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5" r:id="rId2"/>
  </p:sldMasterIdLst>
  <p:notesMasterIdLst>
    <p:notesMasterId r:id="rId17"/>
  </p:notesMasterIdLst>
  <p:handoutMasterIdLst>
    <p:handoutMasterId r:id="rId18"/>
  </p:handoutMasterIdLst>
  <p:sldIdLst>
    <p:sldId id="346" r:id="rId3"/>
    <p:sldId id="606" r:id="rId4"/>
    <p:sldId id="656" r:id="rId5"/>
    <p:sldId id="647" r:id="rId6"/>
    <p:sldId id="648" r:id="rId7"/>
    <p:sldId id="651" r:id="rId8"/>
    <p:sldId id="652" r:id="rId9"/>
    <p:sldId id="657" r:id="rId10"/>
    <p:sldId id="661" r:id="rId11"/>
    <p:sldId id="653" r:id="rId12"/>
    <p:sldId id="654" r:id="rId13"/>
    <p:sldId id="659" r:id="rId14"/>
    <p:sldId id="660" r:id="rId15"/>
    <p:sldId id="646"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and Introductions" id="{38141797-93CD-48B9-B003-CD117D406E67}">
          <p14:sldIdLst>
            <p14:sldId id="346"/>
            <p14:sldId id="606"/>
            <p14:sldId id="656"/>
            <p14:sldId id="647"/>
          </p14:sldIdLst>
        </p14:section>
        <p14:section name="Advisory Council Proposal" id="{5C14E361-0881-4DF2-A20F-AC2728D1399A}">
          <p14:sldIdLst>
            <p14:sldId id="648"/>
            <p14:sldId id="651"/>
            <p14:sldId id="652"/>
            <p14:sldId id="657"/>
          </p14:sldIdLst>
        </p14:section>
        <p14:section name="Project Update &amp; Advisory Role: An Exercise" id="{24259159-838F-40EA-A75C-6DDE58508523}">
          <p14:sldIdLst>
            <p14:sldId id="661"/>
            <p14:sldId id="653"/>
            <p14:sldId id="654"/>
            <p14:sldId id="659"/>
            <p14:sldId id="660"/>
            <p14:sldId id="646"/>
          </p14:sldIdLst>
        </p14:section>
        <p14:section name="Thank You" id="{5C6B0DD4-ADC9-40D1-9166-21681CB13D22}">
          <p14:sldIdLst/>
        </p14:section>
      </p14:sectionLst>
    </p:ext>
    <p:ext uri="{EFAFB233-063F-42B5-8137-9DF3F51BA10A}">
      <p15:sldGuideLst xmlns:p15="http://schemas.microsoft.com/office/powerpoint/2012/main">
        <p15:guide id="1" orient="horz" pos="864" userDrawn="1">
          <p15:clr>
            <a:srgbClr val="A4A3A4"/>
          </p15:clr>
        </p15:guide>
        <p15:guide id="2" pos="240" userDrawn="1">
          <p15:clr>
            <a:srgbClr val="A4A3A4"/>
          </p15:clr>
        </p15:guide>
        <p15:guide id="3" pos="5568" userDrawn="1">
          <p15:clr>
            <a:srgbClr val="A4A3A4"/>
          </p15:clr>
        </p15:guide>
        <p15:guide id="4" orient="horz" pos="41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ua Schwab" initials="JS" lastIdx="31" clrIdx="0">
    <p:extLst/>
  </p:cmAuthor>
  <p:cmAuthor id="2" name="Gaby Perez" initials="GP" lastIdx="35" clrIdx="1">
    <p:extLst>
      <p:ext uri="{19B8F6BF-5375-455C-9EA6-DF929625EA0E}">
        <p15:presenceInfo xmlns:p15="http://schemas.microsoft.com/office/powerpoint/2012/main" userId="S-1-5-21-1275210071-583907252-725345543-180447" providerId="AD"/>
      </p:ext>
    </p:extLst>
  </p:cmAuthor>
  <p:cmAuthor id="3" name="Lynne Jones" initials="LJ [2]" lastIdx="1" clrIdx="2">
    <p:extLst>
      <p:ext uri="{19B8F6BF-5375-455C-9EA6-DF929625EA0E}">
        <p15:presenceInfo xmlns:p15="http://schemas.microsoft.com/office/powerpoint/2012/main" userId="S::ljones@huronconsultinggroup.com::f9cbfaf3-c4dd-40aa-9748-9fb18464882b" providerId="AD"/>
      </p:ext>
    </p:extLst>
  </p:cmAuthor>
  <p:cmAuthor id="4" name="LINDSAY LEMMER" initials="LL" lastIdx="2" clrIdx="3">
    <p:extLst>
      <p:ext uri="{19B8F6BF-5375-455C-9EA6-DF929625EA0E}">
        <p15:presenceInfo xmlns:p15="http://schemas.microsoft.com/office/powerpoint/2012/main" userId="S::lalemmer@wisc.edu::52f5aeb5-654b-4551-80cb-baf673d919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990033"/>
    <a:srgbClr val="C00000"/>
    <a:srgbClr val="BE0712"/>
    <a:srgbClr val="C0504D"/>
    <a:srgbClr val="47B5D7"/>
    <a:srgbClr val="3D95B1"/>
    <a:srgbClr val="088DB5"/>
    <a:srgbClr val="008BC0"/>
    <a:srgbClr val="E6D2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5015" autoAdjust="0"/>
    <p:restoredTop sz="91581" autoAdjust="0"/>
  </p:normalViewPr>
  <p:slideViewPr>
    <p:cSldViewPr snapToObjects="1">
      <p:cViewPr varScale="1">
        <p:scale>
          <a:sx n="77" d="100"/>
          <a:sy n="77" d="100"/>
        </p:scale>
        <p:origin x="1638" y="90"/>
      </p:cViewPr>
      <p:guideLst>
        <p:guide orient="horz" pos="864"/>
        <p:guide pos="240"/>
        <p:guide pos="5568"/>
        <p:guide orient="horz" pos="4176"/>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 d="1"/>
        <a:sy n="1" d="1"/>
      </p:scale>
      <p:origin x="0" y="0"/>
    </p:cViewPr>
  </p:sorterViewPr>
  <p:notesViewPr>
    <p:cSldViewPr snapToObjects="1">
      <p:cViewPr varScale="1">
        <p:scale>
          <a:sx n="50" d="100"/>
          <a:sy n="50" d="100"/>
        </p:scale>
        <p:origin x="268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Likert Satisfaction by SJD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Likert Satisfaction</c:v>
                </c:pt>
              </c:strCache>
            </c:strRef>
          </c:tx>
          <c:spPr>
            <a:solidFill>
              <a:srgbClr val="990033"/>
            </a:solidFill>
            <a:ln>
              <a:noFill/>
            </a:ln>
            <a:effectLst/>
          </c:spPr>
          <c:invertIfNegative val="0"/>
          <c:cat>
            <c:strRef>
              <c:f>Sheet1!$A$2:$A$25</c:f>
              <c:strCache>
                <c:ptCount val="24"/>
                <c:pt idx="0">
                  <c:v>Secretary of the Academic Staff</c:v>
                </c:pt>
                <c:pt idx="1">
                  <c:v>Administrative Specialist I</c:v>
                </c:pt>
                <c:pt idx="2">
                  <c:v>Administrative Assistant III</c:v>
                </c:pt>
                <c:pt idx="3">
                  <c:v>Administrative Specialist II</c:v>
                </c:pt>
                <c:pt idx="4">
                  <c:v>Administrative Director III</c:v>
                </c:pt>
                <c:pt idx="5">
                  <c:v>Executive Assistant I</c:v>
                </c:pt>
                <c:pt idx="6">
                  <c:v>Executive Assistant III</c:v>
                </c:pt>
                <c:pt idx="7">
                  <c:v>Executive Assistant II</c:v>
                </c:pt>
                <c:pt idx="8">
                  <c:v>Administrative Manager II</c:v>
                </c:pt>
                <c:pt idx="9">
                  <c:v>Administrative Director II</c:v>
                </c:pt>
                <c:pt idx="10">
                  <c:v>Department Manager II</c:v>
                </c:pt>
                <c:pt idx="11">
                  <c:v>Project Portfolio Manager</c:v>
                </c:pt>
                <c:pt idx="12">
                  <c:v>Administrative Assistant II</c:v>
                </c:pt>
                <c:pt idx="13">
                  <c:v>Administrative Supervisor II</c:v>
                </c:pt>
                <c:pt idx="14">
                  <c:v>Department Manager I</c:v>
                </c:pt>
                <c:pt idx="15">
                  <c:v>Department Manager III</c:v>
                </c:pt>
                <c:pt idx="16">
                  <c:v>Administrative Manager I</c:v>
                </c:pt>
                <c:pt idx="17">
                  <c:v>Administrative Director I</c:v>
                </c:pt>
                <c:pt idx="18">
                  <c:v>Administrative Assistant I</c:v>
                </c:pt>
                <c:pt idx="19">
                  <c:v>Administrative Supervisor I</c:v>
                </c:pt>
                <c:pt idx="20">
                  <c:v>Secretary of the University Staff</c:v>
                </c:pt>
                <c:pt idx="21">
                  <c:v>Secretary of the Faculty</c:v>
                </c:pt>
                <c:pt idx="22">
                  <c:v>Internal Consultant</c:v>
                </c:pt>
                <c:pt idx="23">
                  <c:v>Project Manager</c:v>
                </c:pt>
              </c:strCache>
            </c:strRef>
          </c:cat>
          <c:val>
            <c:numRef>
              <c:f>Sheet1!$B$2:$B$25</c:f>
              <c:numCache>
                <c:formatCode>#,##0.00</c:formatCode>
                <c:ptCount val="24"/>
                <c:pt idx="0">
                  <c:v>3.9</c:v>
                </c:pt>
                <c:pt idx="1">
                  <c:v>4.0063157894736836</c:v>
                </c:pt>
                <c:pt idx="2">
                  <c:v>4.0476190476190483</c:v>
                </c:pt>
                <c:pt idx="3">
                  <c:v>4.0900000000000007</c:v>
                </c:pt>
                <c:pt idx="4">
                  <c:v>4.094736842105263</c:v>
                </c:pt>
                <c:pt idx="5">
                  <c:v>4.1099999999999994</c:v>
                </c:pt>
                <c:pt idx="6">
                  <c:v>4.1368421052631579</c:v>
                </c:pt>
                <c:pt idx="7">
                  <c:v>4.1368421052631579</c:v>
                </c:pt>
                <c:pt idx="8">
                  <c:v>4.1739130434782608</c:v>
                </c:pt>
                <c:pt idx="9">
                  <c:v>4.189473684210526</c:v>
                </c:pt>
                <c:pt idx="10">
                  <c:v>4.1904761904761907</c:v>
                </c:pt>
                <c:pt idx="11">
                  <c:v>4.2</c:v>
                </c:pt>
                <c:pt idx="12">
                  <c:v>4.2</c:v>
                </c:pt>
                <c:pt idx="13">
                  <c:v>4.2300000000000004</c:v>
                </c:pt>
                <c:pt idx="14">
                  <c:v>4.2454545454545451</c:v>
                </c:pt>
                <c:pt idx="15">
                  <c:v>4.2476190476190476</c:v>
                </c:pt>
                <c:pt idx="16">
                  <c:v>4.2541501976284586</c:v>
                </c:pt>
                <c:pt idx="17">
                  <c:v>4.26</c:v>
                </c:pt>
                <c:pt idx="18">
                  <c:v>4.2956521739130435</c:v>
                </c:pt>
                <c:pt idx="19">
                  <c:v>4.3099999999999996</c:v>
                </c:pt>
                <c:pt idx="20">
                  <c:v>4.4333333333333327</c:v>
                </c:pt>
                <c:pt idx="21">
                  <c:v>4.4400000000000004</c:v>
                </c:pt>
                <c:pt idx="22">
                  <c:v>4.4571428571428573</c:v>
                </c:pt>
                <c:pt idx="23">
                  <c:v>4.4923076923076923</c:v>
                </c:pt>
              </c:numCache>
            </c:numRef>
          </c:val>
          <c:extLst>
            <c:ext xmlns:c16="http://schemas.microsoft.com/office/drawing/2014/chart" uri="{C3380CC4-5D6E-409C-BE32-E72D297353CC}">
              <c16:uniqueId val="{00000000-DED6-472B-A593-A87ED2350C6D}"/>
            </c:ext>
          </c:extLst>
        </c:ser>
        <c:dLbls>
          <c:showLegendKey val="0"/>
          <c:showVal val="0"/>
          <c:showCatName val="0"/>
          <c:showSerName val="0"/>
          <c:showPercent val="0"/>
          <c:showBubbleSize val="0"/>
        </c:dLbls>
        <c:gapWidth val="46"/>
        <c:axId val="163363792"/>
        <c:axId val="163364184"/>
      </c:barChart>
      <c:catAx>
        <c:axId val="163363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just">
              <a:defRPr sz="900" b="0" i="0" u="none" strike="noStrike" kern="1200" baseline="0">
                <a:solidFill>
                  <a:schemeClr val="tx1">
                    <a:lumMod val="65000"/>
                    <a:lumOff val="35000"/>
                  </a:schemeClr>
                </a:solidFill>
                <a:latin typeface="+mn-lt"/>
                <a:ea typeface="+mn-ea"/>
                <a:cs typeface="+mn-cs"/>
              </a:defRPr>
            </a:pPr>
            <a:endParaRPr lang="en-US"/>
          </a:p>
        </c:txPr>
        <c:crossAx val="163364184"/>
        <c:crosses val="autoZero"/>
        <c:auto val="1"/>
        <c:lblAlgn val="l"/>
        <c:lblOffset val="100"/>
        <c:noMultiLvlLbl val="0"/>
      </c:catAx>
      <c:valAx>
        <c:axId val="1633641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dirty="0"/>
                  <a:t>Average</a:t>
                </a:r>
                <a:r>
                  <a:rPr lang="en-US" b="1" baseline="0" dirty="0"/>
                  <a:t> Likert Satisfaction</a:t>
                </a:r>
                <a:endParaRPr lang="en-US" b="1" dirty="0"/>
              </a:p>
            </c:rich>
          </c:tx>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3363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37015F-2F72-48DA-8E1A-C34A7D7F5AC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B0B6356C-7267-464E-82C4-80642CAE2E7A}">
      <dgm:prSet phldrT="[Text]" custT="1"/>
      <dgm:spPr>
        <a:solidFill>
          <a:srgbClr val="990033"/>
        </a:solidFill>
        <a:ln>
          <a:solidFill>
            <a:srgbClr val="990033"/>
          </a:solidFill>
        </a:ln>
      </dgm:spPr>
      <dgm:t>
        <a:bodyPr/>
        <a:lstStyle/>
        <a:p>
          <a:r>
            <a:rPr lang="en-US" sz="2000" dirty="0"/>
            <a:t>Project</a:t>
          </a:r>
        </a:p>
      </dgm:t>
    </dgm:pt>
    <dgm:pt modelId="{E74301F5-0AC5-4698-8F6E-1521E4B7AF35}" type="parTrans" cxnId="{0970CFF2-8990-4F56-890F-3B2D1E259013}">
      <dgm:prSet/>
      <dgm:spPr/>
      <dgm:t>
        <a:bodyPr/>
        <a:lstStyle/>
        <a:p>
          <a:endParaRPr lang="en-US"/>
        </a:p>
      </dgm:t>
    </dgm:pt>
    <dgm:pt modelId="{85E34028-DC9E-4C57-9612-01126B6D5864}" type="sibTrans" cxnId="{0970CFF2-8990-4F56-890F-3B2D1E259013}">
      <dgm:prSet/>
      <dgm:spPr/>
      <dgm:t>
        <a:bodyPr/>
        <a:lstStyle/>
        <a:p>
          <a:endParaRPr lang="en-US"/>
        </a:p>
      </dgm:t>
    </dgm:pt>
    <dgm:pt modelId="{FB81823F-8CF3-4A6A-A11C-6B39D7D2B30A}">
      <dgm:prSet phldrT="[Text]" custT="1"/>
      <dgm:spPr>
        <a:ln>
          <a:solidFill>
            <a:srgbClr val="990033"/>
          </a:solidFill>
        </a:ln>
      </dgm:spPr>
      <dgm:t>
        <a:bodyPr/>
        <a:lstStyle/>
        <a:p>
          <a:pPr>
            <a:buFont typeface="Arial" panose="020B0604020202020204" pitchFamily="34" charset="0"/>
            <a:buChar char="•"/>
          </a:pPr>
          <a:r>
            <a:rPr lang="en-US" sz="1800" dirty="0"/>
            <a:t>The Title and Total Compensation (TTC) Project aims to modernize the UW System’s title, pay, and benefits programs. </a:t>
          </a:r>
        </a:p>
      </dgm:t>
    </dgm:pt>
    <dgm:pt modelId="{BAD8F9CF-6CCE-48B0-968D-F7D2CCAC87A2}" type="parTrans" cxnId="{8F2C7378-F185-43EB-85EC-07B1F355C4F9}">
      <dgm:prSet/>
      <dgm:spPr/>
      <dgm:t>
        <a:bodyPr/>
        <a:lstStyle/>
        <a:p>
          <a:endParaRPr lang="en-US"/>
        </a:p>
      </dgm:t>
    </dgm:pt>
    <dgm:pt modelId="{13A4BE90-C299-4F12-87CA-10B4A4BDB032}" type="sibTrans" cxnId="{8F2C7378-F185-43EB-85EC-07B1F355C4F9}">
      <dgm:prSet/>
      <dgm:spPr/>
      <dgm:t>
        <a:bodyPr/>
        <a:lstStyle/>
        <a:p>
          <a:endParaRPr lang="en-US"/>
        </a:p>
      </dgm:t>
    </dgm:pt>
    <dgm:pt modelId="{539556B0-EB09-421C-8D56-2AC45071ED7C}">
      <dgm:prSet phldrT="[Text]" custT="1"/>
      <dgm:spPr>
        <a:solidFill>
          <a:srgbClr val="990033"/>
        </a:solidFill>
        <a:ln>
          <a:solidFill>
            <a:srgbClr val="990033"/>
          </a:solidFill>
        </a:ln>
      </dgm:spPr>
      <dgm:t>
        <a:bodyPr/>
        <a:lstStyle/>
        <a:p>
          <a:r>
            <a:rPr lang="en-US" sz="2000" dirty="0"/>
            <a:t>Goal</a:t>
          </a:r>
        </a:p>
      </dgm:t>
    </dgm:pt>
    <dgm:pt modelId="{316CCB26-8564-4189-BCFE-7F6E4EE7D809}" type="parTrans" cxnId="{8C01F9F1-A141-44AA-BF45-55970C3F50C1}">
      <dgm:prSet/>
      <dgm:spPr/>
      <dgm:t>
        <a:bodyPr/>
        <a:lstStyle/>
        <a:p>
          <a:endParaRPr lang="en-US"/>
        </a:p>
      </dgm:t>
    </dgm:pt>
    <dgm:pt modelId="{2862079E-ED3F-4046-A8AB-E2E630276BFF}" type="sibTrans" cxnId="{8C01F9F1-A141-44AA-BF45-55970C3F50C1}">
      <dgm:prSet/>
      <dgm:spPr/>
      <dgm:t>
        <a:bodyPr/>
        <a:lstStyle/>
        <a:p>
          <a:endParaRPr lang="en-US"/>
        </a:p>
      </dgm:t>
    </dgm:pt>
    <dgm:pt modelId="{328AB6EB-E01A-442A-B667-EF49E407A591}">
      <dgm:prSet phldrT="[Text]" custT="1"/>
      <dgm:spPr>
        <a:ln>
          <a:solidFill>
            <a:srgbClr val="990033"/>
          </a:solidFill>
        </a:ln>
      </dgm:spPr>
      <dgm:t>
        <a:bodyPr/>
        <a:lstStyle/>
        <a:p>
          <a:pPr>
            <a:buFont typeface="Arial" panose="020B0604020202020204" pitchFamily="34" charset="0"/>
            <a:buChar char="•"/>
          </a:pPr>
          <a:r>
            <a:rPr lang="en-US" sz="1800" dirty="0"/>
            <a:t>Its goal is to develop new systems that will help UW institutions attract and retain the best people. </a:t>
          </a:r>
        </a:p>
      </dgm:t>
    </dgm:pt>
    <dgm:pt modelId="{38105A30-4081-4C2A-81BA-74CFBD35AC4A}" type="parTrans" cxnId="{39D29481-C24B-438C-B4C7-64C140358690}">
      <dgm:prSet/>
      <dgm:spPr/>
      <dgm:t>
        <a:bodyPr/>
        <a:lstStyle/>
        <a:p>
          <a:endParaRPr lang="en-US"/>
        </a:p>
      </dgm:t>
    </dgm:pt>
    <dgm:pt modelId="{1F7F9ED3-BDC4-4D30-9C07-E62505DC5D15}" type="sibTrans" cxnId="{39D29481-C24B-438C-B4C7-64C140358690}">
      <dgm:prSet/>
      <dgm:spPr/>
      <dgm:t>
        <a:bodyPr/>
        <a:lstStyle/>
        <a:p>
          <a:endParaRPr lang="en-US"/>
        </a:p>
      </dgm:t>
    </dgm:pt>
    <dgm:pt modelId="{FDC86794-295F-4EA2-BA86-6E6D5345D03B}">
      <dgm:prSet phldrT="[Text]" custT="1"/>
      <dgm:spPr>
        <a:solidFill>
          <a:srgbClr val="990033"/>
        </a:solidFill>
        <a:ln>
          <a:solidFill>
            <a:srgbClr val="990033"/>
          </a:solidFill>
        </a:ln>
      </dgm:spPr>
      <dgm:t>
        <a:bodyPr/>
        <a:lstStyle/>
        <a:p>
          <a:r>
            <a:rPr lang="en-US" sz="2000" dirty="0"/>
            <a:t>Advise</a:t>
          </a:r>
        </a:p>
      </dgm:t>
    </dgm:pt>
    <dgm:pt modelId="{AB1BAA51-FE6D-42EF-A9D9-4CEE04EA3EF7}" type="parTrans" cxnId="{EA4874BC-D900-4EA8-8B08-AAA3C2ECC7B7}">
      <dgm:prSet/>
      <dgm:spPr/>
      <dgm:t>
        <a:bodyPr/>
        <a:lstStyle/>
        <a:p>
          <a:endParaRPr lang="en-US"/>
        </a:p>
      </dgm:t>
    </dgm:pt>
    <dgm:pt modelId="{79710D8D-4865-41C2-8353-4E923AB2E4CC}" type="sibTrans" cxnId="{EA4874BC-D900-4EA8-8B08-AAA3C2ECC7B7}">
      <dgm:prSet/>
      <dgm:spPr/>
      <dgm:t>
        <a:bodyPr/>
        <a:lstStyle/>
        <a:p>
          <a:endParaRPr lang="en-US"/>
        </a:p>
      </dgm:t>
    </dgm:pt>
    <dgm:pt modelId="{E600194A-709E-4FFC-A8AE-57D7AC6EF713}">
      <dgm:prSet phldrT="[Text]" custT="1"/>
      <dgm:spPr>
        <a:ln>
          <a:solidFill>
            <a:srgbClr val="990033"/>
          </a:solidFill>
        </a:ln>
      </dgm:spPr>
      <dgm:t>
        <a:bodyPr/>
        <a:lstStyle/>
        <a:p>
          <a:pPr>
            <a:buFont typeface="Arial" panose="020B0604020202020204" pitchFamily="34" charset="0"/>
            <a:buChar char="•"/>
          </a:pPr>
          <a:r>
            <a:rPr lang="en-US" sz="1800" dirty="0"/>
            <a:t>The TTC Advisory Council (AC) was created to provide the opportunity for all UW System stakeholders, including governance groups, to participate in the project in an advisory capacity representing their constituents. </a:t>
          </a:r>
        </a:p>
      </dgm:t>
    </dgm:pt>
    <dgm:pt modelId="{CB9102E4-22B6-483A-88F8-A9349A144BE5}" type="parTrans" cxnId="{26F8FF54-8930-4F4D-80F9-9B2F8AA43053}">
      <dgm:prSet/>
      <dgm:spPr/>
      <dgm:t>
        <a:bodyPr/>
        <a:lstStyle/>
        <a:p>
          <a:endParaRPr lang="en-US"/>
        </a:p>
      </dgm:t>
    </dgm:pt>
    <dgm:pt modelId="{E34AAE8E-5F63-43F5-A3B1-DC2728CA8C8D}" type="sibTrans" cxnId="{26F8FF54-8930-4F4D-80F9-9B2F8AA43053}">
      <dgm:prSet/>
      <dgm:spPr/>
      <dgm:t>
        <a:bodyPr/>
        <a:lstStyle/>
        <a:p>
          <a:endParaRPr lang="en-US"/>
        </a:p>
      </dgm:t>
    </dgm:pt>
    <dgm:pt modelId="{EF25D3E7-BB81-4D34-98D6-D994FBA31B15}" type="pres">
      <dgm:prSet presAssocID="{9B37015F-2F72-48DA-8E1A-C34A7D7F5AC1}" presName="linearFlow" presStyleCnt="0">
        <dgm:presLayoutVars>
          <dgm:dir/>
          <dgm:animLvl val="lvl"/>
          <dgm:resizeHandles val="exact"/>
        </dgm:presLayoutVars>
      </dgm:prSet>
      <dgm:spPr/>
      <dgm:t>
        <a:bodyPr/>
        <a:lstStyle/>
        <a:p>
          <a:endParaRPr lang="en-US"/>
        </a:p>
      </dgm:t>
    </dgm:pt>
    <dgm:pt modelId="{B0C812E7-C9FF-4CA9-81D4-CD2AA28138C8}" type="pres">
      <dgm:prSet presAssocID="{B0B6356C-7267-464E-82C4-80642CAE2E7A}" presName="composite" presStyleCnt="0"/>
      <dgm:spPr/>
    </dgm:pt>
    <dgm:pt modelId="{62359065-B901-44EC-9939-4A687F4D0225}" type="pres">
      <dgm:prSet presAssocID="{B0B6356C-7267-464E-82C4-80642CAE2E7A}" presName="parentText" presStyleLbl="alignNode1" presStyleIdx="0" presStyleCnt="3" custLinFactNeighborY="1262">
        <dgm:presLayoutVars>
          <dgm:chMax val="1"/>
          <dgm:bulletEnabled val="1"/>
        </dgm:presLayoutVars>
      </dgm:prSet>
      <dgm:spPr/>
      <dgm:t>
        <a:bodyPr/>
        <a:lstStyle/>
        <a:p>
          <a:endParaRPr lang="en-US"/>
        </a:p>
      </dgm:t>
    </dgm:pt>
    <dgm:pt modelId="{E4F511AF-F3CA-4B49-BCA9-AA9F494BE6BD}" type="pres">
      <dgm:prSet presAssocID="{B0B6356C-7267-464E-82C4-80642CAE2E7A}" presName="descendantText" presStyleLbl="alignAcc1" presStyleIdx="0" presStyleCnt="3" custLinFactNeighborX="0" custLinFactNeighborY="-194">
        <dgm:presLayoutVars>
          <dgm:bulletEnabled val="1"/>
        </dgm:presLayoutVars>
      </dgm:prSet>
      <dgm:spPr/>
      <dgm:t>
        <a:bodyPr/>
        <a:lstStyle/>
        <a:p>
          <a:endParaRPr lang="en-US"/>
        </a:p>
      </dgm:t>
    </dgm:pt>
    <dgm:pt modelId="{C73871B6-A0E7-4913-875E-ED9F0D7D655A}" type="pres">
      <dgm:prSet presAssocID="{85E34028-DC9E-4C57-9612-01126B6D5864}" presName="sp" presStyleCnt="0"/>
      <dgm:spPr/>
    </dgm:pt>
    <dgm:pt modelId="{FA2A11F8-DFA4-4D36-A98F-60BE7F175092}" type="pres">
      <dgm:prSet presAssocID="{539556B0-EB09-421C-8D56-2AC45071ED7C}" presName="composite" presStyleCnt="0"/>
      <dgm:spPr/>
    </dgm:pt>
    <dgm:pt modelId="{2A9EA16E-AA41-4207-A7CD-3AEE2BDAC7D3}" type="pres">
      <dgm:prSet presAssocID="{539556B0-EB09-421C-8D56-2AC45071ED7C}" presName="parentText" presStyleLbl="alignNode1" presStyleIdx="1" presStyleCnt="3">
        <dgm:presLayoutVars>
          <dgm:chMax val="1"/>
          <dgm:bulletEnabled val="1"/>
        </dgm:presLayoutVars>
      </dgm:prSet>
      <dgm:spPr/>
      <dgm:t>
        <a:bodyPr/>
        <a:lstStyle/>
        <a:p>
          <a:endParaRPr lang="en-US"/>
        </a:p>
      </dgm:t>
    </dgm:pt>
    <dgm:pt modelId="{15F212E8-9560-469C-BFCC-B340E00A5113}" type="pres">
      <dgm:prSet presAssocID="{539556B0-EB09-421C-8D56-2AC45071ED7C}" presName="descendantText" presStyleLbl="alignAcc1" presStyleIdx="1" presStyleCnt="3">
        <dgm:presLayoutVars>
          <dgm:bulletEnabled val="1"/>
        </dgm:presLayoutVars>
      </dgm:prSet>
      <dgm:spPr/>
      <dgm:t>
        <a:bodyPr/>
        <a:lstStyle/>
        <a:p>
          <a:endParaRPr lang="en-US"/>
        </a:p>
      </dgm:t>
    </dgm:pt>
    <dgm:pt modelId="{5199BE58-32DD-4808-A813-56BEAE3E9AD6}" type="pres">
      <dgm:prSet presAssocID="{2862079E-ED3F-4046-A8AB-E2E630276BFF}" presName="sp" presStyleCnt="0"/>
      <dgm:spPr/>
    </dgm:pt>
    <dgm:pt modelId="{3C8A2383-0E56-4FC0-942A-0F9660ECD1B5}" type="pres">
      <dgm:prSet presAssocID="{FDC86794-295F-4EA2-BA86-6E6D5345D03B}" presName="composite" presStyleCnt="0"/>
      <dgm:spPr/>
    </dgm:pt>
    <dgm:pt modelId="{F2C7B752-18EC-4B4A-A2A8-CD50CD67B814}" type="pres">
      <dgm:prSet presAssocID="{FDC86794-295F-4EA2-BA86-6E6D5345D03B}" presName="parentText" presStyleLbl="alignNode1" presStyleIdx="2" presStyleCnt="3">
        <dgm:presLayoutVars>
          <dgm:chMax val="1"/>
          <dgm:bulletEnabled val="1"/>
        </dgm:presLayoutVars>
      </dgm:prSet>
      <dgm:spPr/>
      <dgm:t>
        <a:bodyPr/>
        <a:lstStyle/>
        <a:p>
          <a:endParaRPr lang="en-US"/>
        </a:p>
      </dgm:t>
    </dgm:pt>
    <dgm:pt modelId="{64A9028A-62DE-415F-B546-CD20E70E6340}" type="pres">
      <dgm:prSet presAssocID="{FDC86794-295F-4EA2-BA86-6E6D5345D03B}" presName="descendantText" presStyleLbl="alignAcc1" presStyleIdx="2" presStyleCnt="3">
        <dgm:presLayoutVars>
          <dgm:bulletEnabled val="1"/>
        </dgm:presLayoutVars>
      </dgm:prSet>
      <dgm:spPr/>
      <dgm:t>
        <a:bodyPr/>
        <a:lstStyle/>
        <a:p>
          <a:endParaRPr lang="en-US"/>
        </a:p>
      </dgm:t>
    </dgm:pt>
  </dgm:ptLst>
  <dgm:cxnLst>
    <dgm:cxn modelId="{6517EC9C-423F-4432-AD3E-3A94F3460918}" type="presOf" srcId="{328AB6EB-E01A-442A-B667-EF49E407A591}" destId="{15F212E8-9560-469C-BFCC-B340E00A5113}" srcOrd="0" destOrd="0" presId="urn:microsoft.com/office/officeart/2005/8/layout/chevron2"/>
    <dgm:cxn modelId="{4A336096-39E0-46C1-A785-E60B6E5988B2}" type="presOf" srcId="{FDC86794-295F-4EA2-BA86-6E6D5345D03B}" destId="{F2C7B752-18EC-4B4A-A2A8-CD50CD67B814}" srcOrd="0" destOrd="0" presId="urn:microsoft.com/office/officeart/2005/8/layout/chevron2"/>
    <dgm:cxn modelId="{39D29481-C24B-438C-B4C7-64C140358690}" srcId="{539556B0-EB09-421C-8D56-2AC45071ED7C}" destId="{328AB6EB-E01A-442A-B667-EF49E407A591}" srcOrd="0" destOrd="0" parTransId="{38105A30-4081-4C2A-81BA-74CFBD35AC4A}" sibTransId="{1F7F9ED3-BDC4-4D30-9C07-E62505DC5D15}"/>
    <dgm:cxn modelId="{8C01F9F1-A141-44AA-BF45-55970C3F50C1}" srcId="{9B37015F-2F72-48DA-8E1A-C34A7D7F5AC1}" destId="{539556B0-EB09-421C-8D56-2AC45071ED7C}" srcOrd="1" destOrd="0" parTransId="{316CCB26-8564-4189-BCFE-7F6E4EE7D809}" sibTransId="{2862079E-ED3F-4046-A8AB-E2E630276BFF}"/>
    <dgm:cxn modelId="{26F8FF54-8930-4F4D-80F9-9B2F8AA43053}" srcId="{FDC86794-295F-4EA2-BA86-6E6D5345D03B}" destId="{E600194A-709E-4FFC-A8AE-57D7AC6EF713}" srcOrd="0" destOrd="0" parTransId="{CB9102E4-22B6-483A-88F8-A9349A144BE5}" sibTransId="{E34AAE8E-5F63-43F5-A3B1-DC2728CA8C8D}"/>
    <dgm:cxn modelId="{EA4874BC-D900-4EA8-8B08-AAA3C2ECC7B7}" srcId="{9B37015F-2F72-48DA-8E1A-C34A7D7F5AC1}" destId="{FDC86794-295F-4EA2-BA86-6E6D5345D03B}" srcOrd="2" destOrd="0" parTransId="{AB1BAA51-FE6D-42EF-A9D9-4CEE04EA3EF7}" sibTransId="{79710D8D-4865-41C2-8353-4E923AB2E4CC}"/>
    <dgm:cxn modelId="{884B2CCD-6890-4029-B5F7-1BAFEEFC7EEB}" type="presOf" srcId="{B0B6356C-7267-464E-82C4-80642CAE2E7A}" destId="{62359065-B901-44EC-9939-4A687F4D0225}" srcOrd="0" destOrd="0" presId="urn:microsoft.com/office/officeart/2005/8/layout/chevron2"/>
    <dgm:cxn modelId="{C2225B4A-D174-42A2-B0D6-EA778C120694}" type="presOf" srcId="{E600194A-709E-4FFC-A8AE-57D7AC6EF713}" destId="{64A9028A-62DE-415F-B546-CD20E70E6340}" srcOrd="0" destOrd="0" presId="urn:microsoft.com/office/officeart/2005/8/layout/chevron2"/>
    <dgm:cxn modelId="{0970CFF2-8990-4F56-890F-3B2D1E259013}" srcId="{9B37015F-2F72-48DA-8E1A-C34A7D7F5AC1}" destId="{B0B6356C-7267-464E-82C4-80642CAE2E7A}" srcOrd="0" destOrd="0" parTransId="{E74301F5-0AC5-4698-8F6E-1521E4B7AF35}" sibTransId="{85E34028-DC9E-4C57-9612-01126B6D5864}"/>
    <dgm:cxn modelId="{EAA801A0-FB39-4BFC-B1C8-A9DC112E32A8}" type="presOf" srcId="{FB81823F-8CF3-4A6A-A11C-6B39D7D2B30A}" destId="{E4F511AF-F3CA-4B49-BCA9-AA9F494BE6BD}" srcOrd="0" destOrd="0" presId="urn:microsoft.com/office/officeart/2005/8/layout/chevron2"/>
    <dgm:cxn modelId="{654792CF-D7E4-4E94-8D7F-AD2954AD07B1}" type="presOf" srcId="{9B37015F-2F72-48DA-8E1A-C34A7D7F5AC1}" destId="{EF25D3E7-BB81-4D34-98D6-D994FBA31B15}" srcOrd="0" destOrd="0" presId="urn:microsoft.com/office/officeart/2005/8/layout/chevron2"/>
    <dgm:cxn modelId="{27FA890D-DC0B-4BAC-9D97-956C4540C208}" type="presOf" srcId="{539556B0-EB09-421C-8D56-2AC45071ED7C}" destId="{2A9EA16E-AA41-4207-A7CD-3AEE2BDAC7D3}" srcOrd="0" destOrd="0" presId="urn:microsoft.com/office/officeart/2005/8/layout/chevron2"/>
    <dgm:cxn modelId="{8F2C7378-F185-43EB-85EC-07B1F355C4F9}" srcId="{B0B6356C-7267-464E-82C4-80642CAE2E7A}" destId="{FB81823F-8CF3-4A6A-A11C-6B39D7D2B30A}" srcOrd="0" destOrd="0" parTransId="{BAD8F9CF-6CCE-48B0-968D-F7D2CCAC87A2}" sibTransId="{13A4BE90-C299-4F12-87CA-10B4A4BDB032}"/>
    <dgm:cxn modelId="{9265E860-0B73-4C6C-B962-0D628CE8ABE4}" type="presParOf" srcId="{EF25D3E7-BB81-4D34-98D6-D994FBA31B15}" destId="{B0C812E7-C9FF-4CA9-81D4-CD2AA28138C8}" srcOrd="0" destOrd="0" presId="urn:microsoft.com/office/officeart/2005/8/layout/chevron2"/>
    <dgm:cxn modelId="{3EE10B45-C45D-4089-AD5C-65EF7065470A}" type="presParOf" srcId="{B0C812E7-C9FF-4CA9-81D4-CD2AA28138C8}" destId="{62359065-B901-44EC-9939-4A687F4D0225}" srcOrd="0" destOrd="0" presId="urn:microsoft.com/office/officeart/2005/8/layout/chevron2"/>
    <dgm:cxn modelId="{7880CF0A-09A0-436C-AB5B-51176C0F7D26}" type="presParOf" srcId="{B0C812E7-C9FF-4CA9-81D4-CD2AA28138C8}" destId="{E4F511AF-F3CA-4B49-BCA9-AA9F494BE6BD}" srcOrd="1" destOrd="0" presId="urn:microsoft.com/office/officeart/2005/8/layout/chevron2"/>
    <dgm:cxn modelId="{88DE8F2E-A803-4321-8D0B-12605A1C17F5}" type="presParOf" srcId="{EF25D3E7-BB81-4D34-98D6-D994FBA31B15}" destId="{C73871B6-A0E7-4913-875E-ED9F0D7D655A}" srcOrd="1" destOrd="0" presId="urn:microsoft.com/office/officeart/2005/8/layout/chevron2"/>
    <dgm:cxn modelId="{4EE723EA-4D01-4BDD-AE6B-84883C788E74}" type="presParOf" srcId="{EF25D3E7-BB81-4D34-98D6-D994FBA31B15}" destId="{FA2A11F8-DFA4-4D36-A98F-60BE7F175092}" srcOrd="2" destOrd="0" presId="urn:microsoft.com/office/officeart/2005/8/layout/chevron2"/>
    <dgm:cxn modelId="{D6330D0B-A383-4FB1-9282-66C301004D2F}" type="presParOf" srcId="{FA2A11F8-DFA4-4D36-A98F-60BE7F175092}" destId="{2A9EA16E-AA41-4207-A7CD-3AEE2BDAC7D3}" srcOrd="0" destOrd="0" presId="urn:microsoft.com/office/officeart/2005/8/layout/chevron2"/>
    <dgm:cxn modelId="{8D5D6E1E-32CF-4D20-BEF8-3FAA3689CC61}" type="presParOf" srcId="{FA2A11F8-DFA4-4D36-A98F-60BE7F175092}" destId="{15F212E8-9560-469C-BFCC-B340E00A5113}" srcOrd="1" destOrd="0" presId="urn:microsoft.com/office/officeart/2005/8/layout/chevron2"/>
    <dgm:cxn modelId="{463C46EB-7087-49E0-A491-285C5636EA7A}" type="presParOf" srcId="{EF25D3E7-BB81-4D34-98D6-D994FBA31B15}" destId="{5199BE58-32DD-4808-A813-56BEAE3E9AD6}" srcOrd="3" destOrd="0" presId="urn:microsoft.com/office/officeart/2005/8/layout/chevron2"/>
    <dgm:cxn modelId="{90486831-076C-4F82-8BAF-20F83CF9F43C}" type="presParOf" srcId="{EF25D3E7-BB81-4D34-98D6-D994FBA31B15}" destId="{3C8A2383-0E56-4FC0-942A-0F9660ECD1B5}" srcOrd="4" destOrd="0" presId="urn:microsoft.com/office/officeart/2005/8/layout/chevron2"/>
    <dgm:cxn modelId="{2237CCEC-25AD-45D0-A8BE-8F96BAEDE322}" type="presParOf" srcId="{3C8A2383-0E56-4FC0-942A-0F9660ECD1B5}" destId="{F2C7B752-18EC-4B4A-A2A8-CD50CD67B814}" srcOrd="0" destOrd="0" presId="urn:microsoft.com/office/officeart/2005/8/layout/chevron2"/>
    <dgm:cxn modelId="{E301E9D6-B03B-49D6-B7F1-E7C1B9768A75}" type="presParOf" srcId="{3C8A2383-0E56-4FC0-942A-0F9660ECD1B5}" destId="{64A9028A-62DE-415F-B546-CD20E70E634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2FE2733-E9A9-A74C-AB00-09E29A60378A}" type="doc">
      <dgm:prSet loTypeId="urn:microsoft.com/office/officeart/2005/8/layout/hList1" loCatId="" qsTypeId="urn:microsoft.com/office/officeart/2005/8/quickstyle/3d3" qsCatId="3D" csTypeId="urn:microsoft.com/office/officeart/2005/8/colors/accent2_2" csCatId="accent2" phldr="1"/>
      <dgm:spPr/>
      <dgm:t>
        <a:bodyPr/>
        <a:lstStyle/>
        <a:p>
          <a:endParaRPr lang="en-US"/>
        </a:p>
      </dgm:t>
    </dgm:pt>
    <dgm:pt modelId="{3F3E23E0-A76F-A64B-9FBF-AA0638A01623}">
      <dgm:prSet phldrT="[Text]" custT="1"/>
      <dgm:spPr>
        <a:solidFill>
          <a:srgbClr val="990033"/>
        </a:solidFill>
      </dgm:spPr>
      <dgm:t>
        <a:bodyPr/>
        <a:lstStyle/>
        <a:p>
          <a:pPr>
            <a:buNone/>
          </a:pPr>
          <a:r>
            <a:rPr kumimoji="0" lang="en-US" sz="2400" b="1" i="0" u="none" strike="noStrike" cap="none" spc="0" normalizeH="0" baseline="0" noProof="0" dirty="0">
              <a:ln/>
              <a:effectLst/>
              <a:uLnTx/>
              <a:uFillTx/>
              <a:latin typeface="Calibri"/>
              <a:ea typeface="+mn-ea"/>
              <a:cs typeface="+mn-cs"/>
            </a:rPr>
            <a:t>Completed</a:t>
          </a:r>
          <a:endParaRPr lang="en-US" sz="2400" b="1" dirty="0"/>
        </a:p>
      </dgm:t>
    </dgm:pt>
    <dgm:pt modelId="{F62D3902-715B-5E4C-8E57-DBF7C7BA0634}" type="parTrans" cxnId="{4DA30488-1E91-C243-A511-B7BD3B3EE6A3}">
      <dgm:prSet/>
      <dgm:spPr/>
      <dgm:t>
        <a:bodyPr/>
        <a:lstStyle/>
        <a:p>
          <a:endParaRPr lang="en-US"/>
        </a:p>
      </dgm:t>
    </dgm:pt>
    <dgm:pt modelId="{3F51A8A4-CDF6-4F42-95A0-3887C2BCF4F8}" type="sibTrans" cxnId="{4DA30488-1E91-C243-A511-B7BD3B3EE6A3}">
      <dgm:prSet/>
      <dgm:spPr/>
      <dgm:t>
        <a:bodyPr/>
        <a:lstStyle/>
        <a:p>
          <a:endParaRPr lang="en-US"/>
        </a:p>
      </dgm:t>
    </dgm:pt>
    <dgm:pt modelId="{FCCDEA3C-6671-6140-8321-1F2DEF3AA6A4}">
      <dgm:prSet phldrT="[Text]" custT="1"/>
      <dgm:spPr>
        <a:solidFill>
          <a:srgbClr val="990033"/>
        </a:solidFill>
      </dgm:spPr>
      <dgm:t>
        <a:bodyPr/>
        <a:lstStyle/>
        <a:p>
          <a:r>
            <a:rPr lang="en-US" sz="2400" b="1" dirty="0"/>
            <a:t>In Progress </a:t>
          </a:r>
        </a:p>
      </dgm:t>
    </dgm:pt>
    <dgm:pt modelId="{38EA93B3-5168-044A-942C-959A0F6DE23F}" type="parTrans" cxnId="{02E44697-88F3-D342-8CAE-5EDF881D9C01}">
      <dgm:prSet/>
      <dgm:spPr/>
      <dgm:t>
        <a:bodyPr/>
        <a:lstStyle/>
        <a:p>
          <a:endParaRPr lang="en-US"/>
        </a:p>
      </dgm:t>
    </dgm:pt>
    <dgm:pt modelId="{6180A10B-440C-3A48-A646-49E51E54FFAC}" type="sibTrans" cxnId="{02E44697-88F3-D342-8CAE-5EDF881D9C01}">
      <dgm:prSet/>
      <dgm:spPr/>
      <dgm:t>
        <a:bodyPr/>
        <a:lstStyle/>
        <a:p>
          <a:endParaRPr lang="en-US"/>
        </a:p>
      </dgm:t>
    </dgm:pt>
    <dgm:pt modelId="{BCC3FA67-2BA2-0343-992A-F692E29A634D}">
      <dgm:prSet custT="1"/>
      <dgm:spPr>
        <a:noFill/>
      </dgm:spPr>
      <dgm:t>
        <a:bodyPr/>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Recruited &amp; trained 440 SME reviewers</a:t>
          </a:r>
        </a:p>
      </dgm:t>
    </dgm:pt>
    <dgm:pt modelId="{D79DDAD0-8623-E44B-AB2A-84BA1EEDBD77}" type="parTrans" cxnId="{E41D5927-2883-C749-9402-29EA47508E13}">
      <dgm:prSet/>
      <dgm:spPr/>
      <dgm:t>
        <a:bodyPr/>
        <a:lstStyle/>
        <a:p>
          <a:endParaRPr lang="en-US"/>
        </a:p>
      </dgm:t>
    </dgm:pt>
    <dgm:pt modelId="{9F1580F8-A49D-594E-BBA5-6E20A6374ED3}" type="sibTrans" cxnId="{E41D5927-2883-C749-9402-29EA47508E13}">
      <dgm:prSet/>
      <dgm:spPr/>
      <dgm:t>
        <a:bodyPr/>
        <a:lstStyle/>
        <a:p>
          <a:endParaRPr lang="en-US"/>
        </a:p>
      </dgm:t>
    </dgm:pt>
    <dgm:pt modelId="{CDABAEFD-8F72-7D43-BDAC-9C5B6D9539CA}">
      <dgm:prSet custT="1"/>
      <dgm:spPr>
        <a:noFill/>
      </dgm:spPr>
      <dgm:t>
        <a:bodyPr/>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SJD survey metrics as of Jan. 28, 2019:</a:t>
          </a:r>
        </a:p>
      </dgm:t>
    </dgm:pt>
    <dgm:pt modelId="{8104BEAF-3C25-9546-AC80-97C089822AFF}" type="parTrans" cxnId="{E7D46D6A-C918-074B-A679-01EAF6F60D93}">
      <dgm:prSet/>
      <dgm:spPr/>
      <dgm:t>
        <a:bodyPr/>
        <a:lstStyle/>
        <a:p>
          <a:endParaRPr lang="en-US"/>
        </a:p>
      </dgm:t>
    </dgm:pt>
    <dgm:pt modelId="{165CEC4C-92D5-C84A-B582-6881E36D8792}" type="sibTrans" cxnId="{E7D46D6A-C918-074B-A679-01EAF6F60D93}">
      <dgm:prSet/>
      <dgm:spPr/>
      <dgm:t>
        <a:bodyPr/>
        <a:lstStyle/>
        <a:p>
          <a:endParaRPr lang="en-US"/>
        </a:p>
      </dgm:t>
    </dgm:pt>
    <dgm:pt modelId="{9E6A5E51-3904-D64D-A400-BA0DD8E7A3B5}">
      <dgm:prSet custT="1"/>
      <dgm:spPr>
        <a:noFill/>
      </dgm:spPr>
      <dgm:t>
        <a:bodyPr/>
        <a:lstStyle/>
        <a:p>
          <a:pPr>
            <a:buFont typeface="Wingdings" pitchFamily="2" charset="2"/>
            <a:buChar char="ü"/>
          </a:pPr>
          <a:r>
            <a:rPr lang="en-US" sz="1800" dirty="0">
              <a:latin typeface="Calibri" panose="020F0502020204030204" pitchFamily="34" charset="0"/>
              <a:cs typeface="Calibri" panose="020F0502020204030204" pitchFamily="34" charset="0"/>
            </a:rPr>
            <a:t>484 surveys sent out (surveys cover multiple SJDs)</a:t>
          </a:r>
        </a:p>
      </dgm:t>
    </dgm:pt>
    <dgm:pt modelId="{9BB5B5AF-374B-8040-8A62-AD6F9C7CDF2E}" type="parTrans" cxnId="{FEC5A3B1-7D67-534D-8D70-DE45734FA62F}">
      <dgm:prSet/>
      <dgm:spPr/>
      <dgm:t>
        <a:bodyPr/>
        <a:lstStyle/>
        <a:p>
          <a:endParaRPr lang="en-US"/>
        </a:p>
      </dgm:t>
    </dgm:pt>
    <dgm:pt modelId="{C6E62C6D-9D3E-3C44-AFA1-ACD1D14A8B3B}" type="sibTrans" cxnId="{FEC5A3B1-7D67-534D-8D70-DE45734FA62F}">
      <dgm:prSet/>
      <dgm:spPr/>
      <dgm:t>
        <a:bodyPr/>
        <a:lstStyle/>
        <a:p>
          <a:endParaRPr lang="en-US"/>
        </a:p>
      </dgm:t>
    </dgm:pt>
    <dgm:pt modelId="{E7F18C32-A9DC-5047-A1B6-FF7149C909E9}">
      <dgm:prSet custT="1"/>
      <dgm:spPr>
        <a:noFill/>
      </dgm:spPr>
      <dgm:t>
        <a:bodyPr/>
        <a:lstStyle/>
        <a:p>
          <a:pPr>
            <a:buFont typeface="Wingdings" pitchFamily="2" charset="2"/>
            <a:buChar char="ü"/>
          </a:pPr>
          <a:r>
            <a:rPr lang="en-US" sz="1800" dirty="0">
              <a:latin typeface="Calibri" panose="020F0502020204030204" pitchFamily="34" charset="0"/>
              <a:cs typeface="Calibri" panose="020F0502020204030204" pitchFamily="34" charset="0"/>
            </a:rPr>
            <a:t>60 percent (292 surveys) completed</a:t>
          </a:r>
        </a:p>
      </dgm:t>
    </dgm:pt>
    <dgm:pt modelId="{8D59F679-86EC-A84D-9DD9-547886846706}" type="parTrans" cxnId="{2ED8B79B-6CEA-1C47-8AF9-ADDAB5CC6092}">
      <dgm:prSet/>
      <dgm:spPr/>
      <dgm:t>
        <a:bodyPr/>
        <a:lstStyle/>
        <a:p>
          <a:endParaRPr lang="en-US"/>
        </a:p>
      </dgm:t>
    </dgm:pt>
    <dgm:pt modelId="{C2B5008B-4AAD-A24D-B3CE-A1E5D535C056}" type="sibTrans" cxnId="{2ED8B79B-6CEA-1C47-8AF9-ADDAB5CC6092}">
      <dgm:prSet/>
      <dgm:spPr/>
      <dgm:t>
        <a:bodyPr/>
        <a:lstStyle/>
        <a:p>
          <a:endParaRPr lang="en-US"/>
        </a:p>
      </dgm:t>
    </dgm:pt>
    <dgm:pt modelId="{1EC54B6F-A752-204A-925E-D5F1DF7DBEA4}">
      <dgm:prSet custT="1"/>
      <dgm:spPr>
        <a:noFill/>
      </dgm:spPr>
      <dgm:t>
        <a:bodyPr/>
        <a:lstStyle/>
        <a:p>
          <a:pPr>
            <a:buFont typeface="Wingdings" pitchFamily="2" charset="2"/>
            <a:buChar char="ü"/>
          </a:pPr>
          <a:r>
            <a:rPr lang="en-US" sz="1800" dirty="0">
              <a:latin typeface="Calibri" panose="020F0502020204030204" pitchFamily="34" charset="0"/>
              <a:cs typeface="Calibri" panose="020F0502020204030204" pitchFamily="34" charset="0"/>
            </a:rPr>
            <a:t>30 percent (148 surveys) in progress</a:t>
          </a:r>
        </a:p>
      </dgm:t>
    </dgm:pt>
    <dgm:pt modelId="{B895AE41-A846-7C43-B0E0-D1FEAF2DDCED}" type="parTrans" cxnId="{B13ADBBE-B0D4-3D44-B6CE-E15638B4F970}">
      <dgm:prSet/>
      <dgm:spPr/>
      <dgm:t>
        <a:bodyPr/>
        <a:lstStyle/>
        <a:p>
          <a:endParaRPr lang="en-US"/>
        </a:p>
      </dgm:t>
    </dgm:pt>
    <dgm:pt modelId="{24A301EC-A99B-9A4B-85B5-75A8F32D0777}" type="sibTrans" cxnId="{B13ADBBE-B0D4-3D44-B6CE-E15638B4F970}">
      <dgm:prSet/>
      <dgm:spPr/>
      <dgm:t>
        <a:bodyPr/>
        <a:lstStyle/>
        <a:p>
          <a:endParaRPr lang="en-US"/>
        </a:p>
      </dgm:t>
    </dgm:pt>
    <dgm:pt modelId="{08EC8CDB-4777-3041-81D4-90513F61A1F0}">
      <dgm:prSet custT="1"/>
      <dgm:spPr>
        <a:noFill/>
      </dgm:spPr>
      <dgm:t>
        <a:bodyPr/>
        <a:lstStyle/>
        <a:p>
          <a:pPr>
            <a:buFont typeface="Wingdings" pitchFamily="2" charset="2"/>
            <a:buChar char="ü"/>
          </a:pPr>
          <a:r>
            <a:rPr lang="en-US" sz="1800" dirty="0">
              <a:latin typeface="Calibri" panose="020F0502020204030204" pitchFamily="34" charset="0"/>
              <a:cs typeface="Calibri" panose="020F0502020204030204" pitchFamily="34" charset="0"/>
            </a:rPr>
            <a:t>Total in progress/completed:</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91 percent (440 surveys)</a:t>
          </a:r>
        </a:p>
      </dgm:t>
    </dgm:pt>
    <dgm:pt modelId="{960CB361-CE73-7C45-A7A3-5876C436D97B}" type="parTrans" cxnId="{91E65E4F-2792-184C-9248-CD21794DD1F8}">
      <dgm:prSet/>
      <dgm:spPr/>
      <dgm:t>
        <a:bodyPr/>
        <a:lstStyle/>
        <a:p>
          <a:endParaRPr lang="en-US"/>
        </a:p>
      </dgm:t>
    </dgm:pt>
    <dgm:pt modelId="{258A0333-598A-9640-A342-12047A6C82B7}" type="sibTrans" cxnId="{91E65E4F-2792-184C-9248-CD21794DD1F8}">
      <dgm:prSet/>
      <dgm:spPr/>
      <dgm:t>
        <a:bodyPr/>
        <a:lstStyle/>
        <a:p>
          <a:endParaRPr lang="en-US"/>
        </a:p>
      </dgm:t>
    </dgm:pt>
    <dgm:pt modelId="{98F2509B-93DE-2848-B2AB-4010FBC2AF69}">
      <dgm:prSet custT="1"/>
      <dgm:spPr>
        <a:noFill/>
      </dgm:spPr>
      <dgm:t>
        <a:bodyPr/>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SMEs providing feedback via Qualtrics survey, to be completed Feb. 28, 2019</a:t>
          </a:r>
        </a:p>
      </dgm:t>
    </dgm:pt>
    <dgm:pt modelId="{306EEF4A-B2E9-C14D-8E13-EBFB5003F75E}" type="parTrans" cxnId="{02826FAE-901B-F64F-95C2-4C0DEA8180C4}">
      <dgm:prSet/>
      <dgm:spPr/>
      <dgm:t>
        <a:bodyPr/>
        <a:lstStyle/>
        <a:p>
          <a:endParaRPr lang="en-US"/>
        </a:p>
      </dgm:t>
    </dgm:pt>
    <dgm:pt modelId="{DD264AAA-84E2-4842-8334-5CA079359335}" type="sibTrans" cxnId="{02826FAE-901B-F64F-95C2-4C0DEA8180C4}">
      <dgm:prSet/>
      <dgm:spPr/>
      <dgm:t>
        <a:bodyPr/>
        <a:lstStyle/>
        <a:p>
          <a:endParaRPr lang="en-US"/>
        </a:p>
      </dgm:t>
    </dgm:pt>
    <dgm:pt modelId="{D035A29D-BBF6-1647-8488-B8815D9F4BC4}">
      <dgm:prSet phldrT="[Text]" custT="1"/>
      <dgm:spPr>
        <a:noFill/>
      </dgm:spPr>
      <dgm:t>
        <a:bodyPr/>
        <a:lstStyle/>
        <a:p>
          <a:r>
            <a:rPr lang="en-US" sz="1800" dirty="0"/>
            <a:t>Responses measured with </a:t>
          </a:r>
          <a:r>
            <a:rPr lang="en-US" sz="1800" b="0" dirty="0"/>
            <a:t>a </a:t>
          </a:r>
          <a:br>
            <a:rPr lang="en-US" sz="1800" b="0" dirty="0"/>
          </a:br>
          <a:r>
            <a:rPr lang="en-US" sz="1800" b="0" dirty="0"/>
            <a:t>5-point Likert scale to assess job description appropriateness based on the provided information, with </a:t>
          </a:r>
          <a:br>
            <a:rPr lang="en-US" sz="1800" b="0" dirty="0"/>
          </a:br>
          <a:r>
            <a:rPr lang="en-US" sz="1800" b="0" dirty="0"/>
            <a:t>5 = very appropriate</a:t>
          </a:r>
          <a:endParaRPr lang="en-US" sz="1800" dirty="0"/>
        </a:p>
      </dgm:t>
    </dgm:pt>
    <dgm:pt modelId="{2E8A42D5-A25E-6B47-8990-3BD6B74B7836}" type="parTrans" cxnId="{90D848C0-ECD1-2B4B-8081-E67642DBB836}">
      <dgm:prSet/>
      <dgm:spPr/>
      <dgm:t>
        <a:bodyPr/>
        <a:lstStyle/>
        <a:p>
          <a:endParaRPr lang="en-US"/>
        </a:p>
      </dgm:t>
    </dgm:pt>
    <dgm:pt modelId="{F7A2F8E3-308D-CC42-8EFD-1CA42D9C8A34}" type="sibTrans" cxnId="{90D848C0-ECD1-2B4B-8081-E67642DBB836}">
      <dgm:prSet/>
      <dgm:spPr/>
      <dgm:t>
        <a:bodyPr/>
        <a:lstStyle/>
        <a:p>
          <a:endParaRPr lang="en-US"/>
        </a:p>
      </dgm:t>
    </dgm:pt>
    <dgm:pt modelId="{D066919D-3290-3A47-8F44-8DFD9E43FB74}">
      <dgm:prSet custT="1"/>
      <dgm:spPr>
        <a:noFill/>
      </dgm:spPr>
      <dgm:t>
        <a:bodyPr/>
        <a:lstStyle/>
        <a:p>
          <a:r>
            <a:rPr kumimoji="0" lang="en-US" sz="1800" b="0" i="0" u="none" strike="noStrike" cap="none" spc="0" normalizeH="0" baseline="0" noProof="0" dirty="0">
              <a:ln>
                <a:noFill/>
              </a:ln>
              <a:solidFill>
                <a:schemeClr val="tx1"/>
              </a:solidFill>
              <a:effectLst/>
              <a:uLnTx/>
              <a:uFillTx/>
              <a:latin typeface="+mn-lt"/>
              <a:ea typeface="+mn-ea"/>
              <a:cs typeface="Arial" pitchFamily="34" charset="0"/>
            </a:rPr>
            <a:t>SME feedback discussed and incorporated into DRAFT standard job descriptions – further engagement strategies determined based on feedback</a:t>
          </a:r>
          <a:endParaRPr lang="en-US" sz="1800" dirty="0">
            <a:solidFill>
              <a:schemeClr val="tx1"/>
            </a:solidFill>
          </a:endParaRPr>
        </a:p>
      </dgm:t>
    </dgm:pt>
    <dgm:pt modelId="{293C94F3-2091-1944-B629-9FB6913B4AED}" type="parTrans" cxnId="{E8179B35-68B1-9846-9FE8-EBE1BAE10F6C}">
      <dgm:prSet/>
      <dgm:spPr/>
      <dgm:t>
        <a:bodyPr/>
        <a:lstStyle/>
        <a:p>
          <a:endParaRPr lang="en-US"/>
        </a:p>
      </dgm:t>
    </dgm:pt>
    <dgm:pt modelId="{ED677ED6-0335-FB4D-86C2-1DF97CEDD9C5}" type="sibTrans" cxnId="{E8179B35-68B1-9846-9FE8-EBE1BAE10F6C}">
      <dgm:prSet/>
      <dgm:spPr/>
      <dgm:t>
        <a:bodyPr/>
        <a:lstStyle/>
        <a:p>
          <a:endParaRPr lang="en-US"/>
        </a:p>
      </dgm:t>
    </dgm:pt>
    <dgm:pt modelId="{EF049B80-BD2C-FE47-BDEC-0C3CA9D84A4F}" type="pres">
      <dgm:prSet presAssocID="{D2FE2733-E9A9-A74C-AB00-09E29A60378A}" presName="Name0" presStyleCnt="0">
        <dgm:presLayoutVars>
          <dgm:dir/>
          <dgm:animLvl val="lvl"/>
          <dgm:resizeHandles val="exact"/>
        </dgm:presLayoutVars>
      </dgm:prSet>
      <dgm:spPr/>
      <dgm:t>
        <a:bodyPr/>
        <a:lstStyle/>
        <a:p>
          <a:endParaRPr lang="en-US"/>
        </a:p>
      </dgm:t>
    </dgm:pt>
    <dgm:pt modelId="{0923DBE9-4FA8-0C4C-94AA-B7B399ADAC51}" type="pres">
      <dgm:prSet presAssocID="{3F3E23E0-A76F-A64B-9FBF-AA0638A01623}" presName="composite" presStyleCnt="0"/>
      <dgm:spPr/>
    </dgm:pt>
    <dgm:pt modelId="{EF1A55C2-70C9-E048-9323-DF9FCEBB6C7C}" type="pres">
      <dgm:prSet presAssocID="{3F3E23E0-A76F-A64B-9FBF-AA0638A01623}" presName="parTx" presStyleLbl="alignNode1" presStyleIdx="0" presStyleCnt="2">
        <dgm:presLayoutVars>
          <dgm:chMax val="0"/>
          <dgm:chPref val="0"/>
          <dgm:bulletEnabled val="1"/>
        </dgm:presLayoutVars>
      </dgm:prSet>
      <dgm:spPr/>
      <dgm:t>
        <a:bodyPr/>
        <a:lstStyle/>
        <a:p>
          <a:endParaRPr lang="en-US"/>
        </a:p>
      </dgm:t>
    </dgm:pt>
    <dgm:pt modelId="{DB46067C-DC18-D24F-8FED-C3C8ED9BF59D}" type="pres">
      <dgm:prSet presAssocID="{3F3E23E0-A76F-A64B-9FBF-AA0638A01623}" presName="desTx" presStyleLbl="alignAccFollowNode1" presStyleIdx="0" presStyleCnt="2">
        <dgm:presLayoutVars>
          <dgm:bulletEnabled val="1"/>
        </dgm:presLayoutVars>
      </dgm:prSet>
      <dgm:spPr/>
      <dgm:t>
        <a:bodyPr/>
        <a:lstStyle/>
        <a:p>
          <a:endParaRPr lang="en-US"/>
        </a:p>
      </dgm:t>
    </dgm:pt>
    <dgm:pt modelId="{B387074C-0418-2848-83CD-511532C3C56C}" type="pres">
      <dgm:prSet presAssocID="{3F51A8A4-CDF6-4F42-95A0-3887C2BCF4F8}" presName="space" presStyleCnt="0"/>
      <dgm:spPr/>
    </dgm:pt>
    <dgm:pt modelId="{92BFAD76-58BD-A140-80A3-DAF8CF410814}" type="pres">
      <dgm:prSet presAssocID="{FCCDEA3C-6671-6140-8321-1F2DEF3AA6A4}" presName="composite" presStyleCnt="0"/>
      <dgm:spPr/>
    </dgm:pt>
    <dgm:pt modelId="{6A9D705E-ED8E-9348-9601-C89269B47873}" type="pres">
      <dgm:prSet presAssocID="{FCCDEA3C-6671-6140-8321-1F2DEF3AA6A4}" presName="parTx" presStyleLbl="alignNode1" presStyleIdx="1" presStyleCnt="2">
        <dgm:presLayoutVars>
          <dgm:chMax val="0"/>
          <dgm:chPref val="0"/>
          <dgm:bulletEnabled val="1"/>
        </dgm:presLayoutVars>
      </dgm:prSet>
      <dgm:spPr/>
      <dgm:t>
        <a:bodyPr/>
        <a:lstStyle/>
        <a:p>
          <a:endParaRPr lang="en-US"/>
        </a:p>
      </dgm:t>
    </dgm:pt>
    <dgm:pt modelId="{57B907AC-41E3-F44E-B858-179933B18DFC}" type="pres">
      <dgm:prSet presAssocID="{FCCDEA3C-6671-6140-8321-1F2DEF3AA6A4}" presName="desTx" presStyleLbl="alignAccFollowNode1" presStyleIdx="1" presStyleCnt="2">
        <dgm:presLayoutVars>
          <dgm:bulletEnabled val="1"/>
        </dgm:presLayoutVars>
      </dgm:prSet>
      <dgm:spPr/>
      <dgm:t>
        <a:bodyPr/>
        <a:lstStyle/>
        <a:p>
          <a:endParaRPr lang="en-US"/>
        </a:p>
      </dgm:t>
    </dgm:pt>
  </dgm:ptLst>
  <dgm:cxnLst>
    <dgm:cxn modelId="{E8179B35-68B1-9846-9FE8-EBE1BAE10F6C}" srcId="{FCCDEA3C-6671-6140-8321-1F2DEF3AA6A4}" destId="{D066919D-3290-3A47-8F44-8DFD9E43FB74}" srcOrd="1" destOrd="0" parTransId="{293C94F3-2091-1944-B629-9FB6913B4AED}" sibTransId="{ED677ED6-0335-FB4D-86C2-1DF97CEDD9C5}"/>
    <dgm:cxn modelId="{31D0DE05-8436-D545-8476-0A201209E098}" type="presOf" srcId="{BCC3FA67-2BA2-0343-992A-F692E29A634D}" destId="{DB46067C-DC18-D24F-8FED-C3C8ED9BF59D}" srcOrd="0" destOrd="0" presId="urn:microsoft.com/office/officeart/2005/8/layout/hList1"/>
    <dgm:cxn modelId="{E41D5927-2883-C749-9402-29EA47508E13}" srcId="{3F3E23E0-A76F-A64B-9FBF-AA0638A01623}" destId="{BCC3FA67-2BA2-0343-992A-F692E29A634D}" srcOrd="0" destOrd="0" parTransId="{D79DDAD0-8623-E44B-AB2A-84BA1EEDBD77}" sibTransId="{9F1580F8-A49D-594E-BBA5-6E20A6374ED3}"/>
    <dgm:cxn modelId="{02E44697-88F3-D342-8CAE-5EDF881D9C01}" srcId="{D2FE2733-E9A9-A74C-AB00-09E29A60378A}" destId="{FCCDEA3C-6671-6140-8321-1F2DEF3AA6A4}" srcOrd="1" destOrd="0" parTransId="{38EA93B3-5168-044A-942C-959A0F6DE23F}" sibTransId="{6180A10B-440C-3A48-A646-49E51E54FFAC}"/>
    <dgm:cxn modelId="{E7D46D6A-C918-074B-A679-01EAF6F60D93}" srcId="{3F3E23E0-A76F-A64B-9FBF-AA0638A01623}" destId="{CDABAEFD-8F72-7D43-BDAC-9C5B6D9539CA}" srcOrd="2" destOrd="0" parTransId="{8104BEAF-3C25-9546-AC80-97C089822AFF}" sibTransId="{165CEC4C-92D5-C84A-B582-6881E36D8792}"/>
    <dgm:cxn modelId="{9FBE257A-F018-8F43-8B84-386AEF993BD3}" type="presOf" srcId="{9E6A5E51-3904-D64D-A400-BA0DD8E7A3B5}" destId="{DB46067C-DC18-D24F-8FED-C3C8ED9BF59D}" srcOrd="0" destOrd="3" presId="urn:microsoft.com/office/officeart/2005/8/layout/hList1"/>
    <dgm:cxn modelId="{24A6474D-A17A-2240-BE70-4801DE7F308B}" type="presOf" srcId="{FCCDEA3C-6671-6140-8321-1F2DEF3AA6A4}" destId="{6A9D705E-ED8E-9348-9601-C89269B47873}" srcOrd="0" destOrd="0" presId="urn:microsoft.com/office/officeart/2005/8/layout/hList1"/>
    <dgm:cxn modelId="{90D848C0-ECD1-2B4B-8081-E67642DBB836}" srcId="{FCCDEA3C-6671-6140-8321-1F2DEF3AA6A4}" destId="{D035A29D-BBF6-1647-8488-B8815D9F4BC4}" srcOrd="0" destOrd="0" parTransId="{2E8A42D5-A25E-6B47-8990-3BD6B74B7836}" sibTransId="{F7A2F8E3-308D-CC42-8EFD-1CA42D9C8A34}"/>
    <dgm:cxn modelId="{C8D1BF5B-4634-C142-9E6B-228AC1C0B40F}" type="presOf" srcId="{98F2509B-93DE-2848-B2AB-4010FBC2AF69}" destId="{DB46067C-DC18-D24F-8FED-C3C8ED9BF59D}" srcOrd="0" destOrd="1" presId="urn:microsoft.com/office/officeart/2005/8/layout/hList1"/>
    <dgm:cxn modelId="{F4F72AFE-FD34-1840-934D-360EB350F6F7}" type="presOf" srcId="{D2FE2733-E9A9-A74C-AB00-09E29A60378A}" destId="{EF049B80-BD2C-FE47-BDEC-0C3CA9D84A4F}" srcOrd="0" destOrd="0" presId="urn:microsoft.com/office/officeart/2005/8/layout/hList1"/>
    <dgm:cxn modelId="{BED6CB3E-0637-6A41-8BFE-7B97D3BF2F56}" type="presOf" srcId="{08EC8CDB-4777-3041-81D4-90513F61A1F0}" destId="{DB46067C-DC18-D24F-8FED-C3C8ED9BF59D}" srcOrd="0" destOrd="6" presId="urn:microsoft.com/office/officeart/2005/8/layout/hList1"/>
    <dgm:cxn modelId="{50FA39FB-7F5B-0740-8FAE-64E188F8D58A}" type="presOf" srcId="{D035A29D-BBF6-1647-8488-B8815D9F4BC4}" destId="{57B907AC-41E3-F44E-B858-179933B18DFC}" srcOrd="0" destOrd="0" presId="urn:microsoft.com/office/officeart/2005/8/layout/hList1"/>
    <dgm:cxn modelId="{FEC5A3B1-7D67-534D-8D70-DE45734FA62F}" srcId="{CDABAEFD-8F72-7D43-BDAC-9C5B6D9539CA}" destId="{9E6A5E51-3904-D64D-A400-BA0DD8E7A3B5}" srcOrd="0" destOrd="0" parTransId="{9BB5B5AF-374B-8040-8A62-AD6F9C7CDF2E}" sibTransId="{C6E62C6D-9D3E-3C44-AFA1-ACD1D14A8B3B}"/>
    <dgm:cxn modelId="{13C3EBD4-C8BE-E44C-BB24-1A50EE39982E}" type="presOf" srcId="{D066919D-3290-3A47-8F44-8DFD9E43FB74}" destId="{57B907AC-41E3-F44E-B858-179933B18DFC}" srcOrd="0" destOrd="1" presId="urn:microsoft.com/office/officeart/2005/8/layout/hList1"/>
    <dgm:cxn modelId="{02826FAE-901B-F64F-95C2-4C0DEA8180C4}" srcId="{3F3E23E0-A76F-A64B-9FBF-AA0638A01623}" destId="{98F2509B-93DE-2848-B2AB-4010FBC2AF69}" srcOrd="1" destOrd="0" parTransId="{306EEF4A-B2E9-C14D-8E13-EBFB5003F75E}" sibTransId="{DD264AAA-84E2-4842-8334-5CA079359335}"/>
    <dgm:cxn modelId="{2ED8B79B-6CEA-1C47-8AF9-ADDAB5CC6092}" srcId="{CDABAEFD-8F72-7D43-BDAC-9C5B6D9539CA}" destId="{E7F18C32-A9DC-5047-A1B6-FF7149C909E9}" srcOrd="1" destOrd="0" parTransId="{8D59F679-86EC-A84D-9DD9-547886846706}" sibTransId="{C2B5008B-4AAD-A24D-B3CE-A1E5D535C056}"/>
    <dgm:cxn modelId="{B13ADBBE-B0D4-3D44-B6CE-E15638B4F970}" srcId="{CDABAEFD-8F72-7D43-BDAC-9C5B6D9539CA}" destId="{1EC54B6F-A752-204A-925E-D5F1DF7DBEA4}" srcOrd="2" destOrd="0" parTransId="{B895AE41-A846-7C43-B0E0-D1FEAF2DDCED}" sibTransId="{24A301EC-A99B-9A4B-85B5-75A8F32D0777}"/>
    <dgm:cxn modelId="{23C5A5C5-CF25-4944-A300-67A069D1604E}" type="presOf" srcId="{1EC54B6F-A752-204A-925E-D5F1DF7DBEA4}" destId="{DB46067C-DC18-D24F-8FED-C3C8ED9BF59D}" srcOrd="0" destOrd="5" presId="urn:microsoft.com/office/officeart/2005/8/layout/hList1"/>
    <dgm:cxn modelId="{B94960D0-1B27-3C46-9B0B-0DE01E0E5FC1}" type="presOf" srcId="{E7F18C32-A9DC-5047-A1B6-FF7149C909E9}" destId="{DB46067C-DC18-D24F-8FED-C3C8ED9BF59D}" srcOrd="0" destOrd="4" presId="urn:microsoft.com/office/officeart/2005/8/layout/hList1"/>
    <dgm:cxn modelId="{38D3A765-D3E5-1441-A507-3F0C557118A0}" type="presOf" srcId="{3F3E23E0-A76F-A64B-9FBF-AA0638A01623}" destId="{EF1A55C2-70C9-E048-9323-DF9FCEBB6C7C}" srcOrd="0" destOrd="0" presId="urn:microsoft.com/office/officeart/2005/8/layout/hList1"/>
    <dgm:cxn modelId="{4DA30488-1E91-C243-A511-B7BD3B3EE6A3}" srcId="{D2FE2733-E9A9-A74C-AB00-09E29A60378A}" destId="{3F3E23E0-A76F-A64B-9FBF-AA0638A01623}" srcOrd="0" destOrd="0" parTransId="{F62D3902-715B-5E4C-8E57-DBF7C7BA0634}" sibTransId="{3F51A8A4-CDF6-4F42-95A0-3887C2BCF4F8}"/>
    <dgm:cxn modelId="{AD0E84D0-3070-0F4C-9AA7-CB9CF2DE8EDF}" type="presOf" srcId="{CDABAEFD-8F72-7D43-BDAC-9C5B6D9539CA}" destId="{DB46067C-DC18-D24F-8FED-C3C8ED9BF59D}" srcOrd="0" destOrd="2" presId="urn:microsoft.com/office/officeart/2005/8/layout/hList1"/>
    <dgm:cxn modelId="{91E65E4F-2792-184C-9248-CD21794DD1F8}" srcId="{CDABAEFD-8F72-7D43-BDAC-9C5B6D9539CA}" destId="{08EC8CDB-4777-3041-81D4-90513F61A1F0}" srcOrd="3" destOrd="0" parTransId="{960CB361-CE73-7C45-A7A3-5876C436D97B}" sibTransId="{258A0333-598A-9640-A342-12047A6C82B7}"/>
    <dgm:cxn modelId="{46D896BB-293B-634C-BC89-0B55852A8CB1}" type="presParOf" srcId="{EF049B80-BD2C-FE47-BDEC-0C3CA9D84A4F}" destId="{0923DBE9-4FA8-0C4C-94AA-B7B399ADAC51}" srcOrd="0" destOrd="0" presId="urn:microsoft.com/office/officeart/2005/8/layout/hList1"/>
    <dgm:cxn modelId="{A68284F7-489D-F247-9BAE-FECC02551CCB}" type="presParOf" srcId="{0923DBE9-4FA8-0C4C-94AA-B7B399ADAC51}" destId="{EF1A55C2-70C9-E048-9323-DF9FCEBB6C7C}" srcOrd="0" destOrd="0" presId="urn:microsoft.com/office/officeart/2005/8/layout/hList1"/>
    <dgm:cxn modelId="{2993F852-9000-5648-99DC-F7F41A6D9EC8}" type="presParOf" srcId="{0923DBE9-4FA8-0C4C-94AA-B7B399ADAC51}" destId="{DB46067C-DC18-D24F-8FED-C3C8ED9BF59D}" srcOrd="1" destOrd="0" presId="urn:microsoft.com/office/officeart/2005/8/layout/hList1"/>
    <dgm:cxn modelId="{3B0F7700-F058-6D43-8B52-64C0A398B003}" type="presParOf" srcId="{EF049B80-BD2C-FE47-BDEC-0C3CA9D84A4F}" destId="{B387074C-0418-2848-83CD-511532C3C56C}" srcOrd="1" destOrd="0" presId="urn:microsoft.com/office/officeart/2005/8/layout/hList1"/>
    <dgm:cxn modelId="{E5976E67-7A5F-CB43-A070-EE71C4187677}" type="presParOf" srcId="{EF049B80-BD2C-FE47-BDEC-0C3CA9D84A4F}" destId="{92BFAD76-58BD-A140-80A3-DAF8CF410814}" srcOrd="2" destOrd="0" presId="urn:microsoft.com/office/officeart/2005/8/layout/hList1"/>
    <dgm:cxn modelId="{D0F51716-EA2E-004C-ADCE-8D973DBF3C40}" type="presParOf" srcId="{92BFAD76-58BD-A140-80A3-DAF8CF410814}" destId="{6A9D705E-ED8E-9348-9601-C89269B47873}" srcOrd="0" destOrd="0" presId="urn:microsoft.com/office/officeart/2005/8/layout/hList1"/>
    <dgm:cxn modelId="{CF5FF8A8-CCC5-ED40-9635-2FA1D340A7F7}" type="presParOf" srcId="{92BFAD76-58BD-A140-80A3-DAF8CF410814}" destId="{57B907AC-41E3-F44E-B858-179933B18DF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59065-B901-44EC-9939-4A687F4D0225}">
      <dsp:nvSpPr>
        <dsp:cNvPr id="0" name=""/>
        <dsp:cNvSpPr/>
      </dsp:nvSpPr>
      <dsp:spPr>
        <a:xfrm rot="5400000">
          <a:off x="-239951" y="264312"/>
          <a:ext cx="1599678" cy="1119774"/>
        </a:xfrm>
        <a:prstGeom prst="chevron">
          <a:avLst/>
        </a:prstGeom>
        <a:solidFill>
          <a:srgbClr val="990033"/>
        </a:solidFill>
        <a:ln w="25400" cap="flat" cmpd="sng" algn="ctr">
          <a:solidFill>
            <a:srgbClr val="9900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Project</a:t>
          </a:r>
        </a:p>
      </dsp:txBody>
      <dsp:txXfrm rot="-5400000">
        <a:off x="1" y="584247"/>
        <a:ext cx="1119774" cy="479904"/>
      </dsp:txXfrm>
    </dsp:sp>
    <dsp:sp modelId="{E4F511AF-F3CA-4B49-BCA9-AA9F494BE6BD}">
      <dsp:nvSpPr>
        <dsp:cNvPr id="0" name=""/>
        <dsp:cNvSpPr/>
      </dsp:nvSpPr>
      <dsp:spPr>
        <a:xfrm rot="5400000">
          <a:off x="3468991" y="-2347061"/>
          <a:ext cx="1039790" cy="5738225"/>
        </a:xfrm>
        <a:prstGeom prst="round2SameRect">
          <a:avLst/>
        </a:prstGeom>
        <a:solidFill>
          <a:schemeClr val="lt1">
            <a:alpha val="90000"/>
            <a:hueOff val="0"/>
            <a:satOff val="0"/>
            <a:lumOff val="0"/>
            <a:alphaOff val="0"/>
          </a:schemeClr>
        </a:solidFill>
        <a:ln w="25400" cap="flat" cmpd="sng" algn="ctr">
          <a:solidFill>
            <a:srgbClr val="990033"/>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The Title and Total Compensation (TTC) Project aims to modernize the UW System’s title, pay, and benefits programs. </a:t>
          </a:r>
        </a:p>
      </dsp:txBody>
      <dsp:txXfrm rot="-5400000">
        <a:off x="1119774" y="52914"/>
        <a:ext cx="5687467" cy="938274"/>
      </dsp:txXfrm>
    </dsp:sp>
    <dsp:sp modelId="{2A9EA16E-AA41-4207-A7CD-3AEE2BDAC7D3}">
      <dsp:nvSpPr>
        <dsp:cNvPr id="0" name=""/>
        <dsp:cNvSpPr/>
      </dsp:nvSpPr>
      <dsp:spPr>
        <a:xfrm rot="5400000">
          <a:off x="-239951" y="1649912"/>
          <a:ext cx="1599678" cy="1119774"/>
        </a:xfrm>
        <a:prstGeom prst="chevron">
          <a:avLst/>
        </a:prstGeom>
        <a:solidFill>
          <a:srgbClr val="990033"/>
        </a:solidFill>
        <a:ln w="25400" cap="flat" cmpd="sng" algn="ctr">
          <a:solidFill>
            <a:srgbClr val="9900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Goal</a:t>
          </a:r>
        </a:p>
      </dsp:txBody>
      <dsp:txXfrm rot="-5400000">
        <a:off x="1" y="1969847"/>
        <a:ext cx="1119774" cy="479904"/>
      </dsp:txXfrm>
    </dsp:sp>
    <dsp:sp modelId="{15F212E8-9560-469C-BFCC-B340E00A5113}">
      <dsp:nvSpPr>
        <dsp:cNvPr id="0" name=""/>
        <dsp:cNvSpPr/>
      </dsp:nvSpPr>
      <dsp:spPr>
        <a:xfrm rot="5400000">
          <a:off x="3468991" y="-939256"/>
          <a:ext cx="1039790" cy="5738225"/>
        </a:xfrm>
        <a:prstGeom prst="round2SameRect">
          <a:avLst/>
        </a:prstGeom>
        <a:solidFill>
          <a:schemeClr val="lt1">
            <a:alpha val="90000"/>
            <a:hueOff val="0"/>
            <a:satOff val="0"/>
            <a:lumOff val="0"/>
            <a:alphaOff val="0"/>
          </a:schemeClr>
        </a:solidFill>
        <a:ln w="25400" cap="flat" cmpd="sng" algn="ctr">
          <a:solidFill>
            <a:srgbClr val="990033"/>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Its goal is to develop new systems that will help UW institutions attract and retain the best people. </a:t>
          </a:r>
        </a:p>
      </dsp:txBody>
      <dsp:txXfrm rot="-5400000">
        <a:off x="1119774" y="1460719"/>
        <a:ext cx="5687467" cy="938274"/>
      </dsp:txXfrm>
    </dsp:sp>
    <dsp:sp modelId="{F2C7B752-18EC-4B4A-A2A8-CD50CD67B814}">
      <dsp:nvSpPr>
        <dsp:cNvPr id="0" name=""/>
        <dsp:cNvSpPr/>
      </dsp:nvSpPr>
      <dsp:spPr>
        <a:xfrm rot="5400000">
          <a:off x="-239951" y="3055700"/>
          <a:ext cx="1599678" cy="1119774"/>
        </a:xfrm>
        <a:prstGeom prst="chevron">
          <a:avLst/>
        </a:prstGeom>
        <a:solidFill>
          <a:srgbClr val="990033"/>
        </a:solidFill>
        <a:ln w="25400" cap="flat" cmpd="sng" algn="ctr">
          <a:solidFill>
            <a:srgbClr val="9900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Advise</a:t>
          </a:r>
        </a:p>
      </dsp:txBody>
      <dsp:txXfrm rot="-5400000">
        <a:off x="1" y="3375635"/>
        <a:ext cx="1119774" cy="479904"/>
      </dsp:txXfrm>
    </dsp:sp>
    <dsp:sp modelId="{64A9028A-62DE-415F-B546-CD20E70E6340}">
      <dsp:nvSpPr>
        <dsp:cNvPr id="0" name=""/>
        <dsp:cNvSpPr/>
      </dsp:nvSpPr>
      <dsp:spPr>
        <a:xfrm rot="5400000">
          <a:off x="3468991" y="466531"/>
          <a:ext cx="1039790" cy="5738225"/>
        </a:xfrm>
        <a:prstGeom prst="round2SameRect">
          <a:avLst/>
        </a:prstGeom>
        <a:solidFill>
          <a:schemeClr val="lt1">
            <a:alpha val="90000"/>
            <a:hueOff val="0"/>
            <a:satOff val="0"/>
            <a:lumOff val="0"/>
            <a:alphaOff val="0"/>
          </a:schemeClr>
        </a:solidFill>
        <a:ln w="25400" cap="flat" cmpd="sng" algn="ctr">
          <a:solidFill>
            <a:srgbClr val="990033"/>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t>The TTC Advisory Council (AC) was created to provide the opportunity for all UW System stakeholders, including governance groups, to participate in the project in an advisory capacity representing their constituents. </a:t>
          </a:r>
        </a:p>
      </dsp:txBody>
      <dsp:txXfrm rot="-5400000">
        <a:off x="1119774" y="2866506"/>
        <a:ext cx="5687467" cy="9382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A55C2-70C9-E048-9323-DF9FCEBB6C7C}">
      <dsp:nvSpPr>
        <dsp:cNvPr id="0" name=""/>
        <dsp:cNvSpPr/>
      </dsp:nvSpPr>
      <dsp:spPr>
        <a:xfrm>
          <a:off x="42" y="73566"/>
          <a:ext cx="4023605" cy="1609442"/>
        </a:xfrm>
        <a:prstGeom prst="rect">
          <a:avLst/>
        </a:prstGeom>
        <a:solidFill>
          <a:srgbClr val="990033"/>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buNone/>
          </a:pPr>
          <a:r>
            <a:rPr kumimoji="0" lang="en-US" sz="2400" b="1" i="0" u="none" strike="noStrike" kern="1200" cap="none" spc="0" normalizeH="0" baseline="0" noProof="0" dirty="0">
              <a:ln/>
              <a:effectLst/>
              <a:uLnTx/>
              <a:uFillTx/>
              <a:latin typeface="Calibri"/>
              <a:ea typeface="+mn-ea"/>
              <a:cs typeface="+mn-cs"/>
            </a:rPr>
            <a:t>Completed</a:t>
          </a:r>
          <a:endParaRPr lang="en-US" sz="2400" b="1" kern="1200" dirty="0"/>
        </a:p>
      </dsp:txBody>
      <dsp:txXfrm>
        <a:off x="42" y="73566"/>
        <a:ext cx="4023605" cy="1609442"/>
      </dsp:txXfrm>
    </dsp:sp>
    <dsp:sp modelId="{DB46067C-DC18-D24F-8FED-C3C8ED9BF59D}">
      <dsp:nvSpPr>
        <dsp:cNvPr id="0" name=""/>
        <dsp:cNvSpPr/>
      </dsp:nvSpPr>
      <dsp:spPr>
        <a:xfrm>
          <a:off x="42" y="1683008"/>
          <a:ext cx="4023605" cy="3300862"/>
        </a:xfrm>
        <a:prstGeom prst="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Recruited &amp; trained 440 SME reviewers</a:t>
          </a: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SMEs providing feedback via Qualtrics survey, to be completed Feb. 28, 2019</a:t>
          </a: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SJD survey metrics as of Jan. 28, 2019:</a:t>
          </a:r>
        </a:p>
        <a:p>
          <a:pPr marL="342900" lvl="2" indent="-171450" algn="l" defTabSz="800100">
            <a:lnSpc>
              <a:spcPct val="90000"/>
            </a:lnSpc>
            <a:spcBef>
              <a:spcPct val="0"/>
            </a:spcBef>
            <a:spcAft>
              <a:spcPct val="15000"/>
            </a:spcAft>
            <a:buFont typeface="Wingdings" pitchFamily="2" charset="2"/>
            <a:buChar char="••"/>
          </a:pPr>
          <a:r>
            <a:rPr lang="en-US" sz="1800" kern="1200" dirty="0">
              <a:latin typeface="Calibri" panose="020F0502020204030204" pitchFamily="34" charset="0"/>
              <a:cs typeface="Calibri" panose="020F0502020204030204" pitchFamily="34" charset="0"/>
            </a:rPr>
            <a:t>484 surveys sent out (surveys cover multiple SJDs)</a:t>
          </a:r>
        </a:p>
        <a:p>
          <a:pPr marL="342900" lvl="2" indent="-171450" algn="l" defTabSz="800100">
            <a:lnSpc>
              <a:spcPct val="90000"/>
            </a:lnSpc>
            <a:spcBef>
              <a:spcPct val="0"/>
            </a:spcBef>
            <a:spcAft>
              <a:spcPct val="15000"/>
            </a:spcAft>
            <a:buFont typeface="Wingdings" pitchFamily="2" charset="2"/>
            <a:buChar char="••"/>
          </a:pPr>
          <a:r>
            <a:rPr lang="en-US" sz="1800" kern="1200" dirty="0">
              <a:latin typeface="Calibri" panose="020F0502020204030204" pitchFamily="34" charset="0"/>
              <a:cs typeface="Calibri" panose="020F0502020204030204" pitchFamily="34" charset="0"/>
            </a:rPr>
            <a:t>60 percent (292 surveys) completed</a:t>
          </a:r>
        </a:p>
        <a:p>
          <a:pPr marL="342900" lvl="2" indent="-171450" algn="l" defTabSz="800100">
            <a:lnSpc>
              <a:spcPct val="90000"/>
            </a:lnSpc>
            <a:spcBef>
              <a:spcPct val="0"/>
            </a:spcBef>
            <a:spcAft>
              <a:spcPct val="15000"/>
            </a:spcAft>
            <a:buFont typeface="Wingdings" pitchFamily="2" charset="2"/>
            <a:buChar char="••"/>
          </a:pPr>
          <a:r>
            <a:rPr lang="en-US" sz="1800" kern="1200" dirty="0">
              <a:latin typeface="Calibri" panose="020F0502020204030204" pitchFamily="34" charset="0"/>
              <a:cs typeface="Calibri" panose="020F0502020204030204" pitchFamily="34" charset="0"/>
            </a:rPr>
            <a:t>30 percent (148 surveys) in progress</a:t>
          </a:r>
        </a:p>
        <a:p>
          <a:pPr marL="342900" lvl="2" indent="-171450" algn="l" defTabSz="800100">
            <a:lnSpc>
              <a:spcPct val="90000"/>
            </a:lnSpc>
            <a:spcBef>
              <a:spcPct val="0"/>
            </a:spcBef>
            <a:spcAft>
              <a:spcPct val="15000"/>
            </a:spcAft>
            <a:buFont typeface="Wingdings" pitchFamily="2" charset="2"/>
            <a:buChar char="••"/>
          </a:pPr>
          <a:r>
            <a:rPr lang="en-US" sz="1800" kern="1200" dirty="0">
              <a:latin typeface="Calibri" panose="020F0502020204030204" pitchFamily="34" charset="0"/>
              <a:cs typeface="Calibri" panose="020F0502020204030204" pitchFamily="34" charset="0"/>
            </a:rPr>
            <a:t>Total in progress/completed:</a:t>
          </a:r>
          <a:br>
            <a:rPr lang="en-US" sz="1800" kern="1200" dirty="0">
              <a:latin typeface="Calibri" panose="020F0502020204030204" pitchFamily="34" charset="0"/>
              <a:cs typeface="Calibri" panose="020F0502020204030204" pitchFamily="34" charset="0"/>
            </a:rPr>
          </a:br>
          <a:r>
            <a:rPr lang="en-US" sz="1800" kern="1200" dirty="0">
              <a:latin typeface="Calibri" panose="020F0502020204030204" pitchFamily="34" charset="0"/>
              <a:cs typeface="Calibri" panose="020F0502020204030204" pitchFamily="34" charset="0"/>
            </a:rPr>
            <a:t>91 percent (440 surveys)</a:t>
          </a:r>
        </a:p>
      </dsp:txBody>
      <dsp:txXfrm>
        <a:off x="42" y="1683008"/>
        <a:ext cx="4023605" cy="3300862"/>
      </dsp:txXfrm>
    </dsp:sp>
    <dsp:sp modelId="{6A9D705E-ED8E-9348-9601-C89269B47873}">
      <dsp:nvSpPr>
        <dsp:cNvPr id="0" name=""/>
        <dsp:cNvSpPr/>
      </dsp:nvSpPr>
      <dsp:spPr>
        <a:xfrm>
          <a:off x="4586952" y="73566"/>
          <a:ext cx="4023605" cy="1609442"/>
        </a:xfrm>
        <a:prstGeom prst="rect">
          <a:avLst/>
        </a:prstGeom>
        <a:solidFill>
          <a:srgbClr val="990033"/>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a:t>In Progress </a:t>
          </a:r>
        </a:p>
      </dsp:txBody>
      <dsp:txXfrm>
        <a:off x="4586952" y="73566"/>
        <a:ext cx="4023605" cy="1609442"/>
      </dsp:txXfrm>
    </dsp:sp>
    <dsp:sp modelId="{57B907AC-41E3-F44E-B858-179933B18DFC}">
      <dsp:nvSpPr>
        <dsp:cNvPr id="0" name=""/>
        <dsp:cNvSpPr/>
      </dsp:nvSpPr>
      <dsp:spPr>
        <a:xfrm>
          <a:off x="4586952" y="1683008"/>
          <a:ext cx="4023605" cy="3300862"/>
        </a:xfrm>
        <a:prstGeom prst="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Responses measured with </a:t>
          </a:r>
          <a:r>
            <a:rPr lang="en-US" sz="1800" b="0" kern="1200" dirty="0"/>
            <a:t>a </a:t>
          </a:r>
          <a:br>
            <a:rPr lang="en-US" sz="1800" b="0" kern="1200" dirty="0"/>
          </a:br>
          <a:r>
            <a:rPr lang="en-US" sz="1800" b="0" kern="1200" dirty="0"/>
            <a:t>5-point Likert scale to assess job description appropriateness based on the provided information, with </a:t>
          </a:r>
          <a:br>
            <a:rPr lang="en-US" sz="1800" b="0" kern="1200" dirty="0"/>
          </a:br>
          <a:r>
            <a:rPr lang="en-US" sz="1800" b="0" kern="1200" dirty="0"/>
            <a:t>5 = very appropriate</a:t>
          </a:r>
          <a:endParaRPr lang="en-US" sz="1800" kern="1200" dirty="0"/>
        </a:p>
        <a:p>
          <a:pPr marL="171450" lvl="1" indent="-171450" algn="l" defTabSz="800100">
            <a:lnSpc>
              <a:spcPct val="90000"/>
            </a:lnSpc>
            <a:spcBef>
              <a:spcPct val="0"/>
            </a:spcBef>
            <a:spcAft>
              <a:spcPct val="15000"/>
            </a:spcAft>
            <a:buChar char="••"/>
          </a:pPr>
          <a:r>
            <a:rPr kumimoji="0" lang="en-US" sz="1800" b="0" i="0" u="none" strike="noStrike" kern="1200" cap="none" spc="0" normalizeH="0" baseline="0" noProof="0" dirty="0">
              <a:ln>
                <a:noFill/>
              </a:ln>
              <a:solidFill>
                <a:schemeClr val="tx1"/>
              </a:solidFill>
              <a:effectLst/>
              <a:uLnTx/>
              <a:uFillTx/>
              <a:latin typeface="+mn-lt"/>
              <a:ea typeface="+mn-ea"/>
              <a:cs typeface="Arial" pitchFamily="34" charset="0"/>
            </a:rPr>
            <a:t>SME feedback discussed and incorporated into DRAFT standard job descriptions – further engagement strategies determined based on feedback</a:t>
          </a:r>
          <a:endParaRPr lang="en-US" sz="1800" kern="1200" dirty="0">
            <a:solidFill>
              <a:schemeClr val="tx1"/>
            </a:solidFill>
          </a:endParaRPr>
        </a:p>
      </dsp:txBody>
      <dsp:txXfrm>
        <a:off x="4586952" y="1683008"/>
        <a:ext cx="4023605" cy="33008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6" tIns="46588" rIns="93176" bIns="46588" rtlCol="0"/>
          <a:lstStyle>
            <a:lvl1pPr algn="r">
              <a:defRPr sz="1200"/>
            </a:lvl1pPr>
          </a:lstStyle>
          <a:p>
            <a:fld id="{B8DA957C-7086-1842-946C-72BD2CF399EC}" type="datetimeFigureOut">
              <a:rPr lang="en-US" smtClean="0"/>
              <a:t>2/11/2019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6" tIns="46588" rIns="93176" bIns="46588" rtlCol="0" anchor="b"/>
          <a:lstStyle>
            <a:lvl1pPr algn="r">
              <a:defRPr sz="1200"/>
            </a:lvl1pPr>
          </a:lstStyle>
          <a:p>
            <a:fld id="{59CBD61E-340F-1A44-BA3D-B0D6A70F97E7}" type="slidenum">
              <a:rPr lang="en-US" smtClean="0"/>
              <a:t>‹#›</a:t>
            </a:fld>
            <a:endParaRPr lang="en-US" dirty="0"/>
          </a:p>
        </p:txBody>
      </p:sp>
    </p:spTree>
    <p:extLst>
      <p:ext uri="{BB962C8B-B14F-4D97-AF65-F5344CB8AC3E}">
        <p14:creationId xmlns:p14="http://schemas.microsoft.com/office/powerpoint/2010/main" val="41010396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6" tIns="46588" rIns="93176" bIns="46588" rtlCol="0"/>
          <a:lstStyle>
            <a:lvl1pPr algn="r">
              <a:defRPr sz="1200"/>
            </a:lvl1pPr>
          </a:lstStyle>
          <a:p>
            <a:fld id="{6451864D-C487-214F-A400-C44094BF6C4B}" type="datetimeFigureOut">
              <a:rPr lang="en-US" smtClean="0"/>
              <a:t>2/11/2019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76" tIns="46588" rIns="93176" bIns="46588" rtlCol="0" anchor="b"/>
          <a:lstStyle>
            <a:lvl1pPr algn="r">
              <a:defRPr sz="1200"/>
            </a:lvl1pPr>
          </a:lstStyle>
          <a:p>
            <a:fld id="{55C0B09A-6706-1944-A37A-3010484C8750}" type="slidenum">
              <a:rPr lang="en-US" smtClean="0"/>
              <a:t>‹#›</a:t>
            </a:fld>
            <a:endParaRPr lang="en-US" dirty="0"/>
          </a:p>
        </p:txBody>
      </p:sp>
    </p:spTree>
    <p:extLst>
      <p:ext uri="{BB962C8B-B14F-4D97-AF65-F5344CB8AC3E}">
        <p14:creationId xmlns:p14="http://schemas.microsoft.com/office/powerpoint/2010/main" val="14243437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C0B09A-6706-1944-A37A-3010484C8750}" type="slidenum">
              <a:rPr lang="en-US" smtClean="0"/>
              <a:t>1</a:t>
            </a:fld>
            <a:endParaRPr lang="en-US" dirty="0"/>
          </a:p>
        </p:txBody>
      </p:sp>
    </p:spTree>
    <p:extLst>
      <p:ext uri="{BB962C8B-B14F-4D97-AF65-F5344CB8AC3E}">
        <p14:creationId xmlns:p14="http://schemas.microsoft.com/office/powerpoint/2010/main" val="2674097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10</a:t>
            </a:fld>
            <a:endParaRPr lang="en-US" dirty="0"/>
          </a:p>
        </p:txBody>
      </p:sp>
    </p:spTree>
    <p:extLst>
      <p:ext uri="{BB962C8B-B14F-4D97-AF65-F5344CB8AC3E}">
        <p14:creationId xmlns:p14="http://schemas.microsoft.com/office/powerpoint/2010/main" val="2586928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3218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12</a:t>
            </a:fld>
            <a:endParaRPr lang="en-US" dirty="0"/>
          </a:p>
        </p:txBody>
      </p:sp>
    </p:spTree>
    <p:extLst>
      <p:ext uri="{BB962C8B-B14F-4D97-AF65-F5344CB8AC3E}">
        <p14:creationId xmlns:p14="http://schemas.microsoft.com/office/powerpoint/2010/main" val="3130382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13</a:t>
            </a:fld>
            <a:endParaRPr lang="en-US" dirty="0"/>
          </a:p>
        </p:txBody>
      </p:sp>
    </p:spTree>
    <p:extLst>
      <p:ext uri="{BB962C8B-B14F-4D97-AF65-F5344CB8AC3E}">
        <p14:creationId xmlns:p14="http://schemas.microsoft.com/office/powerpoint/2010/main" val="3298948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14</a:t>
            </a:fld>
            <a:endParaRPr lang="en-US" dirty="0"/>
          </a:p>
        </p:txBody>
      </p:sp>
    </p:spTree>
    <p:extLst>
      <p:ext uri="{BB962C8B-B14F-4D97-AF65-F5344CB8AC3E}">
        <p14:creationId xmlns:p14="http://schemas.microsoft.com/office/powerpoint/2010/main" val="211418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2</a:t>
            </a:fld>
            <a:endParaRPr lang="en-US" dirty="0"/>
          </a:p>
        </p:txBody>
      </p:sp>
    </p:spTree>
    <p:extLst>
      <p:ext uri="{BB962C8B-B14F-4D97-AF65-F5344CB8AC3E}">
        <p14:creationId xmlns:p14="http://schemas.microsoft.com/office/powerpoint/2010/main" val="3987162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3</a:t>
            </a:fld>
            <a:endParaRPr lang="en-US" dirty="0"/>
          </a:p>
        </p:txBody>
      </p:sp>
    </p:spTree>
    <p:extLst>
      <p:ext uri="{BB962C8B-B14F-4D97-AF65-F5344CB8AC3E}">
        <p14:creationId xmlns:p14="http://schemas.microsoft.com/office/powerpoint/2010/main" val="878079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4</a:t>
            </a:fld>
            <a:endParaRPr lang="en-US" dirty="0"/>
          </a:p>
        </p:txBody>
      </p:sp>
    </p:spTree>
    <p:extLst>
      <p:ext uri="{BB962C8B-B14F-4D97-AF65-F5344CB8AC3E}">
        <p14:creationId xmlns:p14="http://schemas.microsoft.com/office/powerpoint/2010/main" val="1255367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5</a:t>
            </a:fld>
            <a:endParaRPr lang="en-US" dirty="0"/>
          </a:p>
        </p:txBody>
      </p:sp>
    </p:spTree>
    <p:extLst>
      <p:ext uri="{BB962C8B-B14F-4D97-AF65-F5344CB8AC3E}">
        <p14:creationId xmlns:p14="http://schemas.microsoft.com/office/powerpoint/2010/main" val="70268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6</a:t>
            </a:fld>
            <a:endParaRPr lang="en-US" dirty="0"/>
          </a:p>
        </p:txBody>
      </p:sp>
    </p:spTree>
    <p:extLst>
      <p:ext uri="{BB962C8B-B14F-4D97-AF65-F5344CB8AC3E}">
        <p14:creationId xmlns:p14="http://schemas.microsoft.com/office/powerpoint/2010/main" val="1542006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7</a:t>
            </a:fld>
            <a:endParaRPr lang="en-US" dirty="0"/>
          </a:p>
        </p:txBody>
      </p:sp>
    </p:spTree>
    <p:extLst>
      <p:ext uri="{BB962C8B-B14F-4D97-AF65-F5344CB8AC3E}">
        <p14:creationId xmlns:p14="http://schemas.microsoft.com/office/powerpoint/2010/main" val="1547168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8</a:t>
            </a:fld>
            <a:endParaRPr lang="en-US" dirty="0"/>
          </a:p>
        </p:txBody>
      </p:sp>
    </p:spTree>
    <p:extLst>
      <p:ext uri="{BB962C8B-B14F-4D97-AF65-F5344CB8AC3E}">
        <p14:creationId xmlns:p14="http://schemas.microsoft.com/office/powerpoint/2010/main" val="432898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C0B09A-6706-1944-A37A-3010484C8750}" type="slidenum">
              <a:rPr lang="en-US" smtClean="0"/>
              <a:t>9</a:t>
            </a:fld>
            <a:endParaRPr lang="en-US" dirty="0"/>
          </a:p>
        </p:txBody>
      </p:sp>
    </p:spTree>
    <p:extLst>
      <p:ext uri="{BB962C8B-B14F-4D97-AF65-F5344CB8AC3E}">
        <p14:creationId xmlns:p14="http://schemas.microsoft.com/office/powerpoint/2010/main" val="196687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Tree>
    <p:extLst>
      <p:ext uri="{BB962C8B-B14F-4D97-AF65-F5344CB8AC3E}">
        <p14:creationId xmlns:p14="http://schemas.microsoft.com/office/powerpoint/2010/main" val="64355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178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 HEADLINE + COPY2">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765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661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697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 HEADLINE + COPY2">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832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TextBox 6"/>
          <p:cNvSpPr txBox="1"/>
          <p:nvPr userDrawn="1"/>
        </p:nvSpPr>
        <p:spPr>
          <a:xfrm>
            <a:off x="228600" y="6429375"/>
            <a:ext cx="5398786" cy="276999"/>
          </a:xfrm>
          <a:prstGeom prst="rect">
            <a:avLst/>
          </a:prstGeom>
          <a:noFill/>
        </p:spPr>
        <p:txBody>
          <a:bodyPr wrap="none">
            <a:spAutoFit/>
          </a:bodyPr>
          <a:lstStyle/>
          <a:p>
            <a:pPr>
              <a:defRPr/>
            </a:pPr>
            <a:r>
              <a:rPr lang="en-US" sz="1200" dirty="0">
                <a:solidFill>
                  <a:prstClr val="white"/>
                </a:solidFill>
                <a:latin typeface="Minion Pro" pitchFamily="18" charset="0"/>
              </a:rPr>
              <a:t>OFFICE</a:t>
            </a:r>
            <a:r>
              <a:rPr lang="en-US" sz="1200" baseline="0" dirty="0">
                <a:solidFill>
                  <a:prstClr val="white"/>
                </a:solidFill>
                <a:latin typeface="Minion Pro" pitchFamily="18" charset="0"/>
              </a:rPr>
              <a:t> OF HUMAN RESOURCES, U</a:t>
            </a:r>
            <a:r>
              <a:rPr lang="en-US" sz="1200" dirty="0">
                <a:solidFill>
                  <a:prstClr val="white"/>
                </a:solidFill>
                <a:latin typeface="Minion Pro" pitchFamily="18" charset="0"/>
              </a:rPr>
              <a:t>NIVERSITY OF WISCONSIN–MADISON</a:t>
            </a:r>
          </a:p>
        </p:txBody>
      </p:sp>
      <p:sp>
        <p:nvSpPr>
          <p:cNvPr id="2" name="Title 1"/>
          <p:cNvSpPr>
            <a:spLocks noGrp="1"/>
          </p:cNvSpPr>
          <p:nvPr>
            <p:ph type="title"/>
          </p:nvPr>
        </p:nvSpPr>
        <p:spPr>
          <a:xfrm>
            <a:off x="838200" y="0"/>
            <a:ext cx="8305800" cy="838200"/>
          </a:xfrm>
          <a:prstGeom prst="rect">
            <a:avLst/>
          </a:prstGeom>
        </p:spPr>
        <p:txBody>
          <a:bodyPr anchor="b"/>
          <a:lstStyle>
            <a:lvl1pPr algn="l">
              <a:defRPr sz="2800" b="1">
                <a:solidFill>
                  <a:schemeClr val="bg1"/>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48319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a:off x="1" y="711200"/>
            <a:ext cx="9144000" cy="6146800"/>
          </a:xfrm>
          <a:prstGeom prst="rect">
            <a:avLst/>
          </a:prstGeom>
        </p:spPr>
      </p:pic>
      <p:sp>
        <p:nvSpPr>
          <p:cNvPr id="4" name="Text Placeholder 9"/>
          <p:cNvSpPr txBox="1">
            <a:spLocks/>
          </p:cNvSpPr>
          <p:nvPr userDrawn="1"/>
        </p:nvSpPr>
        <p:spPr>
          <a:xfrm>
            <a:off x="1" y="219079"/>
            <a:ext cx="9143999" cy="338137"/>
          </a:xfrm>
          <a:prstGeom prst="rect">
            <a:avLst/>
          </a:prstGeom>
        </p:spPr>
        <p:txBody>
          <a:bodyPr vert="horz" lIns="91440" rIns="457200" anchor="ctr" anchorCtr="0"/>
          <a:lstStyle>
            <a:lvl1pPr marL="685800" indent="0" algn="l" defTabSz="457200" rtl="0" eaLnBrk="1" latinLnBrk="0" hangingPunct="1">
              <a:spcBef>
                <a:spcPts val="0"/>
              </a:spcBef>
              <a:buFont typeface="Arial"/>
              <a:buNone/>
              <a:defRPr sz="1000" b="1" i="0" kern="1200" baseline="0">
                <a:solidFill>
                  <a:schemeClr val="bg1">
                    <a:lumMod val="50000"/>
                  </a:schemeClr>
                </a:solidFill>
                <a:latin typeface="Verlag Black" charset="0"/>
                <a:ea typeface="Verlag Black" charset="0"/>
                <a:cs typeface="Verlag Black"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a:r>
              <a:rPr lang="en-US" sz="1000" dirty="0"/>
              <a:t>TITLE AND TOTAL COMPENSATION </a:t>
            </a:r>
            <a:r>
              <a:rPr lang="en-US" sz="1000" cap="all" baseline="0" dirty="0"/>
              <a:t>Project</a:t>
            </a:r>
          </a:p>
        </p:txBody>
      </p:sp>
      <p:pic>
        <p:nvPicPr>
          <p:cNvPr id="9" name="Picture 8">
            <a:extLst>
              <a:ext uri="{FF2B5EF4-FFF2-40B4-BE49-F238E27FC236}">
                <a16:creationId xmlns:a16="http://schemas.microsoft.com/office/drawing/2014/main" id="{859AF2A1-6338-4E79-8040-0E6435F5A47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5857627" y="90710"/>
            <a:ext cx="1571625" cy="4793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650617D4-3D3C-D24B-B81D-835DB69811F9}"/>
              </a:ext>
            </a:extLst>
          </p:cNvPr>
          <p:cNvPicPr>
            <a:picLocks noChangeAspect="1"/>
          </p:cNvPicPr>
          <p:nvPr userDrawn="1"/>
        </p:nvPicPr>
        <p:blipFill>
          <a:blip r:embed="rId7"/>
          <a:stretch>
            <a:fillRect/>
          </a:stretch>
        </p:blipFill>
        <p:spPr>
          <a:xfrm>
            <a:off x="7429252" y="65225"/>
            <a:ext cx="1572567" cy="530315"/>
          </a:xfrm>
          <a:prstGeom prst="rect">
            <a:avLst/>
          </a:prstGeom>
        </p:spPr>
      </p:pic>
    </p:spTree>
    <p:extLst>
      <p:ext uri="{BB962C8B-B14F-4D97-AF65-F5344CB8AC3E}">
        <p14:creationId xmlns:p14="http://schemas.microsoft.com/office/powerpoint/2010/main" val="30764310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65"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stretch>
            <a:fillRect/>
          </a:stretch>
        </p:blipFill>
        <p:spPr>
          <a:xfrm>
            <a:off x="1" y="711200"/>
            <a:ext cx="9144000" cy="6146800"/>
          </a:xfrm>
          <a:prstGeom prst="rect">
            <a:avLst/>
          </a:prstGeom>
        </p:spPr>
      </p:pic>
      <p:sp>
        <p:nvSpPr>
          <p:cNvPr id="4" name="Text Placeholder 9"/>
          <p:cNvSpPr txBox="1">
            <a:spLocks/>
          </p:cNvSpPr>
          <p:nvPr userDrawn="1"/>
        </p:nvSpPr>
        <p:spPr>
          <a:xfrm>
            <a:off x="1" y="219079"/>
            <a:ext cx="9143999" cy="338137"/>
          </a:xfrm>
          <a:prstGeom prst="rect">
            <a:avLst/>
          </a:prstGeom>
        </p:spPr>
        <p:txBody>
          <a:bodyPr vert="horz" lIns="91440" rIns="457200" anchor="ctr" anchorCtr="0"/>
          <a:lstStyle>
            <a:lvl1pPr marL="685800" indent="0" algn="l" defTabSz="457200" rtl="0" eaLnBrk="1" latinLnBrk="0" hangingPunct="1">
              <a:spcBef>
                <a:spcPts val="0"/>
              </a:spcBef>
              <a:buFont typeface="Arial"/>
              <a:buNone/>
              <a:defRPr sz="1000" b="1" i="0" kern="1200" baseline="0">
                <a:solidFill>
                  <a:schemeClr val="bg1">
                    <a:lumMod val="50000"/>
                  </a:schemeClr>
                </a:solidFill>
                <a:latin typeface="Verlag Black" charset="0"/>
                <a:ea typeface="Verlag Black" charset="0"/>
                <a:cs typeface="Verlag Black"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a:r>
              <a:rPr lang="en-US" sz="1000" dirty="0"/>
              <a:t>TITLE AND TOTAL COMPENSATION </a:t>
            </a:r>
            <a:r>
              <a:rPr lang="en-US" sz="1000" cap="all" baseline="0" dirty="0"/>
              <a:t>Project</a:t>
            </a:r>
          </a:p>
        </p:txBody>
      </p:sp>
      <p:pic>
        <p:nvPicPr>
          <p:cNvPr id="8" name="Picture 7">
            <a:extLst>
              <a:ext uri="{FF2B5EF4-FFF2-40B4-BE49-F238E27FC236}">
                <a16:creationId xmlns:a16="http://schemas.microsoft.com/office/drawing/2014/main" id="{00E1E38F-8169-44A5-872C-2302C0B5FEB0}"/>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bwMode="auto">
          <a:xfrm>
            <a:off x="5857627" y="90710"/>
            <a:ext cx="1571625" cy="479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8">
            <a:extLst>
              <a:ext uri="{FF2B5EF4-FFF2-40B4-BE49-F238E27FC236}">
                <a16:creationId xmlns:a16="http://schemas.microsoft.com/office/drawing/2014/main" id="{323D12F9-2AAB-254E-A0FD-A061D756EBE1}"/>
              </a:ext>
            </a:extLst>
          </p:cNvPr>
          <p:cNvPicPr>
            <a:picLocks noChangeAspect="1"/>
          </p:cNvPicPr>
          <p:nvPr userDrawn="1"/>
        </p:nvPicPr>
        <p:blipFill>
          <a:blip r:embed="rId8"/>
          <a:stretch>
            <a:fillRect/>
          </a:stretch>
        </p:blipFill>
        <p:spPr>
          <a:xfrm>
            <a:off x="7429252" y="65225"/>
            <a:ext cx="1572567" cy="530315"/>
          </a:xfrm>
          <a:prstGeom prst="rect">
            <a:avLst/>
          </a:prstGeom>
        </p:spPr>
      </p:pic>
    </p:spTree>
    <p:extLst>
      <p:ext uri="{BB962C8B-B14F-4D97-AF65-F5344CB8AC3E}">
        <p14:creationId xmlns:p14="http://schemas.microsoft.com/office/powerpoint/2010/main" val="209729446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Placeholder 4"/>
          <p:cNvSpPr txBox="1">
            <a:spLocks/>
          </p:cNvSpPr>
          <p:nvPr/>
        </p:nvSpPr>
        <p:spPr>
          <a:xfrm>
            <a:off x="0" y="685800"/>
            <a:ext cx="9144000" cy="6172200"/>
          </a:xfrm>
          <a:prstGeom prst="rect">
            <a:avLst/>
          </a:prstGeom>
          <a:effectLst/>
        </p:spPr>
        <p:txBody>
          <a:bodyPr lIns="914400" tIns="1828800" rIns="914400" anchor="t" anchorCtr="0"/>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5000" b="1" cap="all" dirty="0">
                <a:latin typeface="Verlag Black" charset="0"/>
                <a:ea typeface="Verlag Black" charset="0"/>
                <a:cs typeface="Verlag Black" charset="0"/>
              </a:rPr>
              <a:t>Joint Governance Update </a:t>
            </a:r>
          </a:p>
          <a:p>
            <a:pPr marL="0" indent="0">
              <a:spcBef>
                <a:spcPts val="0"/>
              </a:spcBef>
              <a:buNone/>
            </a:pPr>
            <a:endParaRPr lang="en-US" sz="2000" b="1" cap="all" dirty="0">
              <a:latin typeface="Verlag Black" charset="0"/>
              <a:ea typeface="Verlag Black" charset="0"/>
              <a:cs typeface="Verlag Black" charset="0"/>
            </a:endParaRPr>
          </a:p>
          <a:p>
            <a:pPr marL="0" indent="0">
              <a:spcBef>
                <a:spcPts val="0"/>
              </a:spcBef>
              <a:buNone/>
            </a:pPr>
            <a:r>
              <a:rPr lang="en-US" sz="2000" b="1" cap="all" dirty="0">
                <a:latin typeface="Verlag Black" charset="0"/>
                <a:ea typeface="Verlag Black" charset="0"/>
                <a:cs typeface="Verlag Black" charset="0"/>
              </a:rPr>
              <a:t>February 1, 2019</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133600"/>
            <a:ext cx="6629400" cy="228600"/>
          </a:xfrm>
          <a:prstGeom prst="rect">
            <a:avLst/>
          </a:prstGeom>
        </p:spPr>
      </p:pic>
      <p:sp>
        <p:nvSpPr>
          <p:cNvPr id="6" name="TextBox 5">
            <a:extLst>
              <a:ext uri="{FF2B5EF4-FFF2-40B4-BE49-F238E27FC236}">
                <a16:creationId xmlns:a16="http://schemas.microsoft.com/office/drawing/2014/main" id="{AB5137CD-0786-41C1-9B6E-6665B96FBB47}"/>
              </a:ext>
            </a:extLst>
          </p:cNvPr>
          <p:cNvSpPr txBox="1"/>
          <p:nvPr/>
        </p:nvSpPr>
        <p:spPr>
          <a:xfrm>
            <a:off x="8420496" y="6260068"/>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625323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29A219B3-10BD-45B1-984A-1F990DFC8D5D}"/>
              </a:ext>
            </a:extLst>
          </p:cNvPr>
          <p:cNvSpPr txBox="1">
            <a:spLocks/>
          </p:cNvSpPr>
          <p:nvPr/>
        </p:nvSpPr>
        <p:spPr>
          <a:xfrm>
            <a:off x="0" y="304800"/>
            <a:ext cx="9144000" cy="152400"/>
          </a:xfrm>
          <a:prstGeom prst="rect">
            <a:avLst/>
          </a:prstGeom>
        </p:spPr>
        <p:txBody>
          <a:bodyPr lIns="274320" tIns="822960" rIns="274320" anchor="t" anchorCtr="0"/>
          <a:lstStyle>
            <a:defPPr>
              <a:defRPr lang="en-US"/>
            </a:defPPr>
            <a:lvl1pPr marL="274320" indent="0">
              <a:spcBef>
                <a:spcPct val="20000"/>
              </a:spcBef>
              <a:buFont typeface="Arial"/>
              <a:buNone/>
              <a:defRPr sz="3200" b="1">
                <a:latin typeface="Verlag Black" charset="0"/>
                <a:ea typeface="Verlag Black" charset="0"/>
                <a:cs typeface="Verlag Black" charset="0"/>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Verlag Black"/>
                <a:cs typeface="Arial" panose="020B0604020202020204" pitchFamily="34" charset="0"/>
              </a:rPr>
              <a:t>Subject Matter Experts Review is Underway</a:t>
            </a:r>
          </a:p>
        </p:txBody>
      </p:sp>
      <p:sp>
        <p:nvSpPr>
          <p:cNvPr id="3" name="Rectangle 2">
            <a:extLst>
              <a:ext uri="{FF2B5EF4-FFF2-40B4-BE49-F238E27FC236}">
                <a16:creationId xmlns:a16="http://schemas.microsoft.com/office/drawing/2014/main" id="{0F3C9908-0370-4E18-8DF0-62E7C51B668D}"/>
              </a:ext>
            </a:extLst>
          </p:cNvPr>
          <p:cNvSpPr/>
          <p:nvPr/>
        </p:nvSpPr>
        <p:spPr>
          <a:xfrm>
            <a:off x="358878" y="1143000"/>
            <a:ext cx="84582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ctr" defTabSz="4572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prstClr val="black"/>
                </a:solidFill>
                <a:effectLst/>
                <a:uLnTx/>
                <a:uFillTx/>
                <a:ea typeface="+mn-ea"/>
                <a:cs typeface="+mn-cs"/>
              </a:rPr>
              <a:t>SMEs reviewing the SJDs for the job group/family for which they are an expert.</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4" name="Table 3">
            <a:extLst>
              <a:ext uri="{FF2B5EF4-FFF2-40B4-BE49-F238E27FC236}">
                <a16:creationId xmlns:a16="http://schemas.microsoft.com/office/drawing/2014/main" id="{1B38D578-0088-4237-A1E2-8614D0630AAE}"/>
              </a:ext>
            </a:extLst>
          </p:cNvPr>
          <p:cNvGraphicFramePr>
            <a:graphicFrameLocks noGrp="1"/>
          </p:cNvGraphicFramePr>
          <p:nvPr>
            <p:extLst>
              <p:ext uri="{D42A27DB-BD31-4B8C-83A1-F6EECF244321}">
                <p14:modId xmlns:p14="http://schemas.microsoft.com/office/powerpoint/2010/main" val="3881380585"/>
              </p:ext>
            </p:extLst>
          </p:nvPr>
        </p:nvGraphicFramePr>
        <p:xfrm>
          <a:off x="31956" y="1600200"/>
          <a:ext cx="9112044" cy="5257810"/>
        </p:xfrm>
        <a:graphic>
          <a:graphicData uri="http://schemas.openxmlformats.org/drawingml/2006/table">
            <a:tbl>
              <a:tblPr firstRow="1" firstCol="1">
                <a:tableStyleId>{85BE263C-DBD7-4A20-BB59-AAB30ACAA65A}</a:tableStyleId>
              </a:tblPr>
              <a:tblGrid>
                <a:gridCol w="3784408">
                  <a:extLst>
                    <a:ext uri="{9D8B030D-6E8A-4147-A177-3AD203B41FA5}">
                      <a16:colId xmlns:a16="http://schemas.microsoft.com/office/drawing/2014/main" val="3848436597"/>
                    </a:ext>
                  </a:extLst>
                </a:gridCol>
                <a:gridCol w="2663818">
                  <a:extLst>
                    <a:ext uri="{9D8B030D-6E8A-4147-A177-3AD203B41FA5}">
                      <a16:colId xmlns:a16="http://schemas.microsoft.com/office/drawing/2014/main" val="4009182187"/>
                    </a:ext>
                  </a:extLst>
                </a:gridCol>
                <a:gridCol w="2663818">
                  <a:extLst>
                    <a:ext uri="{9D8B030D-6E8A-4147-A177-3AD203B41FA5}">
                      <a16:colId xmlns:a16="http://schemas.microsoft.com/office/drawing/2014/main" val="2091394615"/>
                    </a:ext>
                  </a:extLst>
                </a:gridCol>
              </a:tblGrid>
              <a:tr h="312836">
                <a:tc>
                  <a:txBody>
                    <a:bodyPr/>
                    <a:lstStyle/>
                    <a:p>
                      <a:pPr algn="l" fontAlgn="b"/>
                      <a:endParaRPr lang="en-US" sz="1200" b="0" i="0" u="none" strike="noStrike" dirty="0">
                        <a:solidFill>
                          <a:srgbClr val="000000"/>
                        </a:solidFill>
                        <a:effectLst/>
                        <a:latin typeface="+mn-lt"/>
                        <a:cs typeface="Arial" panose="020B0604020202020204" pitchFamily="34" charset="0"/>
                      </a:endParaRPr>
                    </a:p>
                  </a:txBody>
                  <a:tcPr marL="5262" marR="5262" marT="5262" marB="0" anchor="ctr">
                    <a:lnL>
                      <a:noFill/>
                    </a:lnL>
                    <a:lnR w="12700" cap="flat" cmpd="sng" algn="ctr">
                      <a:solidFill>
                        <a:schemeClr val="bg1">
                          <a:lumMod val="50000"/>
                        </a:schemeClr>
                      </a:solidFill>
                      <a:prstDash val="solid"/>
                      <a:round/>
                      <a:headEnd type="none" w="med" len="med"/>
                      <a:tailEnd type="none" w="med" len="med"/>
                    </a:lnR>
                    <a:lnT w="254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u="none" strike="noStrike" dirty="0">
                          <a:effectLst/>
                          <a:latin typeface="+mn-lt"/>
                          <a:cs typeface="Arial" panose="020B0604020202020204" pitchFamily="34" charset="0"/>
                        </a:rPr>
                        <a:t>Number of Surveys</a:t>
                      </a:r>
                      <a:endParaRPr lang="en-US" sz="20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990033"/>
                    </a:solidFill>
                  </a:tcPr>
                </a:tc>
                <a:tc>
                  <a:txBody>
                    <a:bodyPr/>
                    <a:lstStyle/>
                    <a:p>
                      <a:pPr algn="ctr" fontAlgn="b"/>
                      <a:r>
                        <a:rPr lang="en-US" sz="2000" u="none" strike="noStrike" dirty="0">
                          <a:effectLst/>
                          <a:latin typeface="+mn-lt"/>
                          <a:cs typeface="Arial" panose="020B0604020202020204" pitchFamily="34" charset="0"/>
                        </a:rPr>
                        <a:t>Number of Jobs</a:t>
                      </a:r>
                      <a:endParaRPr lang="en-US" sz="20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990033"/>
                    </a:solidFill>
                  </a:tcPr>
                </a:tc>
                <a:extLst>
                  <a:ext uri="{0D108BD9-81ED-4DB2-BD59-A6C34878D82A}">
                    <a16:rowId xmlns:a16="http://schemas.microsoft.com/office/drawing/2014/main" val="2640691136"/>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Academic Services and Student Experience</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34</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65</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8251640"/>
                  </a:ext>
                </a:extLst>
              </a:tr>
              <a:tr h="220578">
                <a:tc>
                  <a:txBody>
                    <a:bodyPr/>
                    <a:lstStyle/>
                    <a:p>
                      <a:pPr marL="0" algn="l" defTabSz="457200" rtl="0" eaLnBrk="1" fontAlgn="b" latinLnBrk="0" hangingPunct="1"/>
                      <a:r>
                        <a:rPr lang="en-US" sz="1200" b="1" u="none" strike="noStrike" kern="1200">
                          <a:solidFill>
                            <a:schemeClr val="lt1"/>
                          </a:solidFill>
                          <a:effectLst/>
                          <a:latin typeface="+mn-lt"/>
                          <a:ea typeface="+mn-ea"/>
                          <a:cs typeface="Arial" panose="020B0604020202020204" pitchFamily="34" charset="0"/>
                        </a:rPr>
                        <a:t>Administration</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46</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a:effectLst/>
                          <a:latin typeface="+mn-lt"/>
                          <a:cs typeface="Arial" panose="020B0604020202020204" pitchFamily="34" charset="0"/>
                        </a:rPr>
                        <a:t>25</a:t>
                      </a:r>
                      <a:endParaRPr lang="en-US" sz="1400" b="0" i="0" u="none" strike="noStrike">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07697091"/>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Advancement</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12</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22</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9762739"/>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Animal Care Services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15</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9</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46956072"/>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Arts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4</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76457313"/>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Athletics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13</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25</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25257998"/>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Communications and Marketing</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21</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a:effectLst/>
                          <a:latin typeface="+mn-lt"/>
                          <a:cs typeface="Arial" panose="020B0604020202020204" pitchFamily="34" charset="0"/>
                        </a:rPr>
                        <a:t>47</a:t>
                      </a:r>
                      <a:endParaRPr lang="en-US" sz="1400" b="0" i="0" u="none" strike="noStrike">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873783912"/>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Compliance, Legal, And Protection</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43</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66761040"/>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Dining, Events, Hospitality Services, and Sales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25</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10407056"/>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Equity, Diversity, and Inclusion</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19</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14</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04454790"/>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Facilities and Capital Planning</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26</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48</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00133136"/>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Financial</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28</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22</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97483853"/>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Health and Wellness Services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23</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57</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01325045"/>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Human Resources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21</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35</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5507683"/>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Information Technology</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50</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52</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82322523"/>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Libraries, Archives, and Museums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13</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23</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84110084"/>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Outreach and Community Engagement</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24</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17</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64572367"/>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Public Broadcasting</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7</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8</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15026686"/>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Research</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a:solidFill>
                            <a:srgbClr val="000000"/>
                          </a:solidFill>
                          <a:effectLst/>
                          <a:latin typeface="Calibri" panose="020F0502020204030204" pitchFamily="34" charset="0"/>
                        </a:rPr>
                        <a:t>23</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70</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10929094"/>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Sponsored Programs, Grants, and Contracts</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25</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9</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87351304"/>
                  </a:ext>
                </a:extLst>
              </a:tr>
              <a:tr h="220578">
                <a:tc>
                  <a:txBody>
                    <a:bodyPr/>
                    <a:lstStyle/>
                    <a:p>
                      <a:pPr marL="0" algn="l" defTabSz="457200" rtl="0" eaLnBrk="1" fontAlgn="b" latinLnBrk="0" hangingPunct="1"/>
                      <a:r>
                        <a:rPr lang="en-US" sz="1200" b="1" u="none" strike="noStrike" kern="1200" dirty="0">
                          <a:solidFill>
                            <a:schemeClr val="lt1"/>
                          </a:solidFill>
                          <a:effectLst/>
                          <a:latin typeface="+mn-lt"/>
                          <a:ea typeface="+mn-ea"/>
                          <a:cs typeface="Arial" panose="020B0604020202020204" pitchFamily="34" charset="0"/>
                        </a:rPr>
                        <a:t>Teaching and Learning</a:t>
                      </a:r>
                    </a:p>
                  </a:txBody>
                  <a:tcPr marL="82296" marR="9144" marT="914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90033"/>
                    </a:solidFill>
                  </a:tcPr>
                </a:tc>
                <a:tc>
                  <a:txBody>
                    <a:bodyPr/>
                    <a:lstStyle/>
                    <a:p>
                      <a:pPr algn="ctr" fontAlgn="b"/>
                      <a:r>
                        <a:rPr lang="en-US" sz="1400" b="0" i="0" u="none" strike="noStrike" dirty="0">
                          <a:solidFill>
                            <a:srgbClr val="000000"/>
                          </a:solidFill>
                          <a:effectLst/>
                          <a:latin typeface="Calibri" panose="020F0502020204030204" pitchFamily="34" charset="0"/>
                        </a:rPr>
                        <a:t>32</a:t>
                      </a:r>
                    </a:p>
                  </a:txBody>
                  <a:tcPr marL="0" marR="0" marT="0"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fontAlgn="b"/>
                      <a:r>
                        <a:rPr lang="en-US" sz="1400" u="none" strike="noStrike" dirty="0">
                          <a:effectLst/>
                          <a:latin typeface="+mn-lt"/>
                          <a:cs typeface="Arial" panose="020B0604020202020204" pitchFamily="34" charset="0"/>
                        </a:rPr>
                        <a:t>26</a:t>
                      </a:r>
                      <a:endParaRPr lang="en-US" sz="14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27970755"/>
                  </a:ext>
                </a:extLst>
              </a:tr>
              <a:tr h="312836">
                <a:tc>
                  <a:txBody>
                    <a:bodyPr/>
                    <a:lstStyle/>
                    <a:p>
                      <a:pPr algn="l" fontAlgn="b"/>
                      <a:r>
                        <a:rPr lang="en-US" sz="2000" b="1" u="none" strike="noStrike" dirty="0">
                          <a:effectLst/>
                          <a:latin typeface="+mn-lt"/>
                          <a:cs typeface="Arial" panose="020B0604020202020204" pitchFamily="34" charset="0"/>
                        </a:rPr>
                        <a:t>TOTAL</a:t>
                      </a:r>
                      <a:endParaRPr lang="en-US" sz="1400" b="1" i="0" u="none" strike="noStrike" dirty="0">
                        <a:solidFill>
                          <a:srgbClr val="000000"/>
                        </a:solidFill>
                        <a:effectLst/>
                        <a:latin typeface="+mn-lt"/>
                        <a:cs typeface="Arial" panose="020B0604020202020204" pitchFamily="34" charset="0"/>
                      </a:endParaRPr>
                    </a:p>
                  </a:txBody>
                  <a:tcPr marL="82296"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lumMod val="50000"/>
                        <a:lumOff val="50000"/>
                      </a:schemeClr>
                    </a:solidFill>
                  </a:tcPr>
                </a:tc>
                <a:tc>
                  <a:txBody>
                    <a:bodyPr/>
                    <a:lstStyle/>
                    <a:p>
                      <a:pPr algn="r" fontAlgn="b"/>
                      <a:r>
                        <a:rPr lang="en-US" sz="1800" b="1" u="none" strike="noStrike" dirty="0">
                          <a:effectLst/>
                          <a:latin typeface="+mn-lt"/>
                          <a:cs typeface="Arial" panose="020B0604020202020204" pitchFamily="34" charset="0"/>
                        </a:rPr>
                        <a:t>484 </a:t>
                      </a:r>
                      <a:r>
                        <a:rPr lang="en-US" sz="700" b="0" u="none" strike="noStrike" dirty="0">
                          <a:effectLst/>
                          <a:latin typeface="+mn-lt"/>
                          <a:cs typeface="Arial" panose="020B0604020202020204" pitchFamily="34" charset="0"/>
                        </a:rPr>
                        <a:t>*numbers subject to change</a:t>
                      </a:r>
                      <a:endParaRPr lang="en-US" sz="1800" b="0"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dirty="0">
                          <a:effectLst/>
                          <a:latin typeface="+mn-lt"/>
                          <a:cs typeface="Arial" panose="020B0604020202020204" pitchFamily="34" charset="0"/>
                        </a:rPr>
                        <a:t>645</a:t>
                      </a:r>
                      <a:endParaRPr lang="en-US" sz="1800" b="1" i="0" u="none" strike="noStrike" dirty="0">
                        <a:solidFill>
                          <a:srgbClr val="000000"/>
                        </a:solidFill>
                        <a:effectLst/>
                        <a:latin typeface="+mn-lt"/>
                        <a:cs typeface="Arial" panose="020B0604020202020204" pitchFamily="34" charset="0"/>
                      </a:endParaRPr>
                    </a:p>
                  </a:txBody>
                  <a:tcPr marL="5262" marR="5262" marT="526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977139"/>
                  </a:ext>
                </a:extLst>
              </a:tr>
            </a:tbl>
          </a:graphicData>
        </a:graphic>
      </p:graphicFrame>
      <p:sp>
        <p:nvSpPr>
          <p:cNvPr id="5" name="TextBox 4">
            <a:extLst>
              <a:ext uri="{FF2B5EF4-FFF2-40B4-BE49-F238E27FC236}">
                <a16:creationId xmlns:a16="http://schemas.microsoft.com/office/drawing/2014/main" id="{9C58838B-249E-4437-8594-88F0BEEDF7B8}"/>
              </a:ext>
            </a:extLst>
          </p:cNvPr>
          <p:cNvSpPr txBox="1"/>
          <p:nvPr/>
        </p:nvSpPr>
        <p:spPr>
          <a:xfrm>
            <a:off x="9144000" y="6569609"/>
            <a:ext cx="41870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11</a:t>
            </a:r>
          </a:p>
        </p:txBody>
      </p:sp>
    </p:spTree>
    <p:extLst>
      <p:ext uri="{BB962C8B-B14F-4D97-AF65-F5344CB8AC3E}">
        <p14:creationId xmlns:p14="http://schemas.microsoft.com/office/powerpoint/2010/main" val="68802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533B6B6-1F4E-49BF-AD14-0A20AB5C8553}"/>
              </a:ext>
            </a:extLst>
          </p:cNvPr>
          <p:cNvSpPr txBox="1">
            <a:spLocks/>
          </p:cNvSpPr>
          <p:nvPr/>
        </p:nvSpPr>
        <p:spPr>
          <a:xfrm>
            <a:off x="809462" y="794948"/>
            <a:ext cx="7619999" cy="42148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3429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Verlag Black"/>
                <a:cs typeface="Arial" panose="020B0604020202020204" pitchFamily="34" charset="0"/>
              </a:rPr>
              <a:t>Subject Matter Expert Review is Underway</a:t>
            </a:r>
          </a:p>
        </p:txBody>
      </p:sp>
      <p:sp>
        <p:nvSpPr>
          <p:cNvPr id="11" name="Rectangle 1">
            <a:extLst>
              <a:ext uri="{FF2B5EF4-FFF2-40B4-BE49-F238E27FC236}">
                <a16:creationId xmlns:a16="http://schemas.microsoft.com/office/drawing/2014/main" id="{E16BC45D-CAE0-E948-9628-15CF44C4A8CF}"/>
              </a:ext>
            </a:extLst>
          </p:cNvPr>
          <p:cNvSpPr>
            <a:spLocks noChangeArrowheads="1"/>
          </p:cNvSpPr>
          <p:nvPr/>
        </p:nvSpPr>
        <p:spPr bwMode="auto">
          <a:xfrm>
            <a:off x="380365" y="518175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2" name="Diagram 11">
            <a:extLst>
              <a:ext uri="{FF2B5EF4-FFF2-40B4-BE49-F238E27FC236}">
                <a16:creationId xmlns:a16="http://schemas.microsoft.com/office/drawing/2014/main" id="{9192AD6B-3DE8-6243-BCFB-358A6C3D7455}"/>
              </a:ext>
            </a:extLst>
          </p:cNvPr>
          <p:cNvGraphicFramePr/>
          <p:nvPr>
            <p:extLst>
              <p:ext uri="{D42A27DB-BD31-4B8C-83A1-F6EECF244321}">
                <p14:modId xmlns:p14="http://schemas.microsoft.com/office/powerpoint/2010/main" val="2957678757"/>
              </p:ext>
            </p:extLst>
          </p:nvPr>
        </p:nvGraphicFramePr>
        <p:xfrm>
          <a:off x="380365" y="1447800"/>
          <a:ext cx="8610600" cy="505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1">
            <a:extLst>
              <a:ext uri="{FF2B5EF4-FFF2-40B4-BE49-F238E27FC236}">
                <a16:creationId xmlns:a16="http://schemas.microsoft.com/office/drawing/2014/main" id="{FC5DC15C-437D-BE41-A625-DE73D3D6A57F}"/>
              </a:ext>
            </a:extLst>
          </p:cNvPr>
          <p:cNvSpPr>
            <a:spLocks noChangeArrowheads="1"/>
          </p:cNvSpPr>
          <p:nvPr/>
        </p:nvSpPr>
        <p:spPr bwMode="auto">
          <a:xfrm>
            <a:off x="2057400" y="266684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79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7940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E54132BB-C849-49B3-A8C8-FA6F1AEA255D}"/>
              </a:ext>
            </a:extLst>
          </p:cNvPr>
          <p:cNvSpPr txBox="1"/>
          <p:nvPr/>
        </p:nvSpPr>
        <p:spPr>
          <a:xfrm>
            <a:off x="8429461" y="6405283"/>
            <a:ext cx="41870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a:t>
            </a:r>
            <a:r>
              <a:rPr lang="en-US" dirty="0">
                <a:solidFill>
                  <a:prstClr val="black"/>
                </a:solidFill>
                <a:latin typeface="Calibri"/>
              </a:rPr>
              <a:t>2</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818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533B6B6-1F4E-49BF-AD14-0A20AB5C8553}"/>
              </a:ext>
            </a:extLst>
          </p:cNvPr>
          <p:cNvSpPr txBox="1">
            <a:spLocks/>
          </p:cNvSpPr>
          <p:nvPr/>
        </p:nvSpPr>
        <p:spPr>
          <a:xfrm>
            <a:off x="0" y="762000"/>
            <a:ext cx="9144000" cy="42148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3429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Verlag Black"/>
                <a:cs typeface="Arial" panose="020B0604020202020204" pitchFamily="34" charset="0"/>
              </a:rPr>
              <a:t>Feedback Methodology – Overview</a:t>
            </a:r>
          </a:p>
        </p:txBody>
      </p:sp>
      <p:graphicFrame>
        <p:nvGraphicFramePr>
          <p:cNvPr id="8" name="Chart 7">
            <a:extLst>
              <a:ext uri="{FF2B5EF4-FFF2-40B4-BE49-F238E27FC236}">
                <a16:creationId xmlns:a16="http://schemas.microsoft.com/office/drawing/2014/main" id="{E2692DBA-E4B3-4B45-AAC6-83BD3A63F7C2}"/>
              </a:ext>
            </a:extLst>
          </p:cNvPr>
          <p:cNvGraphicFramePr>
            <a:graphicFrameLocks/>
          </p:cNvGraphicFramePr>
          <p:nvPr>
            <p:extLst>
              <p:ext uri="{D42A27DB-BD31-4B8C-83A1-F6EECF244321}">
                <p14:modId xmlns:p14="http://schemas.microsoft.com/office/powerpoint/2010/main" val="308882535"/>
              </p:ext>
            </p:extLst>
          </p:nvPr>
        </p:nvGraphicFramePr>
        <p:xfrm>
          <a:off x="4955459" y="1633460"/>
          <a:ext cx="3274141" cy="491974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D899FC51-FCC7-4EC5-9CF9-3B0F9F013406}"/>
              </a:ext>
            </a:extLst>
          </p:cNvPr>
          <p:cNvSpPr/>
          <p:nvPr/>
        </p:nvSpPr>
        <p:spPr>
          <a:xfrm>
            <a:off x="6430298" y="5214860"/>
            <a:ext cx="1723103" cy="762000"/>
          </a:xfrm>
          <a:prstGeom prst="rect">
            <a:avLst/>
          </a:prstGeom>
          <a:solidFill>
            <a:srgbClr val="990033">
              <a:alpha val="1882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0933C23-F80E-4CD4-9E6E-47D5D45894ED}"/>
              </a:ext>
            </a:extLst>
          </p:cNvPr>
          <p:cNvSpPr/>
          <p:nvPr/>
        </p:nvSpPr>
        <p:spPr>
          <a:xfrm>
            <a:off x="6430299" y="2133600"/>
            <a:ext cx="1723102" cy="762000"/>
          </a:xfrm>
          <a:prstGeom prst="rect">
            <a:avLst/>
          </a:prstGeom>
          <a:solidFill>
            <a:schemeClr val="bg1">
              <a:lumMod val="50000"/>
              <a:alpha val="18824"/>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58D79A2C-7406-4870-BCCE-4004EFEA9A4B}"/>
              </a:ext>
            </a:extLst>
          </p:cNvPr>
          <p:cNvSpPr/>
          <p:nvPr/>
        </p:nvSpPr>
        <p:spPr>
          <a:xfrm rot="10800000">
            <a:off x="8445907" y="2614429"/>
            <a:ext cx="199105" cy="2881550"/>
          </a:xfrm>
          <a:prstGeom prst="upArrow">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US" dirty="0"/>
          </a:p>
        </p:txBody>
      </p:sp>
      <p:sp>
        <p:nvSpPr>
          <p:cNvPr id="13" name="Rectangle 12">
            <a:extLst>
              <a:ext uri="{FF2B5EF4-FFF2-40B4-BE49-F238E27FC236}">
                <a16:creationId xmlns:a16="http://schemas.microsoft.com/office/drawing/2014/main" id="{76E53293-7348-4B17-A31A-9955BC6497BB}"/>
              </a:ext>
            </a:extLst>
          </p:cNvPr>
          <p:cNvSpPr/>
          <p:nvPr/>
        </p:nvSpPr>
        <p:spPr>
          <a:xfrm rot="10800000">
            <a:off x="8407810" y="3200400"/>
            <a:ext cx="304800" cy="1524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400" dirty="0"/>
              <a:t>Prioritization Order</a:t>
            </a:r>
          </a:p>
        </p:txBody>
      </p:sp>
      <p:sp>
        <p:nvSpPr>
          <p:cNvPr id="14" name="TextBox 13">
            <a:extLst>
              <a:ext uri="{FF2B5EF4-FFF2-40B4-BE49-F238E27FC236}">
                <a16:creationId xmlns:a16="http://schemas.microsoft.com/office/drawing/2014/main" id="{6E0B76B4-EFEF-4771-A20E-4A134019E696}"/>
              </a:ext>
            </a:extLst>
          </p:cNvPr>
          <p:cNvSpPr txBox="1"/>
          <p:nvPr/>
        </p:nvSpPr>
        <p:spPr>
          <a:xfrm>
            <a:off x="8077200" y="5515195"/>
            <a:ext cx="914400" cy="461665"/>
          </a:xfrm>
          <a:prstGeom prst="rect">
            <a:avLst/>
          </a:prstGeom>
          <a:noFill/>
        </p:spPr>
        <p:txBody>
          <a:bodyPr wrap="square" rtlCol="0">
            <a:spAutoFit/>
          </a:bodyPr>
          <a:lstStyle/>
          <a:p>
            <a:pPr algn="ctr"/>
            <a:r>
              <a:rPr lang="en-US" sz="1200" b="1" dirty="0">
                <a:solidFill>
                  <a:srgbClr val="595959"/>
                </a:solidFill>
              </a:rPr>
              <a:t>HIGH PRIORITY</a:t>
            </a:r>
          </a:p>
        </p:txBody>
      </p:sp>
      <p:sp>
        <p:nvSpPr>
          <p:cNvPr id="16" name="TextBox 15">
            <a:extLst>
              <a:ext uri="{FF2B5EF4-FFF2-40B4-BE49-F238E27FC236}">
                <a16:creationId xmlns:a16="http://schemas.microsoft.com/office/drawing/2014/main" id="{C78317CC-97F0-469C-B72E-2DAC3D2C71FE}"/>
              </a:ext>
            </a:extLst>
          </p:cNvPr>
          <p:cNvSpPr txBox="1"/>
          <p:nvPr/>
        </p:nvSpPr>
        <p:spPr>
          <a:xfrm>
            <a:off x="8106697" y="2143182"/>
            <a:ext cx="914400" cy="461665"/>
          </a:xfrm>
          <a:prstGeom prst="rect">
            <a:avLst/>
          </a:prstGeom>
          <a:noFill/>
        </p:spPr>
        <p:txBody>
          <a:bodyPr wrap="square" rtlCol="0">
            <a:spAutoFit/>
          </a:bodyPr>
          <a:lstStyle/>
          <a:p>
            <a:pPr algn="ctr"/>
            <a:r>
              <a:rPr lang="en-US" sz="1200" b="1" dirty="0">
                <a:solidFill>
                  <a:srgbClr val="595959"/>
                </a:solidFill>
              </a:rPr>
              <a:t>LOW PRIORITY</a:t>
            </a:r>
          </a:p>
        </p:txBody>
      </p:sp>
      <p:grpSp>
        <p:nvGrpSpPr>
          <p:cNvPr id="24" name="Group 23">
            <a:extLst>
              <a:ext uri="{FF2B5EF4-FFF2-40B4-BE49-F238E27FC236}">
                <a16:creationId xmlns:a16="http://schemas.microsoft.com/office/drawing/2014/main" id="{8B633ED0-8FD8-45E0-97D9-7312425CDA96}"/>
              </a:ext>
            </a:extLst>
          </p:cNvPr>
          <p:cNvGrpSpPr/>
          <p:nvPr/>
        </p:nvGrpSpPr>
        <p:grpSpPr>
          <a:xfrm>
            <a:off x="609600" y="1611868"/>
            <a:ext cx="3930446" cy="1446550"/>
            <a:chOff x="717754" y="1611868"/>
            <a:chExt cx="3930446" cy="1446550"/>
          </a:xfrm>
        </p:grpSpPr>
        <p:sp>
          <p:nvSpPr>
            <p:cNvPr id="17" name="TextBox 16">
              <a:extLst>
                <a:ext uri="{FF2B5EF4-FFF2-40B4-BE49-F238E27FC236}">
                  <a16:creationId xmlns:a16="http://schemas.microsoft.com/office/drawing/2014/main" id="{65AAF9A3-9B53-4DEF-B66D-2F02AA77FFF2}"/>
                </a:ext>
              </a:extLst>
            </p:cNvPr>
            <p:cNvSpPr txBox="1"/>
            <p:nvPr/>
          </p:nvSpPr>
          <p:spPr>
            <a:xfrm>
              <a:off x="717754" y="1611868"/>
              <a:ext cx="1524000" cy="369332"/>
            </a:xfrm>
            <a:prstGeom prst="rect">
              <a:avLst/>
            </a:prstGeom>
            <a:noFill/>
          </p:spPr>
          <p:txBody>
            <a:bodyPr wrap="square" rtlCol="0">
              <a:spAutoFit/>
            </a:bodyPr>
            <a:lstStyle/>
            <a:p>
              <a:r>
                <a:rPr lang="en-US" b="1" dirty="0"/>
                <a:t>Prioritization</a:t>
              </a:r>
            </a:p>
          </p:txBody>
        </p:sp>
        <p:sp>
          <p:nvSpPr>
            <p:cNvPr id="20" name="TextBox 19">
              <a:extLst>
                <a:ext uri="{FF2B5EF4-FFF2-40B4-BE49-F238E27FC236}">
                  <a16:creationId xmlns:a16="http://schemas.microsoft.com/office/drawing/2014/main" id="{3FF4EF1C-2BA6-4538-BCC5-1B9E1F85F87D}"/>
                </a:ext>
              </a:extLst>
            </p:cNvPr>
            <p:cNvSpPr txBox="1"/>
            <p:nvPr/>
          </p:nvSpPr>
          <p:spPr>
            <a:xfrm>
              <a:off x="905795" y="1981200"/>
              <a:ext cx="3742405" cy="1077218"/>
            </a:xfrm>
            <a:prstGeom prst="rect">
              <a:avLst/>
            </a:prstGeom>
            <a:noFill/>
          </p:spPr>
          <p:txBody>
            <a:bodyPr wrap="square" rtlCol="0">
              <a:spAutoFit/>
            </a:bodyPr>
            <a:lstStyle/>
            <a:p>
              <a:pPr algn="just"/>
              <a:r>
                <a:rPr lang="en-US" sz="1600" dirty="0"/>
                <a:t>Determine priority order of job revision through Likert scale review, with priority given to title series containing descriptions with low average satisfaction ratings.</a:t>
              </a:r>
            </a:p>
          </p:txBody>
        </p:sp>
      </p:grpSp>
      <p:grpSp>
        <p:nvGrpSpPr>
          <p:cNvPr id="25" name="Group 24">
            <a:extLst>
              <a:ext uri="{FF2B5EF4-FFF2-40B4-BE49-F238E27FC236}">
                <a16:creationId xmlns:a16="http://schemas.microsoft.com/office/drawing/2014/main" id="{5EA4EC4D-1D62-4B85-877F-570DFA59229C}"/>
              </a:ext>
            </a:extLst>
          </p:cNvPr>
          <p:cNvGrpSpPr/>
          <p:nvPr/>
        </p:nvGrpSpPr>
        <p:grpSpPr>
          <a:xfrm>
            <a:off x="609600" y="3370388"/>
            <a:ext cx="3930446" cy="1201612"/>
            <a:chOff x="717754" y="3505200"/>
            <a:chExt cx="3930446" cy="1201612"/>
          </a:xfrm>
        </p:grpSpPr>
        <p:sp>
          <p:nvSpPr>
            <p:cNvPr id="18" name="TextBox 17">
              <a:extLst>
                <a:ext uri="{FF2B5EF4-FFF2-40B4-BE49-F238E27FC236}">
                  <a16:creationId xmlns:a16="http://schemas.microsoft.com/office/drawing/2014/main" id="{5CF3660D-08B4-4756-AAA7-54B5520E7111}"/>
                </a:ext>
              </a:extLst>
            </p:cNvPr>
            <p:cNvSpPr txBox="1"/>
            <p:nvPr/>
          </p:nvSpPr>
          <p:spPr>
            <a:xfrm>
              <a:off x="717754" y="3505200"/>
              <a:ext cx="1949245" cy="369332"/>
            </a:xfrm>
            <a:prstGeom prst="rect">
              <a:avLst/>
            </a:prstGeom>
            <a:noFill/>
          </p:spPr>
          <p:txBody>
            <a:bodyPr wrap="square" rtlCol="0">
              <a:spAutoFit/>
            </a:bodyPr>
            <a:lstStyle/>
            <a:p>
              <a:r>
                <a:rPr lang="en-US" b="1" dirty="0"/>
                <a:t>Familiarization</a:t>
              </a:r>
            </a:p>
          </p:txBody>
        </p:sp>
        <p:sp>
          <p:nvSpPr>
            <p:cNvPr id="21" name="TextBox 20">
              <a:extLst>
                <a:ext uri="{FF2B5EF4-FFF2-40B4-BE49-F238E27FC236}">
                  <a16:creationId xmlns:a16="http://schemas.microsoft.com/office/drawing/2014/main" id="{9EF2F7ED-9AFC-4F6A-8B27-950A06EAF49F}"/>
                </a:ext>
              </a:extLst>
            </p:cNvPr>
            <p:cNvSpPr txBox="1"/>
            <p:nvPr/>
          </p:nvSpPr>
          <p:spPr>
            <a:xfrm>
              <a:off x="905795" y="3875815"/>
              <a:ext cx="3742405" cy="830997"/>
            </a:xfrm>
            <a:prstGeom prst="rect">
              <a:avLst/>
            </a:prstGeom>
            <a:noFill/>
          </p:spPr>
          <p:txBody>
            <a:bodyPr wrap="square" rtlCol="0">
              <a:spAutoFit/>
            </a:bodyPr>
            <a:lstStyle/>
            <a:p>
              <a:pPr algn="just"/>
              <a:r>
                <a:rPr lang="en-US" sz="1600" dirty="0"/>
                <a:t>Conduct holistic review of survey respondent feedback for prioritized title series. </a:t>
              </a:r>
            </a:p>
          </p:txBody>
        </p:sp>
      </p:grpSp>
      <p:grpSp>
        <p:nvGrpSpPr>
          <p:cNvPr id="26" name="Group 25">
            <a:extLst>
              <a:ext uri="{FF2B5EF4-FFF2-40B4-BE49-F238E27FC236}">
                <a16:creationId xmlns:a16="http://schemas.microsoft.com/office/drawing/2014/main" id="{86692BAB-9A4A-44DD-A1A2-31AA16D1DD79}"/>
              </a:ext>
            </a:extLst>
          </p:cNvPr>
          <p:cNvGrpSpPr/>
          <p:nvPr/>
        </p:nvGrpSpPr>
        <p:grpSpPr>
          <a:xfrm>
            <a:off x="609600" y="4895671"/>
            <a:ext cx="3930446" cy="1200329"/>
            <a:chOff x="717754" y="4914900"/>
            <a:chExt cx="3930446" cy="1200329"/>
          </a:xfrm>
        </p:grpSpPr>
        <p:sp>
          <p:nvSpPr>
            <p:cNvPr id="19" name="TextBox 18">
              <a:extLst>
                <a:ext uri="{FF2B5EF4-FFF2-40B4-BE49-F238E27FC236}">
                  <a16:creationId xmlns:a16="http://schemas.microsoft.com/office/drawing/2014/main" id="{6D0038EF-1BBB-414E-BBCD-3262102153B3}"/>
                </a:ext>
              </a:extLst>
            </p:cNvPr>
            <p:cNvSpPr txBox="1"/>
            <p:nvPr/>
          </p:nvSpPr>
          <p:spPr>
            <a:xfrm>
              <a:off x="717754" y="4914900"/>
              <a:ext cx="1949245" cy="369332"/>
            </a:xfrm>
            <a:prstGeom prst="rect">
              <a:avLst/>
            </a:prstGeom>
            <a:noFill/>
          </p:spPr>
          <p:txBody>
            <a:bodyPr wrap="square" rtlCol="0">
              <a:spAutoFit/>
            </a:bodyPr>
            <a:lstStyle/>
            <a:p>
              <a:r>
                <a:rPr lang="en-US" b="1" dirty="0"/>
                <a:t>Revision</a:t>
              </a:r>
            </a:p>
          </p:txBody>
        </p:sp>
        <p:sp>
          <p:nvSpPr>
            <p:cNvPr id="22" name="TextBox 21">
              <a:extLst>
                <a:ext uri="{FF2B5EF4-FFF2-40B4-BE49-F238E27FC236}">
                  <a16:creationId xmlns:a16="http://schemas.microsoft.com/office/drawing/2014/main" id="{20B5E1F5-0AB2-45FA-B147-CBDEA85CDFE0}"/>
                </a:ext>
              </a:extLst>
            </p:cNvPr>
            <p:cNvSpPr txBox="1"/>
            <p:nvPr/>
          </p:nvSpPr>
          <p:spPr>
            <a:xfrm>
              <a:off x="905795" y="5284232"/>
              <a:ext cx="3742405" cy="830997"/>
            </a:xfrm>
            <a:prstGeom prst="rect">
              <a:avLst/>
            </a:prstGeom>
            <a:noFill/>
          </p:spPr>
          <p:txBody>
            <a:bodyPr wrap="square" rtlCol="0">
              <a:spAutoFit/>
            </a:bodyPr>
            <a:lstStyle/>
            <a:p>
              <a:pPr algn="just"/>
              <a:r>
                <a:rPr lang="en-US" sz="1600" dirty="0"/>
                <a:t>Implement survey respondent feedback based on revision guidelines and documents justifications for change.</a:t>
              </a:r>
            </a:p>
          </p:txBody>
        </p:sp>
      </p:grpSp>
      <p:sp>
        <p:nvSpPr>
          <p:cNvPr id="23" name="TextBox 22">
            <a:extLst>
              <a:ext uri="{FF2B5EF4-FFF2-40B4-BE49-F238E27FC236}">
                <a16:creationId xmlns:a16="http://schemas.microsoft.com/office/drawing/2014/main" id="{BAE45C01-BC36-4ADD-849D-83771184D85D}"/>
              </a:ext>
            </a:extLst>
          </p:cNvPr>
          <p:cNvSpPr txBox="1"/>
          <p:nvPr/>
        </p:nvSpPr>
        <p:spPr>
          <a:xfrm>
            <a:off x="8420496" y="6260068"/>
            <a:ext cx="41870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a:t>
            </a:r>
            <a:r>
              <a:rPr lang="en-US" dirty="0">
                <a:solidFill>
                  <a:prstClr val="black"/>
                </a:solidFill>
                <a:latin typeface="Calibri"/>
              </a:rPr>
              <a:t>3</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210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533B6B6-1F4E-49BF-AD14-0A20AB5C8553}"/>
              </a:ext>
            </a:extLst>
          </p:cNvPr>
          <p:cNvSpPr txBox="1">
            <a:spLocks/>
          </p:cNvSpPr>
          <p:nvPr/>
        </p:nvSpPr>
        <p:spPr>
          <a:xfrm>
            <a:off x="0" y="762000"/>
            <a:ext cx="9144000" cy="42148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3429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Verlag Black"/>
                <a:cs typeface="Arial" panose="020B0604020202020204" pitchFamily="34" charset="0"/>
              </a:rPr>
              <a:t>Feedback Methodology – Revision</a:t>
            </a:r>
          </a:p>
        </p:txBody>
      </p:sp>
      <p:sp>
        <p:nvSpPr>
          <p:cNvPr id="27" name="Rectangle 26">
            <a:extLst>
              <a:ext uri="{FF2B5EF4-FFF2-40B4-BE49-F238E27FC236}">
                <a16:creationId xmlns:a16="http://schemas.microsoft.com/office/drawing/2014/main" id="{C104385D-CF33-4473-ABA7-03FB0A660E81}"/>
              </a:ext>
            </a:extLst>
          </p:cNvPr>
          <p:cNvSpPr/>
          <p:nvPr/>
        </p:nvSpPr>
        <p:spPr>
          <a:xfrm>
            <a:off x="228600" y="2302920"/>
            <a:ext cx="8686800" cy="2252160"/>
          </a:xfrm>
          <a:prstGeom prst="rect">
            <a:avLst/>
          </a:pr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TextBox 28">
            <a:extLst>
              <a:ext uri="{FF2B5EF4-FFF2-40B4-BE49-F238E27FC236}">
                <a16:creationId xmlns:a16="http://schemas.microsoft.com/office/drawing/2014/main" id="{E323B6F8-CC80-4ACB-808E-E09D606CA56B}"/>
              </a:ext>
            </a:extLst>
          </p:cNvPr>
          <p:cNvSpPr txBox="1"/>
          <p:nvPr/>
        </p:nvSpPr>
        <p:spPr>
          <a:xfrm>
            <a:off x="228600" y="1412386"/>
            <a:ext cx="8686800" cy="22521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580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dirty="0"/>
              <a:t>TTC Team will </a:t>
            </a:r>
            <a:r>
              <a:rPr lang="en-US" sz="1800" b="0" i="0" kern="1200" baseline="0" dirty="0"/>
              <a:t>aggregate and utilize quantitative Likert and qualitative written feedback data to </a:t>
            </a:r>
            <a:r>
              <a:rPr lang="en-US" dirty="0"/>
              <a:t>i</a:t>
            </a:r>
            <a:r>
              <a:rPr lang="en-US" sz="1800" b="0" i="0" kern="1200" baseline="0" dirty="0"/>
              <a:t>dentify possible revisions for SJDs.</a:t>
            </a:r>
          </a:p>
          <a:p>
            <a:pPr marL="0" lvl="1" algn="l" defTabSz="800100">
              <a:lnSpc>
                <a:spcPct val="90000"/>
              </a:lnSpc>
              <a:spcBef>
                <a:spcPct val="0"/>
              </a:spcBef>
              <a:spcAft>
                <a:spcPct val="20000"/>
              </a:spcAft>
            </a:pPr>
            <a:endParaRPr lang="en-US" sz="1800" b="0" i="0" kern="1200" baseline="0" dirty="0"/>
          </a:p>
          <a:p>
            <a:pPr marL="171450" lvl="1" indent="-171450" algn="l" defTabSz="800100">
              <a:lnSpc>
                <a:spcPct val="90000"/>
              </a:lnSpc>
              <a:spcBef>
                <a:spcPct val="0"/>
              </a:spcBef>
              <a:spcAft>
                <a:spcPct val="20000"/>
              </a:spcAft>
              <a:buChar char="•"/>
            </a:pPr>
            <a:r>
              <a:rPr lang="en-US" dirty="0"/>
              <a:t>All feedback will be reviewed and considered regardless of weighted Likert average.</a:t>
            </a:r>
          </a:p>
          <a:p>
            <a:pPr marL="0" lvl="1" algn="l" defTabSz="800100">
              <a:lnSpc>
                <a:spcPct val="90000"/>
              </a:lnSpc>
              <a:spcBef>
                <a:spcPct val="0"/>
              </a:spcBef>
              <a:spcAft>
                <a:spcPct val="20000"/>
              </a:spcAft>
            </a:pPr>
            <a:endParaRPr lang="en-US" dirty="0"/>
          </a:p>
          <a:p>
            <a:pPr marL="171450" lvl="1" indent="-171450" algn="l" defTabSz="800100">
              <a:lnSpc>
                <a:spcPct val="90000"/>
              </a:lnSpc>
              <a:spcBef>
                <a:spcPct val="0"/>
              </a:spcBef>
              <a:spcAft>
                <a:spcPct val="20000"/>
              </a:spcAft>
              <a:buChar char="•"/>
            </a:pPr>
            <a:r>
              <a:rPr lang="en-US" dirty="0"/>
              <a:t>SJDs will be revised based on feedback and vetting (e.g., SMEs, HR Reps). Vetting methodology will occur based on magnitude of changes.</a:t>
            </a:r>
          </a:p>
        </p:txBody>
      </p:sp>
      <p:pic>
        <p:nvPicPr>
          <p:cNvPr id="5" name="Picture 4">
            <a:extLst>
              <a:ext uri="{FF2B5EF4-FFF2-40B4-BE49-F238E27FC236}">
                <a16:creationId xmlns:a16="http://schemas.microsoft.com/office/drawing/2014/main" id="{833ACB73-3255-4F46-ACA1-70CB60AA85DB}"/>
              </a:ext>
            </a:extLst>
          </p:cNvPr>
          <p:cNvPicPr>
            <a:picLocks noChangeAspect="1"/>
          </p:cNvPicPr>
          <p:nvPr/>
        </p:nvPicPr>
        <p:blipFill rotWithShape="1">
          <a:blip r:embed="rId3">
            <a:duotone>
              <a:schemeClr val="accent2">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Lst>
          </a:blip>
          <a:srcRect b="6339"/>
          <a:stretch/>
        </p:blipFill>
        <p:spPr>
          <a:xfrm>
            <a:off x="376518" y="3657600"/>
            <a:ext cx="8382000" cy="2514600"/>
          </a:xfrm>
          <a:prstGeom prst="rect">
            <a:avLst/>
          </a:prstGeom>
        </p:spPr>
      </p:pic>
      <p:sp>
        <p:nvSpPr>
          <p:cNvPr id="7" name="TextBox 6">
            <a:extLst>
              <a:ext uri="{FF2B5EF4-FFF2-40B4-BE49-F238E27FC236}">
                <a16:creationId xmlns:a16="http://schemas.microsoft.com/office/drawing/2014/main" id="{F82AB686-D00B-4ECD-AC11-05CE381B6EC2}"/>
              </a:ext>
            </a:extLst>
          </p:cNvPr>
          <p:cNvSpPr txBox="1"/>
          <p:nvPr/>
        </p:nvSpPr>
        <p:spPr>
          <a:xfrm>
            <a:off x="8420496" y="6260068"/>
            <a:ext cx="41870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a:t>
            </a:r>
            <a:r>
              <a:rPr lang="en-US" dirty="0">
                <a:solidFill>
                  <a:prstClr val="black"/>
                </a:solidFill>
                <a:latin typeface="Calibri"/>
              </a:rPr>
              <a:t>4</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977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traight Connector 33">
            <a:extLst>
              <a:ext uri="{FF2B5EF4-FFF2-40B4-BE49-F238E27FC236}">
                <a16:creationId xmlns:a16="http://schemas.microsoft.com/office/drawing/2014/main" id="{1F150BF3-7C93-4B38-95D0-C10466AE9624}"/>
              </a:ext>
            </a:extLst>
          </p:cNvPr>
          <p:cNvCxnSpPr>
            <a:cxnSpLocks/>
          </p:cNvCxnSpPr>
          <p:nvPr/>
        </p:nvCxnSpPr>
        <p:spPr>
          <a:xfrm>
            <a:off x="4929027" y="2539073"/>
            <a:ext cx="0" cy="878478"/>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sp>
        <p:nvSpPr>
          <p:cNvPr id="2" name="Text Placeholder 4">
            <a:extLst>
              <a:ext uri="{FF2B5EF4-FFF2-40B4-BE49-F238E27FC236}">
                <a16:creationId xmlns:a16="http://schemas.microsoft.com/office/drawing/2014/main" id="{AAC49F8E-1D4F-4717-BAAC-498AC162AC00}"/>
              </a:ext>
            </a:extLst>
          </p:cNvPr>
          <p:cNvSpPr txBox="1">
            <a:spLocks/>
          </p:cNvSpPr>
          <p:nvPr/>
        </p:nvSpPr>
        <p:spPr>
          <a:xfrm>
            <a:off x="0" y="0"/>
            <a:ext cx="9144000" cy="1371600"/>
          </a:xfrm>
          <a:prstGeom prst="rect">
            <a:avLst/>
          </a:prstGeom>
        </p:spPr>
        <p:txBody>
          <a:bodyPr lIns="274320" tIns="822960" rIns="274320" anchor="t" anchorCtr="0"/>
          <a:lstStyle>
            <a:defPPr>
              <a:defRPr lang="en-US"/>
            </a:defPPr>
            <a:lvl1pPr marL="274320" indent="0">
              <a:spcBef>
                <a:spcPct val="20000"/>
              </a:spcBef>
              <a:buFont typeface="Arial"/>
              <a:buNone/>
              <a:defRPr sz="3200" b="1">
                <a:latin typeface="Verlag Black" charset="0"/>
                <a:ea typeface="Verlag Black" charset="0"/>
                <a:cs typeface="Verlag Black" charset="0"/>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Verlag Black"/>
                <a:cs typeface="Arial" panose="020B0604020202020204" pitchFamily="34" charset="0"/>
              </a:rPr>
              <a:t>TTC </a:t>
            </a:r>
            <a:r>
              <a:rPr lang="en-US" sz="2800" dirty="0">
                <a:solidFill>
                  <a:prstClr val="black"/>
                </a:solidFill>
                <a:latin typeface="Verlag Black"/>
                <a:cs typeface="Arial" panose="020B0604020202020204" pitchFamily="34" charset="0"/>
              </a:rPr>
              <a:t>Project</a:t>
            </a:r>
            <a:r>
              <a:rPr kumimoji="0" lang="en-US" sz="2800" b="1" i="0" u="none" strike="noStrike" kern="1200" cap="none" spc="0" normalizeH="0" baseline="0" noProof="0" dirty="0">
                <a:ln>
                  <a:noFill/>
                </a:ln>
                <a:solidFill>
                  <a:prstClr val="black"/>
                </a:solidFill>
                <a:effectLst/>
                <a:uLnTx/>
                <a:uFillTx/>
                <a:latin typeface="Verlag Black"/>
                <a:cs typeface="Arial" panose="020B0604020202020204" pitchFamily="34" charset="0"/>
              </a:rPr>
              <a:t> Timeline</a:t>
            </a:r>
          </a:p>
        </p:txBody>
      </p:sp>
      <p:sp>
        <p:nvSpPr>
          <p:cNvPr id="4" name="TextBox 3">
            <a:extLst>
              <a:ext uri="{FF2B5EF4-FFF2-40B4-BE49-F238E27FC236}">
                <a16:creationId xmlns:a16="http://schemas.microsoft.com/office/drawing/2014/main" id="{2CB709C1-12C2-44D2-AAFC-9FC4D7C3A5A7}"/>
              </a:ext>
            </a:extLst>
          </p:cNvPr>
          <p:cNvSpPr txBox="1"/>
          <p:nvPr/>
        </p:nvSpPr>
        <p:spPr>
          <a:xfrm>
            <a:off x="2404149" y="1730557"/>
            <a:ext cx="454643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Standard Job Description Timeline</a:t>
            </a:r>
          </a:p>
        </p:txBody>
      </p:sp>
      <p:grpSp>
        <p:nvGrpSpPr>
          <p:cNvPr id="14" name="Group 13">
            <a:extLst>
              <a:ext uri="{FF2B5EF4-FFF2-40B4-BE49-F238E27FC236}">
                <a16:creationId xmlns:a16="http://schemas.microsoft.com/office/drawing/2014/main" id="{CA09D590-5ABB-8A42-8C62-58298B4D5156}"/>
              </a:ext>
            </a:extLst>
          </p:cNvPr>
          <p:cNvGrpSpPr/>
          <p:nvPr/>
        </p:nvGrpSpPr>
        <p:grpSpPr>
          <a:xfrm>
            <a:off x="386957" y="1730557"/>
            <a:ext cx="8757043" cy="4189819"/>
            <a:chOff x="239572" y="3010561"/>
            <a:chExt cx="8556504" cy="3710398"/>
          </a:xfrm>
        </p:grpSpPr>
        <p:sp>
          <p:nvSpPr>
            <p:cNvPr id="6" name="TextBox 5">
              <a:extLst>
                <a:ext uri="{FF2B5EF4-FFF2-40B4-BE49-F238E27FC236}">
                  <a16:creationId xmlns:a16="http://schemas.microsoft.com/office/drawing/2014/main" id="{F936B8A9-3710-4F2B-8593-FADD8136FB73}"/>
                </a:ext>
              </a:extLst>
            </p:cNvPr>
            <p:cNvSpPr txBox="1"/>
            <p:nvPr/>
          </p:nvSpPr>
          <p:spPr>
            <a:xfrm>
              <a:off x="239572" y="3010561"/>
              <a:ext cx="1209492" cy="40883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Q4 2018</a:t>
              </a:r>
            </a:p>
          </p:txBody>
        </p:sp>
        <p:sp>
          <p:nvSpPr>
            <p:cNvPr id="7" name="TextBox 6">
              <a:extLst>
                <a:ext uri="{FF2B5EF4-FFF2-40B4-BE49-F238E27FC236}">
                  <a16:creationId xmlns:a16="http://schemas.microsoft.com/office/drawing/2014/main" id="{7E2EEACB-0B26-418A-8F37-B1CB4F0B5C17}"/>
                </a:ext>
              </a:extLst>
            </p:cNvPr>
            <p:cNvSpPr txBox="1"/>
            <p:nvPr/>
          </p:nvSpPr>
          <p:spPr>
            <a:xfrm>
              <a:off x="7353129" y="3015131"/>
              <a:ext cx="1209492" cy="40883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Q3 2019</a:t>
              </a:r>
            </a:p>
          </p:txBody>
        </p:sp>
        <p:grpSp>
          <p:nvGrpSpPr>
            <p:cNvPr id="8" name="Group 7">
              <a:extLst>
                <a:ext uri="{FF2B5EF4-FFF2-40B4-BE49-F238E27FC236}">
                  <a16:creationId xmlns:a16="http://schemas.microsoft.com/office/drawing/2014/main" id="{003231C1-8563-4AD1-8F04-73CB654850EE}"/>
                </a:ext>
              </a:extLst>
            </p:cNvPr>
            <p:cNvGrpSpPr/>
            <p:nvPr/>
          </p:nvGrpSpPr>
          <p:grpSpPr>
            <a:xfrm>
              <a:off x="2199409" y="6324600"/>
              <a:ext cx="4648200" cy="396359"/>
              <a:chOff x="685800" y="6324600"/>
              <a:chExt cx="4648200" cy="396359"/>
            </a:xfrm>
          </p:grpSpPr>
          <p:sp>
            <p:nvSpPr>
              <p:cNvPr id="9" name="Rectangle 8">
                <a:extLst>
                  <a:ext uri="{FF2B5EF4-FFF2-40B4-BE49-F238E27FC236}">
                    <a16:creationId xmlns:a16="http://schemas.microsoft.com/office/drawing/2014/main" id="{28889AC1-BA75-4657-A245-AC8A761E12ED}"/>
                  </a:ext>
                </a:extLst>
              </p:cNvPr>
              <p:cNvSpPr/>
              <p:nvPr/>
            </p:nvSpPr>
            <p:spPr>
              <a:xfrm>
                <a:off x="685800" y="6324600"/>
                <a:ext cx="4648200" cy="39635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Rectangle: Rounded Corners 9">
                <a:extLst>
                  <a:ext uri="{FF2B5EF4-FFF2-40B4-BE49-F238E27FC236}">
                    <a16:creationId xmlns:a16="http://schemas.microsoft.com/office/drawing/2014/main" id="{C9261C91-08BC-4A5B-96D4-F6ACAC9E5B2D}"/>
                  </a:ext>
                </a:extLst>
              </p:cNvPr>
              <p:cNvSpPr/>
              <p:nvPr/>
            </p:nvSpPr>
            <p:spPr>
              <a:xfrm>
                <a:off x="860844" y="6398977"/>
                <a:ext cx="979079" cy="247604"/>
              </a:xfrm>
              <a:prstGeom prst="roundRect">
                <a:avLst/>
              </a:prstGeom>
              <a:solidFill>
                <a:schemeClr val="tx1">
                  <a:lumMod val="75000"/>
                  <a:lumOff val="25000"/>
                </a:schemeClr>
              </a:solidFill>
              <a:ln>
                <a:solidFill>
                  <a:schemeClr val="tx1">
                    <a:lumMod val="75000"/>
                    <a:lumOff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Rectangle: Rounded Corners 10">
                <a:extLst>
                  <a:ext uri="{FF2B5EF4-FFF2-40B4-BE49-F238E27FC236}">
                    <a16:creationId xmlns:a16="http://schemas.microsoft.com/office/drawing/2014/main" id="{785F87FB-9292-4E48-905E-36E5EFCDF58F}"/>
                  </a:ext>
                </a:extLst>
              </p:cNvPr>
              <p:cNvSpPr/>
              <p:nvPr/>
            </p:nvSpPr>
            <p:spPr>
              <a:xfrm>
                <a:off x="3135721" y="6398977"/>
                <a:ext cx="979079" cy="247604"/>
              </a:xfrm>
              <a:prstGeom prst="roundRect">
                <a:avLst/>
              </a:prstGeom>
              <a:solidFill>
                <a:schemeClr val="tx1">
                  <a:lumMod val="50000"/>
                  <a:lumOff val="5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TextBox 11">
                <a:extLst>
                  <a:ext uri="{FF2B5EF4-FFF2-40B4-BE49-F238E27FC236}">
                    <a16:creationId xmlns:a16="http://schemas.microsoft.com/office/drawing/2014/main" id="{1BC44B36-BA36-4715-BE31-2405EF277729}"/>
                  </a:ext>
                </a:extLst>
              </p:cNvPr>
              <p:cNvSpPr txBox="1"/>
              <p:nvPr/>
            </p:nvSpPr>
            <p:spPr>
              <a:xfrm>
                <a:off x="2006501" y="6384280"/>
                <a:ext cx="964712" cy="27255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In Progress</a:t>
                </a:r>
              </a:p>
            </p:txBody>
          </p:sp>
          <p:sp>
            <p:nvSpPr>
              <p:cNvPr id="13" name="TextBox 12">
                <a:extLst>
                  <a:ext uri="{FF2B5EF4-FFF2-40B4-BE49-F238E27FC236}">
                    <a16:creationId xmlns:a16="http://schemas.microsoft.com/office/drawing/2014/main" id="{1A1FEA7F-6B1F-4599-A698-2F2F38CA1DF0}"/>
                  </a:ext>
                </a:extLst>
              </p:cNvPr>
              <p:cNvSpPr txBox="1"/>
              <p:nvPr/>
            </p:nvSpPr>
            <p:spPr>
              <a:xfrm>
                <a:off x="4281378" y="6384280"/>
                <a:ext cx="905757" cy="27255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Upcoming</a:t>
                </a:r>
              </a:p>
            </p:txBody>
          </p:sp>
        </p:grpSp>
        <p:cxnSp>
          <p:nvCxnSpPr>
            <p:cNvPr id="30" name="Straight Connector 29">
              <a:extLst>
                <a:ext uri="{FF2B5EF4-FFF2-40B4-BE49-F238E27FC236}">
                  <a16:creationId xmlns:a16="http://schemas.microsoft.com/office/drawing/2014/main" id="{31BA1CEE-C365-42EA-8D34-036CB4DAFC49}"/>
                </a:ext>
              </a:extLst>
            </p:cNvPr>
            <p:cNvCxnSpPr>
              <a:cxnSpLocks/>
            </p:cNvCxnSpPr>
            <p:nvPr/>
          </p:nvCxnSpPr>
          <p:spPr>
            <a:xfrm>
              <a:off x="718876" y="3525265"/>
              <a:ext cx="0" cy="916783"/>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sp>
          <p:nvSpPr>
            <p:cNvPr id="20" name="Flowchart: Alternate Process 19">
              <a:extLst>
                <a:ext uri="{FF2B5EF4-FFF2-40B4-BE49-F238E27FC236}">
                  <a16:creationId xmlns:a16="http://schemas.microsoft.com/office/drawing/2014/main" id="{0B6F1BEC-D04E-47EE-8B04-ED5C991DB02C}"/>
                </a:ext>
              </a:extLst>
            </p:cNvPr>
            <p:cNvSpPr/>
            <p:nvPr/>
          </p:nvSpPr>
          <p:spPr>
            <a:xfrm>
              <a:off x="354746" y="4002159"/>
              <a:ext cx="1905000" cy="609600"/>
            </a:xfrm>
            <a:prstGeom prst="flowChartAlternateProcess">
              <a:avLst/>
            </a:prstGeom>
            <a:solidFill>
              <a:schemeClr val="tx1">
                <a:lumMod val="75000"/>
                <a:lumOff val="2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Subject Matter Experts Review Standard Job Descriptions</a:t>
              </a:r>
            </a:p>
          </p:txBody>
        </p:sp>
        <p:cxnSp>
          <p:nvCxnSpPr>
            <p:cNvPr id="31" name="Straight Connector 30">
              <a:extLst>
                <a:ext uri="{FF2B5EF4-FFF2-40B4-BE49-F238E27FC236}">
                  <a16:creationId xmlns:a16="http://schemas.microsoft.com/office/drawing/2014/main" id="{742E66DA-C6B4-4875-BB24-32644037F9F3}"/>
                </a:ext>
              </a:extLst>
            </p:cNvPr>
            <p:cNvCxnSpPr/>
            <p:nvPr/>
          </p:nvCxnSpPr>
          <p:spPr>
            <a:xfrm>
              <a:off x="2395276" y="3738094"/>
              <a:ext cx="0" cy="1447800"/>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AFA8C92D-6290-4B7D-B8F6-FBBAA8D13A09}"/>
                </a:ext>
              </a:extLst>
            </p:cNvPr>
            <p:cNvCxnSpPr>
              <a:cxnSpLocks/>
            </p:cNvCxnSpPr>
            <p:nvPr/>
          </p:nvCxnSpPr>
          <p:spPr>
            <a:xfrm>
              <a:off x="3435316" y="3625559"/>
              <a:ext cx="0" cy="1267898"/>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sp>
          <p:nvSpPr>
            <p:cNvPr id="21" name="Flowchart: Alternate Process 20">
              <a:extLst>
                <a:ext uri="{FF2B5EF4-FFF2-40B4-BE49-F238E27FC236}">
                  <a16:creationId xmlns:a16="http://schemas.microsoft.com/office/drawing/2014/main" id="{75A29CDB-7714-4FAD-880D-6A156C5E872F}"/>
                </a:ext>
              </a:extLst>
            </p:cNvPr>
            <p:cNvSpPr/>
            <p:nvPr/>
          </p:nvSpPr>
          <p:spPr>
            <a:xfrm>
              <a:off x="3575168" y="4001202"/>
              <a:ext cx="1905000" cy="609600"/>
            </a:xfrm>
            <a:prstGeom prst="flowChartAlternateProcess">
              <a:avLst/>
            </a:prstGeom>
            <a:solidFill>
              <a:schemeClr val="bg1">
                <a:lumMod val="5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Finalize Drafts of Standard Job Descriptions</a:t>
              </a:r>
            </a:p>
          </p:txBody>
        </p:sp>
        <p:sp>
          <p:nvSpPr>
            <p:cNvPr id="22" name="Flowchart: Alternate Process 21">
              <a:extLst>
                <a:ext uri="{FF2B5EF4-FFF2-40B4-BE49-F238E27FC236}">
                  <a16:creationId xmlns:a16="http://schemas.microsoft.com/office/drawing/2014/main" id="{B98D1EB5-3889-48C2-9867-7BB3F6554CD7}"/>
                </a:ext>
              </a:extLst>
            </p:cNvPr>
            <p:cNvSpPr/>
            <p:nvPr/>
          </p:nvSpPr>
          <p:spPr>
            <a:xfrm>
              <a:off x="911558" y="4747846"/>
              <a:ext cx="1905000" cy="609600"/>
            </a:xfrm>
            <a:prstGeom prst="flowChartAlternateProcess">
              <a:avLst/>
            </a:prstGeom>
            <a:solidFill>
              <a:schemeClr val="tx1">
                <a:lumMod val="75000"/>
                <a:lumOff val="25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Mercer to Complete Market Analysis</a:t>
              </a:r>
            </a:p>
          </p:txBody>
        </p:sp>
        <p:cxnSp>
          <p:nvCxnSpPr>
            <p:cNvPr id="33" name="Straight Connector 32">
              <a:extLst>
                <a:ext uri="{FF2B5EF4-FFF2-40B4-BE49-F238E27FC236}">
                  <a16:creationId xmlns:a16="http://schemas.microsoft.com/office/drawing/2014/main" id="{78794476-0446-4110-8DCA-3EEF39BB7054}"/>
                </a:ext>
              </a:extLst>
            </p:cNvPr>
            <p:cNvCxnSpPr>
              <a:cxnSpLocks/>
            </p:cNvCxnSpPr>
            <p:nvPr/>
          </p:nvCxnSpPr>
          <p:spPr>
            <a:xfrm>
              <a:off x="2988586" y="3533225"/>
              <a:ext cx="0" cy="2055823"/>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sp>
          <p:nvSpPr>
            <p:cNvPr id="23" name="Flowchart: Alternate Process 22">
              <a:extLst>
                <a:ext uri="{FF2B5EF4-FFF2-40B4-BE49-F238E27FC236}">
                  <a16:creationId xmlns:a16="http://schemas.microsoft.com/office/drawing/2014/main" id="{2FD9DAB6-9BA3-4D81-BFEB-C70C52A03B0A}"/>
                </a:ext>
              </a:extLst>
            </p:cNvPr>
            <p:cNvSpPr/>
            <p:nvPr/>
          </p:nvSpPr>
          <p:spPr>
            <a:xfrm>
              <a:off x="1911493" y="5472824"/>
              <a:ext cx="1905000" cy="609600"/>
            </a:xfrm>
            <a:prstGeom prst="flowChartAlternateProcess">
              <a:avLst/>
            </a:prstGeom>
            <a:solidFill>
              <a:schemeClr val="tx1">
                <a:lumMod val="75000"/>
                <a:lumOff val="2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prstClr val="white"/>
                  </a:solidFill>
                  <a:latin typeface="Calibri"/>
                </a:rPr>
                <a:t>Implement</a:t>
              </a:r>
              <a:r>
                <a:rPr kumimoji="0" lang="en-US" sz="1400" b="0" i="0" u="none" strike="noStrike" kern="1200" cap="none" spc="0" normalizeH="0" baseline="0" noProof="0" dirty="0">
                  <a:ln>
                    <a:noFill/>
                  </a:ln>
                  <a:solidFill>
                    <a:prstClr val="white"/>
                  </a:solidFill>
                  <a:effectLst/>
                  <a:uLnTx/>
                  <a:uFillTx/>
                  <a:latin typeface="Calibri"/>
                  <a:ea typeface="+mn-ea"/>
                  <a:cs typeface="+mn-cs"/>
                </a:rPr>
                <a:t> Updated </a:t>
              </a:r>
              <a:r>
                <a:rPr lang="en-US" sz="1400" dirty="0">
                  <a:solidFill>
                    <a:prstClr val="white"/>
                  </a:solidFill>
                  <a:latin typeface="Calibri"/>
                </a:rPr>
                <a:t>Communications</a:t>
              </a:r>
              <a:r>
                <a:rPr kumimoji="0" lang="en-US" sz="1400" b="0" i="0" u="none" strike="noStrike" kern="1200" cap="none" spc="0" normalizeH="0" baseline="0" noProof="0" dirty="0">
                  <a:ln>
                    <a:noFill/>
                  </a:ln>
                  <a:solidFill>
                    <a:prstClr val="white"/>
                  </a:solidFill>
                  <a:effectLst/>
                  <a:uLnTx/>
                  <a:uFillTx/>
                  <a:latin typeface="Calibri"/>
                  <a:ea typeface="+mn-ea"/>
                  <a:cs typeface="+mn-cs"/>
                </a:rPr>
                <a:t> and Change Strategy</a:t>
              </a:r>
            </a:p>
          </p:txBody>
        </p:sp>
        <p:cxnSp>
          <p:nvCxnSpPr>
            <p:cNvPr id="35" name="Straight Connector 34">
              <a:extLst>
                <a:ext uri="{FF2B5EF4-FFF2-40B4-BE49-F238E27FC236}">
                  <a16:creationId xmlns:a16="http://schemas.microsoft.com/office/drawing/2014/main" id="{DAFBECE4-C7F9-4A2A-8A84-324B07EB8A32}"/>
                </a:ext>
              </a:extLst>
            </p:cNvPr>
            <p:cNvCxnSpPr>
              <a:cxnSpLocks/>
            </p:cNvCxnSpPr>
            <p:nvPr/>
          </p:nvCxnSpPr>
          <p:spPr>
            <a:xfrm>
              <a:off x="6078640" y="3525264"/>
              <a:ext cx="0" cy="916783"/>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F0703AB9-C132-429D-A506-C26E2B0A6B91}"/>
                </a:ext>
              </a:extLst>
            </p:cNvPr>
            <p:cNvCxnSpPr/>
            <p:nvPr/>
          </p:nvCxnSpPr>
          <p:spPr>
            <a:xfrm>
              <a:off x="7619356" y="3738094"/>
              <a:ext cx="0" cy="1447800"/>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8DF8595-4CF1-40F3-B016-DEFA46165D92}"/>
                </a:ext>
              </a:extLst>
            </p:cNvPr>
            <p:cNvCxnSpPr>
              <a:cxnSpLocks/>
            </p:cNvCxnSpPr>
            <p:nvPr/>
          </p:nvCxnSpPr>
          <p:spPr>
            <a:xfrm>
              <a:off x="8312290" y="3684168"/>
              <a:ext cx="0" cy="2194560"/>
            </a:xfrm>
            <a:prstGeom prst="line">
              <a:avLst/>
            </a:prstGeom>
            <a:ln>
              <a:solidFill>
                <a:srgbClr val="990033"/>
              </a:solidFill>
            </a:ln>
          </p:spPr>
          <p:style>
            <a:lnRef idx="2">
              <a:schemeClr val="accent1"/>
            </a:lnRef>
            <a:fillRef idx="0">
              <a:schemeClr val="accent1"/>
            </a:fillRef>
            <a:effectRef idx="1">
              <a:schemeClr val="accent1"/>
            </a:effectRef>
            <a:fontRef idx="minor">
              <a:schemeClr val="tx1"/>
            </a:fontRef>
          </p:style>
        </p:cxnSp>
        <p:sp>
          <p:nvSpPr>
            <p:cNvPr id="29" name="Flowchart: Alternate Process 28">
              <a:extLst>
                <a:ext uri="{FF2B5EF4-FFF2-40B4-BE49-F238E27FC236}">
                  <a16:creationId xmlns:a16="http://schemas.microsoft.com/office/drawing/2014/main" id="{0E2D1A36-A2D3-4B85-A17F-3802B0668093}"/>
                </a:ext>
              </a:extLst>
            </p:cNvPr>
            <p:cNvSpPr/>
            <p:nvPr/>
          </p:nvSpPr>
          <p:spPr>
            <a:xfrm>
              <a:off x="6179876" y="4747846"/>
              <a:ext cx="1905000" cy="609600"/>
            </a:xfrm>
            <a:prstGeom prst="flowChartAlternateProcess">
              <a:avLst/>
            </a:prstGeom>
            <a:solidFill>
              <a:schemeClr val="tx1">
                <a:lumMod val="50000"/>
                <a:lumOff val="5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Develop Training for Employee/Manager SJD Conversations</a:t>
              </a:r>
            </a:p>
          </p:txBody>
        </p:sp>
        <p:sp>
          <p:nvSpPr>
            <p:cNvPr id="28" name="Flowchart: Alternate Process 27">
              <a:extLst>
                <a:ext uri="{FF2B5EF4-FFF2-40B4-BE49-F238E27FC236}">
                  <a16:creationId xmlns:a16="http://schemas.microsoft.com/office/drawing/2014/main" id="{0543B7A6-FC05-40EA-B851-132A8E8D360F}"/>
                </a:ext>
              </a:extLst>
            </p:cNvPr>
            <p:cNvSpPr/>
            <p:nvPr/>
          </p:nvSpPr>
          <p:spPr>
            <a:xfrm>
              <a:off x="6700744" y="5484331"/>
              <a:ext cx="1905000" cy="609600"/>
            </a:xfrm>
            <a:prstGeom prst="flowChartAlternateProcess">
              <a:avLst/>
            </a:prstGeom>
            <a:solidFill>
              <a:schemeClr val="tx1">
                <a:lumMod val="50000"/>
                <a:lumOff val="5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Review Baseline Mapping with HR and Department Managers</a:t>
              </a:r>
            </a:p>
          </p:txBody>
        </p:sp>
        <p:sp>
          <p:nvSpPr>
            <p:cNvPr id="26" name="Flowchart: Alternate Process 25">
              <a:extLst>
                <a:ext uri="{FF2B5EF4-FFF2-40B4-BE49-F238E27FC236}">
                  <a16:creationId xmlns:a16="http://schemas.microsoft.com/office/drawing/2014/main" id="{D9F1CD38-AA59-418D-BBA6-BF65B6DF873D}"/>
                </a:ext>
              </a:extLst>
            </p:cNvPr>
            <p:cNvSpPr/>
            <p:nvPr/>
          </p:nvSpPr>
          <p:spPr>
            <a:xfrm>
              <a:off x="5645653" y="4002149"/>
              <a:ext cx="1905000" cy="609600"/>
            </a:xfrm>
            <a:prstGeom prst="flowChartAlternateProcess">
              <a:avLst/>
            </a:prstGeom>
            <a:solidFill>
              <a:schemeClr val="tx1">
                <a:lumMod val="50000"/>
                <a:lumOff val="5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Begin Baseline Mapping to Standard Job Description</a:t>
              </a:r>
            </a:p>
          </p:txBody>
        </p:sp>
        <p:sp>
          <p:nvSpPr>
            <p:cNvPr id="5" name="Arrow: Right 4">
              <a:extLst>
                <a:ext uri="{FF2B5EF4-FFF2-40B4-BE49-F238E27FC236}">
                  <a16:creationId xmlns:a16="http://schemas.microsoft.com/office/drawing/2014/main" id="{43C1E316-B25E-45E7-ADEC-D9E6D8D51AA8}"/>
                </a:ext>
              </a:extLst>
            </p:cNvPr>
            <p:cNvSpPr/>
            <p:nvPr/>
          </p:nvSpPr>
          <p:spPr>
            <a:xfrm>
              <a:off x="261676" y="3375248"/>
              <a:ext cx="8534400" cy="609600"/>
            </a:xfrm>
            <a:prstGeom prst="rightArrow">
              <a:avLst/>
            </a:prstGeom>
            <a:solidFill>
              <a:srgbClr val="990033"/>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38" name="Flowchart: Alternate Process 37">
            <a:extLst>
              <a:ext uri="{FF2B5EF4-FFF2-40B4-BE49-F238E27FC236}">
                <a16:creationId xmlns:a16="http://schemas.microsoft.com/office/drawing/2014/main" id="{9F2B569A-945B-4E47-92EF-60054A35B15A}"/>
              </a:ext>
            </a:extLst>
          </p:cNvPr>
          <p:cNvSpPr/>
          <p:nvPr/>
        </p:nvSpPr>
        <p:spPr>
          <a:xfrm>
            <a:off x="3451432" y="3691019"/>
            <a:ext cx="1949648" cy="688366"/>
          </a:xfrm>
          <a:prstGeom prst="flowChartAlternateProcess">
            <a:avLst/>
          </a:prstGeom>
          <a:solidFill>
            <a:srgbClr val="404040"/>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Analyze and incorporate feedback from SME Review</a:t>
            </a:r>
          </a:p>
        </p:txBody>
      </p:sp>
      <p:sp>
        <p:nvSpPr>
          <p:cNvPr id="39" name="TextBox 38">
            <a:extLst>
              <a:ext uri="{FF2B5EF4-FFF2-40B4-BE49-F238E27FC236}">
                <a16:creationId xmlns:a16="http://schemas.microsoft.com/office/drawing/2014/main" id="{8326B4AA-83CF-42AF-B2E2-348EF074C840}"/>
              </a:ext>
            </a:extLst>
          </p:cNvPr>
          <p:cNvSpPr txBox="1"/>
          <p:nvPr/>
        </p:nvSpPr>
        <p:spPr>
          <a:xfrm>
            <a:off x="8420496" y="6260068"/>
            <a:ext cx="41870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15</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845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80C48B9B-F798-4DED-9132-B45176594EB9}"/>
              </a:ext>
            </a:extLst>
          </p:cNvPr>
          <p:cNvSpPr txBox="1">
            <a:spLocks/>
          </p:cNvSpPr>
          <p:nvPr/>
        </p:nvSpPr>
        <p:spPr>
          <a:xfrm>
            <a:off x="0" y="0"/>
            <a:ext cx="9144000" cy="1371600"/>
          </a:xfrm>
          <a:prstGeom prst="rect">
            <a:avLst/>
          </a:prstGeom>
        </p:spPr>
        <p:txBody>
          <a:bodyPr lIns="274320" tIns="822960" rIns="274320" anchor="t" anchorCtr="0"/>
          <a:lstStyle>
            <a:defPPr>
              <a:defRPr lang="en-US"/>
            </a:defPPr>
            <a:lvl1pPr marL="274320" indent="0">
              <a:spcBef>
                <a:spcPct val="20000"/>
              </a:spcBef>
              <a:buFont typeface="Arial"/>
              <a:buNone/>
              <a:defRPr sz="3200" b="1">
                <a:latin typeface="Verlag Black" charset="0"/>
                <a:ea typeface="Verlag Black" charset="0"/>
                <a:cs typeface="Verlag Black" charset="0"/>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Verlag Black" charset="0"/>
              </a:rPr>
              <a:t>Agenda</a:t>
            </a:r>
          </a:p>
        </p:txBody>
      </p:sp>
      <p:sp>
        <p:nvSpPr>
          <p:cNvPr id="3" name="TextBox 2">
            <a:extLst>
              <a:ext uri="{FF2B5EF4-FFF2-40B4-BE49-F238E27FC236}">
                <a16:creationId xmlns:a16="http://schemas.microsoft.com/office/drawing/2014/main" id="{91105129-BE3E-499B-8312-2657C220FF4E}"/>
              </a:ext>
            </a:extLst>
          </p:cNvPr>
          <p:cNvSpPr txBox="1"/>
          <p:nvPr/>
        </p:nvSpPr>
        <p:spPr>
          <a:xfrm>
            <a:off x="315846" y="1828800"/>
            <a:ext cx="8229600" cy="2677656"/>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Welcome and Introductions</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Advisory Council Proposal</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en-US" sz="2400" dirty="0">
                <a:solidFill>
                  <a:prstClr val="black"/>
                </a:solidFill>
                <a:latin typeface="Calibri"/>
              </a:rPr>
              <a:t>Project Update &amp; Advisory Role: An Exercise</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342900" indent="-342900">
              <a:buFont typeface="+mj-lt"/>
              <a:buAutoNum type="arabicPeriod"/>
              <a:defRPr/>
            </a:pPr>
            <a:r>
              <a:rPr lang="en-US" sz="2400" dirty="0">
                <a:solidFill>
                  <a:prstClr val="black"/>
                </a:solidFill>
              </a:rPr>
              <a:t>Thank You</a:t>
            </a:r>
          </a:p>
          <a:p>
            <a:pPr marR="0" lvl="0" algn="l" defTabSz="4572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F97925CC-CC81-43CC-9650-AACCEA3C9AAE}"/>
              </a:ext>
            </a:extLst>
          </p:cNvPr>
          <p:cNvSpPr txBox="1"/>
          <p:nvPr/>
        </p:nvSpPr>
        <p:spPr>
          <a:xfrm>
            <a:off x="8420496" y="6260068"/>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2</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112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953431-D909-476D-BFEF-FA9F985AA49C}"/>
              </a:ext>
            </a:extLst>
          </p:cNvPr>
          <p:cNvSpPr txBox="1"/>
          <p:nvPr/>
        </p:nvSpPr>
        <p:spPr>
          <a:xfrm>
            <a:off x="762000" y="914400"/>
            <a:ext cx="7315200" cy="707886"/>
          </a:xfrm>
          <a:prstGeom prst="rect">
            <a:avLst/>
          </a:prstGeom>
          <a:noFill/>
        </p:spPr>
        <p:txBody>
          <a:bodyPr wrap="square" rtlCol="0">
            <a:spAutoFit/>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3" name="Rectangle 2">
            <a:extLst>
              <a:ext uri="{FF2B5EF4-FFF2-40B4-BE49-F238E27FC236}">
                <a16:creationId xmlns:a16="http://schemas.microsoft.com/office/drawing/2014/main" id="{4A94C7A0-F333-4EE1-B639-60DC1A98340A}"/>
              </a:ext>
            </a:extLst>
          </p:cNvPr>
          <p:cNvSpPr/>
          <p:nvPr/>
        </p:nvSpPr>
        <p:spPr>
          <a:xfrm>
            <a:off x="132189" y="914400"/>
            <a:ext cx="8686800" cy="523220"/>
          </a:xfrm>
          <a:prstGeom prst="rect">
            <a:avLst/>
          </a:prstGeom>
        </p:spPr>
        <p:txBody>
          <a:bodyPr wrap="square">
            <a:spAutoFit/>
          </a:bodyPr>
          <a:lstStyle/>
          <a:p>
            <a:pPr lvl="0">
              <a:defRPr/>
            </a:pPr>
            <a:r>
              <a:rPr lang="en-US" sz="2800" b="1" dirty="0">
                <a:solidFill>
                  <a:prstClr val="black"/>
                </a:solidFill>
                <a:latin typeface="Verlag Black" charset="0"/>
              </a:rPr>
              <a:t>The Title and Total Compensation Project</a:t>
            </a:r>
          </a:p>
        </p:txBody>
      </p:sp>
      <p:sp>
        <p:nvSpPr>
          <p:cNvPr id="4" name="TextBox 3">
            <a:extLst>
              <a:ext uri="{FF2B5EF4-FFF2-40B4-BE49-F238E27FC236}">
                <a16:creationId xmlns:a16="http://schemas.microsoft.com/office/drawing/2014/main" id="{F05432A5-EA14-407D-9907-67028AB34327}"/>
              </a:ext>
            </a:extLst>
          </p:cNvPr>
          <p:cNvSpPr txBox="1"/>
          <p:nvPr/>
        </p:nvSpPr>
        <p:spPr>
          <a:xfrm>
            <a:off x="8420496" y="6260068"/>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3</a:t>
            </a:r>
          </a:p>
        </p:txBody>
      </p:sp>
      <p:graphicFrame>
        <p:nvGraphicFramePr>
          <p:cNvPr id="5" name="Diagram 4">
            <a:extLst>
              <a:ext uri="{FF2B5EF4-FFF2-40B4-BE49-F238E27FC236}">
                <a16:creationId xmlns:a16="http://schemas.microsoft.com/office/drawing/2014/main" id="{063EB8D2-6260-407C-A7CA-2756916708E4}"/>
              </a:ext>
            </a:extLst>
          </p:cNvPr>
          <p:cNvGraphicFramePr/>
          <p:nvPr>
            <p:extLst>
              <p:ext uri="{D42A27DB-BD31-4B8C-83A1-F6EECF244321}">
                <p14:modId xmlns:p14="http://schemas.microsoft.com/office/powerpoint/2010/main" val="1090266528"/>
              </p:ext>
            </p:extLst>
          </p:nvPr>
        </p:nvGraphicFramePr>
        <p:xfrm>
          <a:off x="1143000" y="1813224"/>
          <a:ext cx="6858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7167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1ADA15DC-8D09-4DA4-ACE3-E12C5E05391B}"/>
              </a:ext>
            </a:extLst>
          </p:cNvPr>
          <p:cNvSpPr/>
          <p:nvPr/>
        </p:nvSpPr>
        <p:spPr>
          <a:xfrm>
            <a:off x="398889" y="3200400"/>
            <a:ext cx="7906911" cy="457200"/>
          </a:xfrm>
          <a:prstGeom prst="rightArrow">
            <a:avLst/>
          </a:prstGeom>
          <a:solidFill>
            <a:srgbClr val="990033"/>
          </a:solidFill>
          <a:ln>
            <a:solidFill>
              <a:srgbClr val="99003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98816BCA-FA0F-4B3E-A396-B0227CC31043}"/>
              </a:ext>
            </a:extLst>
          </p:cNvPr>
          <p:cNvSpPr/>
          <p:nvPr/>
        </p:nvSpPr>
        <p:spPr>
          <a:xfrm>
            <a:off x="398889" y="1600200"/>
            <a:ext cx="8153400" cy="4801314"/>
          </a:xfrm>
          <a:prstGeom prst="rect">
            <a:avLst/>
          </a:prstGeom>
        </p:spPr>
        <p:txBody>
          <a:bodyPr wrap="square">
            <a:spAutoFit/>
          </a:bodyPr>
          <a:lstStyle/>
          <a:p>
            <a:pPr lvl="0"/>
            <a:r>
              <a:rPr lang="en-US" dirty="0">
                <a:solidFill>
                  <a:prstClr val="black"/>
                </a:solidFill>
              </a:rPr>
              <a:t>The original composition of the Advisory Council includes 12 members representing a cross-section of the UW System and UW-Madison employee population. Included are one chancellor, one provost, two senior level financial executives, two faculty, two academic staff, two university staff and two limited appointees. This configuration represents only seven UW System institutions.</a:t>
            </a:r>
          </a:p>
          <a:p>
            <a:pPr lvl="0"/>
            <a:endParaRPr lang="en-US" dirty="0">
              <a:solidFill>
                <a:prstClr val="black"/>
              </a:solidFill>
            </a:endParaRPr>
          </a:p>
          <a:p>
            <a:pPr lvl="0"/>
            <a:r>
              <a:rPr lang="en-US" dirty="0">
                <a:solidFill>
                  <a:schemeClr val="bg1"/>
                </a:solidFill>
              </a:rPr>
              <a:t>In the initial of the phases of the project, we had success in the following areas:</a:t>
            </a:r>
          </a:p>
          <a:p>
            <a:pPr lvl="0"/>
            <a:endParaRPr lang="en-US" u="sng" dirty="0">
              <a:solidFill>
                <a:prstClr val="black"/>
              </a:solidFill>
            </a:endParaRPr>
          </a:p>
          <a:p>
            <a:pPr lvl="0"/>
            <a:r>
              <a:rPr lang="en-US" dirty="0">
                <a:solidFill>
                  <a:prstClr val="black"/>
                </a:solidFill>
                <a:sym typeface="Wingdings" panose="05000000000000000000" pitchFamily="2" charset="2"/>
              </a:rPr>
              <a:t>	</a:t>
            </a:r>
            <a:r>
              <a:rPr lang="en-US" dirty="0">
                <a:solidFill>
                  <a:srgbClr val="990033"/>
                </a:solidFill>
                <a:sym typeface="Wingdings" panose="05000000000000000000" pitchFamily="2" charset="2"/>
              </a:rPr>
              <a:t></a:t>
            </a:r>
            <a:r>
              <a:rPr lang="en-US" dirty="0">
                <a:solidFill>
                  <a:prstClr val="black"/>
                </a:solidFill>
                <a:sym typeface="Wingdings" panose="05000000000000000000" pitchFamily="2" charset="2"/>
              </a:rPr>
              <a:t> </a:t>
            </a:r>
            <a:r>
              <a:rPr lang="en-US" u="sng" dirty="0">
                <a:solidFill>
                  <a:prstClr val="black"/>
                </a:solidFill>
              </a:rPr>
              <a:t>Advising on vision and mission </a:t>
            </a:r>
            <a:r>
              <a:rPr lang="en-US" dirty="0">
                <a:solidFill>
                  <a:prstClr val="black"/>
                </a:solidFill>
              </a:rPr>
              <a:t>for the project, including the distinctions 		    between the needs of UW-Madison and the UW System Institutions </a:t>
            </a:r>
            <a:endParaRPr lang="en-US" dirty="0">
              <a:solidFill>
                <a:srgbClr val="00B050"/>
              </a:solidFill>
            </a:endParaRPr>
          </a:p>
          <a:p>
            <a:pPr lvl="0"/>
            <a:r>
              <a:rPr lang="en-US" dirty="0">
                <a:solidFill>
                  <a:prstClr val="black"/>
                </a:solidFill>
                <a:sym typeface="Wingdings" panose="05000000000000000000" pitchFamily="2" charset="2"/>
              </a:rPr>
              <a:t>	</a:t>
            </a:r>
            <a:r>
              <a:rPr lang="en-US" dirty="0">
                <a:solidFill>
                  <a:srgbClr val="990033"/>
                </a:solidFill>
                <a:sym typeface="Wingdings" panose="05000000000000000000" pitchFamily="2" charset="2"/>
              </a:rPr>
              <a:t></a:t>
            </a:r>
            <a:r>
              <a:rPr lang="en-US" dirty="0">
                <a:solidFill>
                  <a:prstClr val="black"/>
                </a:solidFill>
                <a:sym typeface="Wingdings" panose="05000000000000000000" pitchFamily="2" charset="2"/>
              </a:rPr>
              <a:t> </a:t>
            </a:r>
            <a:r>
              <a:rPr lang="en-US" u="sng" dirty="0">
                <a:solidFill>
                  <a:prstClr val="black"/>
                </a:solidFill>
              </a:rPr>
              <a:t>Acting as representative of</a:t>
            </a:r>
            <a:r>
              <a:rPr lang="en-US" dirty="0">
                <a:solidFill>
                  <a:prstClr val="black"/>
                </a:solidFill>
              </a:rPr>
              <a:t>, and liaison to, respective stakeholder groups </a:t>
            </a:r>
          </a:p>
          <a:p>
            <a:pPr lvl="0"/>
            <a:r>
              <a:rPr lang="en-US" dirty="0">
                <a:solidFill>
                  <a:prstClr val="black"/>
                </a:solidFill>
                <a:sym typeface="Wingdings" panose="05000000000000000000" pitchFamily="2" charset="2"/>
              </a:rPr>
              <a:t>	</a:t>
            </a:r>
            <a:r>
              <a:rPr lang="en-US" dirty="0">
                <a:solidFill>
                  <a:srgbClr val="990033"/>
                </a:solidFill>
                <a:sym typeface="Wingdings" panose="05000000000000000000" pitchFamily="2" charset="2"/>
              </a:rPr>
              <a:t></a:t>
            </a:r>
            <a:r>
              <a:rPr lang="en-US" dirty="0">
                <a:solidFill>
                  <a:prstClr val="black"/>
                </a:solidFill>
                <a:sym typeface="Wingdings" panose="05000000000000000000" pitchFamily="2" charset="2"/>
              </a:rPr>
              <a:t> </a:t>
            </a:r>
            <a:r>
              <a:rPr lang="en-US" u="sng" dirty="0">
                <a:solidFill>
                  <a:prstClr val="black"/>
                </a:solidFill>
              </a:rPr>
              <a:t>Advocating</a:t>
            </a:r>
            <a:r>
              <a:rPr lang="en-US" dirty="0">
                <a:solidFill>
                  <a:prstClr val="black"/>
                </a:solidFill>
              </a:rPr>
              <a:t> for the project with all stakeholders </a:t>
            </a:r>
          </a:p>
          <a:p>
            <a:pPr lvl="0"/>
            <a:r>
              <a:rPr lang="en-US" dirty="0">
                <a:solidFill>
                  <a:prstClr val="black"/>
                </a:solidFill>
                <a:sym typeface="Wingdings" panose="05000000000000000000" pitchFamily="2" charset="2"/>
              </a:rPr>
              <a:t>	</a:t>
            </a:r>
            <a:r>
              <a:rPr lang="en-US" dirty="0">
                <a:solidFill>
                  <a:srgbClr val="990033"/>
                </a:solidFill>
                <a:sym typeface="Wingdings" panose="05000000000000000000" pitchFamily="2" charset="2"/>
              </a:rPr>
              <a:t></a:t>
            </a:r>
            <a:r>
              <a:rPr lang="en-US" dirty="0">
                <a:solidFill>
                  <a:prstClr val="black"/>
                </a:solidFill>
                <a:sym typeface="Wingdings" panose="05000000000000000000" pitchFamily="2" charset="2"/>
              </a:rPr>
              <a:t> </a:t>
            </a:r>
            <a:r>
              <a:rPr lang="en-US" u="sng" dirty="0">
                <a:solidFill>
                  <a:prstClr val="black"/>
                </a:solidFill>
              </a:rPr>
              <a:t>Endorsing</a:t>
            </a:r>
            <a:r>
              <a:rPr lang="en-US" dirty="0">
                <a:solidFill>
                  <a:prstClr val="black"/>
                </a:solidFill>
              </a:rPr>
              <a:t> the business case for the project</a:t>
            </a:r>
          </a:p>
          <a:p>
            <a:pPr lvl="0"/>
            <a:r>
              <a:rPr lang="en-US" dirty="0">
                <a:solidFill>
                  <a:prstClr val="black"/>
                </a:solidFill>
                <a:sym typeface="Wingdings" panose="05000000000000000000" pitchFamily="2" charset="2"/>
              </a:rPr>
              <a:t>	</a:t>
            </a:r>
            <a:r>
              <a:rPr lang="en-US" dirty="0">
                <a:solidFill>
                  <a:srgbClr val="990033"/>
                </a:solidFill>
                <a:sym typeface="Wingdings" panose="05000000000000000000" pitchFamily="2" charset="2"/>
              </a:rPr>
              <a:t></a:t>
            </a:r>
            <a:r>
              <a:rPr lang="en-US" dirty="0">
                <a:solidFill>
                  <a:prstClr val="black"/>
                </a:solidFill>
                <a:sym typeface="Wingdings" panose="05000000000000000000" pitchFamily="2" charset="2"/>
              </a:rPr>
              <a:t> </a:t>
            </a:r>
            <a:r>
              <a:rPr lang="en-US" u="sng" dirty="0">
                <a:solidFill>
                  <a:prstClr val="black"/>
                </a:solidFill>
              </a:rPr>
              <a:t>Participating</a:t>
            </a:r>
            <a:r>
              <a:rPr lang="en-US" dirty="0">
                <a:solidFill>
                  <a:prstClr val="black"/>
                </a:solidFill>
              </a:rPr>
              <a:t> in meetings of the Advisory Council </a:t>
            </a:r>
          </a:p>
          <a:p>
            <a:pPr lvl="0"/>
            <a:r>
              <a:rPr lang="en-US" dirty="0">
                <a:solidFill>
                  <a:prstClr val="black"/>
                </a:solidFill>
                <a:sym typeface="Wingdings" panose="05000000000000000000" pitchFamily="2" charset="2"/>
              </a:rPr>
              <a:t>	</a:t>
            </a:r>
            <a:r>
              <a:rPr lang="en-US" dirty="0">
                <a:solidFill>
                  <a:srgbClr val="990033"/>
                </a:solidFill>
                <a:sym typeface="Wingdings" panose="05000000000000000000" pitchFamily="2" charset="2"/>
              </a:rPr>
              <a:t></a:t>
            </a:r>
            <a:r>
              <a:rPr lang="en-US" dirty="0">
                <a:solidFill>
                  <a:prstClr val="black"/>
                </a:solidFill>
                <a:sym typeface="Wingdings" panose="05000000000000000000" pitchFamily="2" charset="2"/>
              </a:rPr>
              <a:t> </a:t>
            </a:r>
            <a:r>
              <a:rPr lang="en-US" u="sng" dirty="0">
                <a:solidFill>
                  <a:prstClr val="black"/>
                </a:solidFill>
              </a:rPr>
              <a:t>Informing</a:t>
            </a:r>
            <a:r>
              <a:rPr lang="en-US" dirty="0">
                <a:solidFill>
                  <a:prstClr val="black"/>
                </a:solidFill>
              </a:rPr>
              <a:t> the UW System TTC project team of expressed or potential  </a:t>
            </a:r>
          </a:p>
          <a:p>
            <a:pPr lvl="0"/>
            <a:r>
              <a:rPr lang="en-US" dirty="0">
                <a:solidFill>
                  <a:prstClr val="black"/>
                </a:solidFill>
              </a:rPr>
              <a:t>             stakeholder concerns</a:t>
            </a:r>
          </a:p>
          <a:p>
            <a:pPr lvl="0"/>
            <a:r>
              <a:rPr lang="en-US" dirty="0">
                <a:solidFill>
                  <a:prstClr val="black"/>
                </a:solidFill>
                <a:sym typeface="Wingdings" panose="05000000000000000000" pitchFamily="2" charset="2"/>
              </a:rPr>
              <a:t>	</a:t>
            </a:r>
            <a:r>
              <a:rPr lang="en-US" dirty="0">
                <a:solidFill>
                  <a:srgbClr val="990033"/>
                </a:solidFill>
                <a:sym typeface="Wingdings" panose="05000000000000000000" pitchFamily="2" charset="2"/>
              </a:rPr>
              <a:t></a:t>
            </a:r>
            <a:r>
              <a:rPr lang="en-US" u="sng" dirty="0">
                <a:solidFill>
                  <a:prstClr val="black"/>
                </a:solidFill>
                <a:sym typeface="Wingdings" panose="05000000000000000000" pitchFamily="2" charset="2"/>
              </a:rPr>
              <a:t> </a:t>
            </a:r>
            <a:r>
              <a:rPr lang="en-US" u="sng" dirty="0">
                <a:solidFill>
                  <a:prstClr val="black"/>
                </a:solidFill>
              </a:rPr>
              <a:t>Supporting</a:t>
            </a:r>
            <a:r>
              <a:rPr lang="en-US" dirty="0">
                <a:solidFill>
                  <a:prstClr val="black"/>
                </a:solidFill>
              </a:rPr>
              <a:t> the UW System and </a:t>
            </a:r>
            <a:r>
              <a:rPr lang="en-US" dirty="0" err="1">
                <a:solidFill>
                  <a:prstClr val="black"/>
                </a:solidFill>
              </a:rPr>
              <a:t>Instituional</a:t>
            </a:r>
            <a:r>
              <a:rPr lang="en-US" dirty="0">
                <a:solidFill>
                  <a:prstClr val="black"/>
                </a:solidFill>
              </a:rPr>
              <a:t> TTC project teams </a:t>
            </a:r>
            <a:endParaRPr lang="en-US" dirty="0">
              <a:solidFill>
                <a:srgbClr val="00B050"/>
              </a:solidFill>
            </a:endParaRPr>
          </a:p>
        </p:txBody>
      </p:sp>
      <p:sp>
        <p:nvSpPr>
          <p:cNvPr id="4" name="Rectangle 3">
            <a:extLst>
              <a:ext uri="{FF2B5EF4-FFF2-40B4-BE49-F238E27FC236}">
                <a16:creationId xmlns:a16="http://schemas.microsoft.com/office/drawing/2014/main" id="{73463471-07A5-47EF-9B9A-0F42E85A98AB}"/>
              </a:ext>
            </a:extLst>
          </p:cNvPr>
          <p:cNvSpPr/>
          <p:nvPr/>
        </p:nvSpPr>
        <p:spPr>
          <a:xfrm>
            <a:off x="132189" y="914400"/>
            <a:ext cx="8686800" cy="523220"/>
          </a:xfrm>
          <a:prstGeom prst="rect">
            <a:avLst/>
          </a:prstGeom>
        </p:spPr>
        <p:txBody>
          <a:bodyPr wrap="square">
            <a:spAutoFit/>
          </a:bodyPr>
          <a:lstStyle/>
          <a:p>
            <a:pPr lvl="0">
              <a:defRPr/>
            </a:pPr>
            <a:r>
              <a:rPr lang="en-US" sz="2800" b="1" dirty="0">
                <a:solidFill>
                  <a:prstClr val="black"/>
                </a:solidFill>
                <a:latin typeface="Verlag Black" charset="0"/>
              </a:rPr>
              <a:t>Advisory Council: Current State</a:t>
            </a:r>
          </a:p>
        </p:txBody>
      </p:sp>
      <p:sp>
        <p:nvSpPr>
          <p:cNvPr id="5" name="TextBox 4">
            <a:extLst>
              <a:ext uri="{FF2B5EF4-FFF2-40B4-BE49-F238E27FC236}">
                <a16:creationId xmlns:a16="http://schemas.microsoft.com/office/drawing/2014/main" id="{665C3556-A384-40E5-A52F-2B5C1E1F9E12}"/>
              </a:ext>
            </a:extLst>
          </p:cNvPr>
          <p:cNvSpPr txBox="1"/>
          <p:nvPr/>
        </p:nvSpPr>
        <p:spPr>
          <a:xfrm>
            <a:off x="8420496" y="6260068"/>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4</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623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04522BD-66F0-4DA0-9A45-DBFB67989296}"/>
              </a:ext>
            </a:extLst>
          </p:cNvPr>
          <p:cNvSpPr/>
          <p:nvPr/>
        </p:nvSpPr>
        <p:spPr>
          <a:xfrm>
            <a:off x="457200" y="3202779"/>
            <a:ext cx="8264982" cy="2612922"/>
          </a:xfrm>
          <a:prstGeom prst="rect">
            <a:avLst/>
          </a:prstGeom>
          <a:solidFill>
            <a:srgbClr val="990033"/>
          </a:solidFill>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98816BCA-FA0F-4B3E-A396-B0227CC31043}"/>
              </a:ext>
            </a:extLst>
          </p:cNvPr>
          <p:cNvSpPr/>
          <p:nvPr/>
        </p:nvSpPr>
        <p:spPr>
          <a:xfrm>
            <a:off x="398889" y="1828800"/>
            <a:ext cx="8153400" cy="1015663"/>
          </a:xfrm>
          <a:prstGeom prst="rect">
            <a:avLst/>
          </a:prstGeom>
        </p:spPr>
        <p:txBody>
          <a:bodyPr wrap="square">
            <a:spAutoFit/>
          </a:bodyPr>
          <a:lstStyle/>
          <a:p>
            <a:pPr lvl="0"/>
            <a:r>
              <a:rPr lang="en-US" sz="2000" dirty="0">
                <a:solidFill>
                  <a:prstClr val="black"/>
                </a:solidFill>
              </a:rPr>
              <a:t>Based on the recent discussions with the current </a:t>
            </a:r>
            <a:r>
              <a:rPr lang="en-US" sz="2000" u="sng" dirty="0">
                <a:solidFill>
                  <a:prstClr val="black"/>
                </a:solidFill>
              </a:rPr>
              <a:t>Advisory Council </a:t>
            </a:r>
            <a:r>
              <a:rPr lang="en-US" sz="2000" dirty="0">
                <a:solidFill>
                  <a:prstClr val="black"/>
                </a:solidFill>
              </a:rPr>
              <a:t>and </a:t>
            </a:r>
            <a:r>
              <a:rPr lang="en-US" sz="2000" u="sng" dirty="0">
                <a:solidFill>
                  <a:prstClr val="black"/>
                </a:solidFill>
              </a:rPr>
              <a:t>systemwide Joint Governance</a:t>
            </a:r>
            <a:r>
              <a:rPr lang="en-US" sz="2000" dirty="0">
                <a:solidFill>
                  <a:prstClr val="black"/>
                </a:solidFill>
              </a:rPr>
              <a:t>, the consensus is that all institutions should have representation in an advisory body for this project.</a:t>
            </a:r>
          </a:p>
        </p:txBody>
      </p:sp>
      <p:sp>
        <p:nvSpPr>
          <p:cNvPr id="4" name="Rectangle 3">
            <a:extLst>
              <a:ext uri="{FF2B5EF4-FFF2-40B4-BE49-F238E27FC236}">
                <a16:creationId xmlns:a16="http://schemas.microsoft.com/office/drawing/2014/main" id="{73463471-07A5-47EF-9B9A-0F42E85A98AB}"/>
              </a:ext>
            </a:extLst>
          </p:cNvPr>
          <p:cNvSpPr/>
          <p:nvPr/>
        </p:nvSpPr>
        <p:spPr>
          <a:xfrm>
            <a:off x="151239" y="966838"/>
            <a:ext cx="8686800" cy="523220"/>
          </a:xfrm>
          <a:prstGeom prst="rect">
            <a:avLst/>
          </a:prstGeom>
        </p:spPr>
        <p:txBody>
          <a:bodyPr wrap="square">
            <a:spAutoFit/>
          </a:bodyPr>
          <a:lstStyle/>
          <a:p>
            <a:pPr lvl="0">
              <a:defRPr/>
            </a:pPr>
            <a:r>
              <a:rPr lang="en-US" sz="2800" b="1" dirty="0">
                <a:solidFill>
                  <a:prstClr val="black"/>
                </a:solidFill>
                <a:latin typeface="Verlag Black" charset="0"/>
              </a:rPr>
              <a:t>Advisory Council: Discussion </a:t>
            </a:r>
          </a:p>
        </p:txBody>
      </p:sp>
      <p:sp>
        <p:nvSpPr>
          <p:cNvPr id="5" name="TextBox 4">
            <a:extLst>
              <a:ext uri="{FF2B5EF4-FFF2-40B4-BE49-F238E27FC236}">
                <a16:creationId xmlns:a16="http://schemas.microsoft.com/office/drawing/2014/main" id="{665C3556-A384-40E5-A52F-2B5C1E1F9E12}"/>
              </a:ext>
            </a:extLst>
          </p:cNvPr>
          <p:cNvSpPr txBox="1"/>
          <p:nvPr/>
        </p:nvSpPr>
        <p:spPr>
          <a:xfrm>
            <a:off x="8420496" y="6260068"/>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5</a:t>
            </a:r>
          </a:p>
        </p:txBody>
      </p:sp>
      <p:sp>
        <p:nvSpPr>
          <p:cNvPr id="7" name="Rectangle 6">
            <a:extLst>
              <a:ext uri="{FF2B5EF4-FFF2-40B4-BE49-F238E27FC236}">
                <a16:creationId xmlns:a16="http://schemas.microsoft.com/office/drawing/2014/main" id="{98816BCA-FA0F-4B3E-A396-B0227CC31043}"/>
              </a:ext>
            </a:extLst>
          </p:cNvPr>
          <p:cNvSpPr/>
          <p:nvPr/>
        </p:nvSpPr>
        <p:spPr>
          <a:xfrm>
            <a:off x="687355" y="3202779"/>
            <a:ext cx="8153400" cy="3139321"/>
          </a:xfrm>
          <a:prstGeom prst="rect">
            <a:avLst/>
          </a:prstGeom>
        </p:spPr>
        <p:txBody>
          <a:bodyPr wrap="square">
            <a:spAutoFit/>
          </a:bodyPr>
          <a:lstStyle/>
          <a:p>
            <a:pPr lvl="0"/>
            <a:r>
              <a:rPr lang="en-US" sz="2000" b="1" dirty="0">
                <a:solidFill>
                  <a:schemeClr val="bg1"/>
                </a:solidFill>
              </a:rPr>
              <a:t>Here are the specific goals we want to achieve in the iteration:  </a:t>
            </a:r>
          </a:p>
          <a:p>
            <a:pPr lvl="0"/>
            <a:endParaRPr lang="en-US" sz="2000" dirty="0">
              <a:solidFill>
                <a:prstClr val="black"/>
              </a:solidFill>
            </a:endParaRPr>
          </a:p>
          <a:p>
            <a:pPr marL="285750" lvl="0" indent="-285750">
              <a:buFont typeface="Wingdings" panose="05000000000000000000" pitchFamily="2" charset="2"/>
              <a:buChar char="v"/>
            </a:pPr>
            <a:r>
              <a:rPr lang="en-US" sz="2000" dirty="0">
                <a:solidFill>
                  <a:schemeClr val="bg1"/>
                </a:solidFill>
              </a:rPr>
              <a:t>Enhance communication</a:t>
            </a:r>
          </a:p>
          <a:p>
            <a:pPr marL="285750" lvl="0" indent="-285750">
              <a:buFont typeface="Wingdings" panose="05000000000000000000" pitchFamily="2" charset="2"/>
              <a:buChar char="v"/>
            </a:pPr>
            <a:r>
              <a:rPr lang="en-US" sz="2000" dirty="0">
                <a:solidFill>
                  <a:schemeClr val="bg1"/>
                </a:solidFill>
              </a:rPr>
              <a:t>Broaden outreach</a:t>
            </a:r>
          </a:p>
          <a:p>
            <a:pPr marL="285750" lvl="0" indent="-285750">
              <a:buFont typeface="Wingdings" panose="05000000000000000000" pitchFamily="2" charset="2"/>
              <a:buChar char="v"/>
            </a:pPr>
            <a:r>
              <a:rPr lang="en-US" sz="2000" dirty="0">
                <a:solidFill>
                  <a:schemeClr val="bg1"/>
                </a:solidFill>
              </a:rPr>
              <a:t>Support institutional TTC project teams </a:t>
            </a:r>
          </a:p>
          <a:p>
            <a:pPr marL="285750" lvl="0" indent="-285750">
              <a:buFont typeface="Wingdings" panose="05000000000000000000" pitchFamily="2" charset="2"/>
              <a:buChar char="v"/>
            </a:pPr>
            <a:r>
              <a:rPr lang="en-US" sz="2000" dirty="0">
                <a:solidFill>
                  <a:schemeClr val="bg1"/>
                </a:solidFill>
              </a:rPr>
              <a:t>Deepen interest and engagement in the project implementation efforts</a:t>
            </a:r>
          </a:p>
          <a:p>
            <a:pPr marL="285750" lvl="0" indent="-285750">
              <a:buFont typeface="Wingdings" panose="05000000000000000000" pitchFamily="2" charset="2"/>
              <a:buChar char="v"/>
            </a:pPr>
            <a:r>
              <a:rPr lang="en-US" sz="2000" dirty="0">
                <a:solidFill>
                  <a:schemeClr val="bg1"/>
                </a:solidFill>
              </a:rPr>
              <a:t>Provide change leadership for institutions and employees</a:t>
            </a:r>
          </a:p>
          <a:p>
            <a:pPr lvl="0"/>
            <a:endParaRPr lang="en-US" sz="2000" dirty="0">
              <a:solidFill>
                <a:prstClr val="black"/>
              </a:solidFill>
            </a:endParaRPr>
          </a:p>
          <a:p>
            <a:pPr lvl="0"/>
            <a:endParaRPr lang="en-US" sz="2000" dirty="0">
              <a:solidFill>
                <a:prstClr val="black"/>
              </a:solidFill>
            </a:endParaRPr>
          </a:p>
          <a:p>
            <a:pPr lvl="0"/>
            <a:endParaRPr lang="en-US" dirty="0">
              <a:solidFill>
                <a:prstClr val="black"/>
              </a:solidFill>
            </a:endParaRPr>
          </a:p>
        </p:txBody>
      </p:sp>
    </p:spTree>
    <p:extLst>
      <p:ext uri="{BB962C8B-B14F-4D97-AF65-F5344CB8AC3E}">
        <p14:creationId xmlns:p14="http://schemas.microsoft.com/office/powerpoint/2010/main" val="337834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463471-07A5-47EF-9B9A-0F42E85A98AB}"/>
              </a:ext>
            </a:extLst>
          </p:cNvPr>
          <p:cNvSpPr/>
          <p:nvPr/>
        </p:nvSpPr>
        <p:spPr>
          <a:xfrm>
            <a:off x="132189" y="914400"/>
            <a:ext cx="8686800" cy="523220"/>
          </a:xfrm>
          <a:prstGeom prst="rect">
            <a:avLst/>
          </a:prstGeom>
        </p:spPr>
        <p:txBody>
          <a:bodyPr wrap="square">
            <a:spAutoFit/>
          </a:bodyPr>
          <a:lstStyle/>
          <a:p>
            <a:pPr lvl="0">
              <a:defRPr/>
            </a:pPr>
            <a:r>
              <a:rPr lang="en-US" sz="2800" b="1" dirty="0">
                <a:solidFill>
                  <a:prstClr val="black"/>
                </a:solidFill>
                <a:latin typeface="Verlag Black" charset="0"/>
              </a:rPr>
              <a:t>Advisory Council: Future State</a:t>
            </a:r>
          </a:p>
        </p:txBody>
      </p:sp>
      <p:sp>
        <p:nvSpPr>
          <p:cNvPr id="5" name="TextBox 4">
            <a:extLst>
              <a:ext uri="{FF2B5EF4-FFF2-40B4-BE49-F238E27FC236}">
                <a16:creationId xmlns:a16="http://schemas.microsoft.com/office/drawing/2014/main" id="{665C3556-A384-40E5-A52F-2B5C1E1F9E12}"/>
              </a:ext>
            </a:extLst>
          </p:cNvPr>
          <p:cNvSpPr txBox="1"/>
          <p:nvPr/>
        </p:nvSpPr>
        <p:spPr>
          <a:xfrm>
            <a:off x="8420496" y="6260068"/>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6</a:t>
            </a:r>
          </a:p>
        </p:txBody>
      </p:sp>
      <p:sp>
        <p:nvSpPr>
          <p:cNvPr id="6" name="Rectangle 5">
            <a:extLst>
              <a:ext uri="{FF2B5EF4-FFF2-40B4-BE49-F238E27FC236}">
                <a16:creationId xmlns:a16="http://schemas.microsoft.com/office/drawing/2014/main" id="{98816BCA-FA0F-4B3E-A396-B0227CC31043}"/>
              </a:ext>
            </a:extLst>
          </p:cNvPr>
          <p:cNvSpPr/>
          <p:nvPr/>
        </p:nvSpPr>
        <p:spPr>
          <a:xfrm>
            <a:off x="469084" y="2057400"/>
            <a:ext cx="8496650" cy="2554545"/>
          </a:xfrm>
          <a:prstGeom prst="rect">
            <a:avLst/>
          </a:prstGeom>
        </p:spPr>
        <p:txBody>
          <a:bodyPr wrap="square">
            <a:spAutoFit/>
          </a:bodyPr>
          <a:lstStyle/>
          <a:p>
            <a:pPr lvl="0"/>
            <a:r>
              <a:rPr lang="en-US" sz="2000" b="1" dirty="0">
                <a:solidFill>
                  <a:prstClr val="black"/>
                </a:solidFill>
              </a:rPr>
              <a:t>Proposed Strategy: </a:t>
            </a:r>
            <a:r>
              <a:rPr lang="en-US" sz="2000" dirty="0">
                <a:solidFill>
                  <a:prstClr val="black"/>
                </a:solidFill>
              </a:rPr>
              <a:t>In order to facilitate increased representation and broaden communication, outreach, and engagement, it is proposed that the UW systemwide governance body, Joint Governance, assume the role of the TTC Advisory Council.  In this reconfiguration, the Joint Governance body serves as the official liaison to institution stakeholders, including human resources leaders, and UW System and Institutional TTC project leadership. The advising body of the TTC project would heretofore be referenced as systemwide Joint Governance.</a:t>
            </a:r>
          </a:p>
        </p:txBody>
      </p:sp>
      <p:pic>
        <p:nvPicPr>
          <p:cNvPr id="9" name="Graphic 8" descr="Users">
            <a:extLst>
              <a:ext uri="{FF2B5EF4-FFF2-40B4-BE49-F238E27FC236}">
                <a16:creationId xmlns:a16="http://schemas.microsoft.com/office/drawing/2014/main" id="{4C4EC9E3-C573-44C1-B239-16911D59599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551083" y="4304169"/>
            <a:ext cx="1849011" cy="1849011"/>
          </a:xfrm>
          <a:prstGeom prst="rect">
            <a:avLst/>
          </a:prstGeom>
        </p:spPr>
      </p:pic>
    </p:spTree>
    <p:extLst>
      <p:ext uri="{BB962C8B-B14F-4D97-AF65-F5344CB8AC3E}">
        <p14:creationId xmlns:p14="http://schemas.microsoft.com/office/powerpoint/2010/main" val="136056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4F4AF9-14EB-4ABA-855D-15CD463CBD44}"/>
              </a:ext>
            </a:extLst>
          </p:cNvPr>
          <p:cNvSpPr txBox="1"/>
          <p:nvPr/>
        </p:nvSpPr>
        <p:spPr>
          <a:xfrm>
            <a:off x="8420496" y="6260068"/>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7</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D0973790-4042-4ED7-8188-E135F99274AF}"/>
              </a:ext>
            </a:extLst>
          </p:cNvPr>
          <p:cNvSpPr/>
          <p:nvPr/>
        </p:nvSpPr>
        <p:spPr>
          <a:xfrm>
            <a:off x="152400" y="866605"/>
            <a:ext cx="8686800" cy="523220"/>
          </a:xfrm>
          <a:prstGeom prst="rect">
            <a:avLst/>
          </a:prstGeom>
        </p:spPr>
        <p:txBody>
          <a:bodyPr wrap="square">
            <a:spAutoFit/>
          </a:bodyPr>
          <a:lstStyle/>
          <a:p>
            <a:pPr lvl="0">
              <a:defRPr/>
            </a:pPr>
            <a:r>
              <a:rPr lang="en-US" sz="2800" b="1" dirty="0">
                <a:solidFill>
                  <a:prstClr val="black"/>
                </a:solidFill>
                <a:latin typeface="Verlag Black" charset="0"/>
              </a:rPr>
              <a:t>Advisory Council: Roles &amp; Responsibilities</a:t>
            </a:r>
          </a:p>
        </p:txBody>
      </p:sp>
      <p:sp>
        <p:nvSpPr>
          <p:cNvPr id="2" name="TextBox 1">
            <a:extLst>
              <a:ext uri="{FF2B5EF4-FFF2-40B4-BE49-F238E27FC236}">
                <a16:creationId xmlns:a16="http://schemas.microsoft.com/office/drawing/2014/main" id="{71986CAF-1816-41CA-9B97-5AB670CEE5EF}"/>
              </a:ext>
            </a:extLst>
          </p:cNvPr>
          <p:cNvSpPr txBox="1"/>
          <p:nvPr/>
        </p:nvSpPr>
        <p:spPr>
          <a:xfrm>
            <a:off x="1024559" y="3579927"/>
            <a:ext cx="73914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Serve as a representative for your employee group at your institution; providing information, collaborating with shared governance and TTC leaders, and advocating on behalf of your constituency</a:t>
            </a:r>
          </a:p>
          <a:p>
            <a:pPr marL="285750" indent="-285750">
              <a:buFont typeface="Arial" panose="020B0604020202020204" pitchFamily="34" charset="0"/>
              <a:buChar char="•"/>
            </a:pPr>
            <a:r>
              <a:rPr lang="en-US" dirty="0"/>
              <a:t>Participate in and share feedback at the systemwide Joint Governance meetings  </a:t>
            </a:r>
          </a:p>
          <a:p>
            <a:pPr marL="285750" indent="-285750">
              <a:buFont typeface="Arial" panose="020B0604020202020204" pitchFamily="34" charset="0"/>
              <a:buChar char="•"/>
            </a:pPr>
            <a:r>
              <a:rPr lang="en-US" dirty="0"/>
              <a:t>Participate in and share feedback at the institutional TTC Project team meetings </a:t>
            </a:r>
          </a:p>
          <a:p>
            <a:pPr marL="285750" indent="-285750">
              <a:buFont typeface="Arial" panose="020B0604020202020204" pitchFamily="34" charset="0"/>
              <a:buChar char="•"/>
            </a:pPr>
            <a:r>
              <a:rPr lang="en-US" dirty="0"/>
              <a:t>Advise and partner with institution CHRO/HR Directors and TTC Project team </a:t>
            </a:r>
          </a:p>
        </p:txBody>
      </p:sp>
      <p:sp>
        <p:nvSpPr>
          <p:cNvPr id="6" name="TextBox 5">
            <a:extLst>
              <a:ext uri="{FF2B5EF4-FFF2-40B4-BE49-F238E27FC236}">
                <a16:creationId xmlns:a16="http://schemas.microsoft.com/office/drawing/2014/main" id="{E43226C1-2129-4ED4-BB61-0C29DAE9B524}"/>
              </a:ext>
            </a:extLst>
          </p:cNvPr>
          <p:cNvSpPr txBox="1"/>
          <p:nvPr/>
        </p:nvSpPr>
        <p:spPr>
          <a:xfrm>
            <a:off x="704850" y="1453785"/>
            <a:ext cx="7734300" cy="2031325"/>
          </a:xfrm>
          <a:prstGeom prst="rect">
            <a:avLst/>
          </a:prstGeom>
          <a:noFill/>
        </p:spPr>
        <p:txBody>
          <a:bodyPr wrap="square" rtlCol="0">
            <a:spAutoFit/>
          </a:bodyPr>
          <a:lstStyle/>
          <a:p>
            <a:r>
              <a:rPr lang="en-US" b="1" dirty="0"/>
              <a:t>What we need from systemwide Joint Governance Representatives. </a:t>
            </a:r>
            <a:r>
              <a:rPr lang="en-US" dirty="0"/>
              <a:t>Prior to an institutional TTC or systemwide Joint Governance meeting, representatives will gather feedback by actively engaging with their constituents using the provided resources and email communications from UW System and Institutional TTC leadership. Representatives will then share this feedback with UW System and Institutional TTC leadership during regularly scheduled governance or project meetings or at other designated times.</a:t>
            </a:r>
          </a:p>
        </p:txBody>
      </p:sp>
    </p:spTree>
    <p:extLst>
      <p:ext uri="{BB962C8B-B14F-4D97-AF65-F5344CB8AC3E}">
        <p14:creationId xmlns:p14="http://schemas.microsoft.com/office/powerpoint/2010/main" val="368756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3BFC80-67AF-4B5E-91A0-54709C04C5DB}"/>
              </a:ext>
            </a:extLst>
          </p:cNvPr>
          <p:cNvSpPr/>
          <p:nvPr/>
        </p:nvSpPr>
        <p:spPr>
          <a:xfrm>
            <a:off x="210478" y="3200400"/>
            <a:ext cx="8686800" cy="1981200"/>
          </a:xfrm>
          <a:prstGeom prst="rect">
            <a:avLst/>
          </a:prstGeom>
          <a:solidFill>
            <a:srgbClr val="9900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9C3319-4EB6-4543-B837-05CBB94BCB4B}"/>
              </a:ext>
            </a:extLst>
          </p:cNvPr>
          <p:cNvSpPr>
            <a:spLocks noGrp="1"/>
          </p:cNvSpPr>
          <p:nvPr>
            <p:ph type="title"/>
          </p:nvPr>
        </p:nvSpPr>
        <p:spPr>
          <a:xfrm>
            <a:off x="112552" y="533400"/>
            <a:ext cx="8305800" cy="838200"/>
          </a:xfrm>
        </p:spPr>
        <p:txBody>
          <a:bodyPr/>
          <a:lstStyle/>
          <a:p>
            <a:r>
              <a:rPr lang="en-US" dirty="0">
                <a:solidFill>
                  <a:srgbClr val="990033"/>
                </a:solidFill>
                <a:latin typeface="Verlag Black"/>
              </a:rPr>
              <a:t>Key takeaways for Joint Governance:</a:t>
            </a:r>
          </a:p>
        </p:txBody>
      </p:sp>
      <p:sp>
        <p:nvSpPr>
          <p:cNvPr id="3" name="Content Placeholder 2">
            <a:extLst>
              <a:ext uri="{FF2B5EF4-FFF2-40B4-BE49-F238E27FC236}">
                <a16:creationId xmlns:a16="http://schemas.microsoft.com/office/drawing/2014/main" id="{9FA24335-92B5-460E-94B0-D28D26427E38}"/>
              </a:ext>
            </a:extLst>
          </p:cNvPr>
          <p:cNvSpPr>
            <a:spLocks noGrp="1"/>
          </p:cNvSpPr>
          <p:nvPr>
            <p:ph idx="1"/>
          </p:nvPr>
        </p:nvSpPr>
        <p:spPr>
          <a:xfrm>
            <a:off x="457200" y="1377892"/>
            <a:ext cx="8229600" cy="5181600"/>
          </a:xfrm>
        </p:spPr>
        <p:txBody>
          <a:bodyPr/>
          <a:lstStyle/>
          <a:p>
            <a:r>
              <a:rPr lang="en-US" sz="1800" dirty="0">
                <a:latin typeface="+mn-lt"/>
              </a:rPr>
              <a:t>TTC advisory meetings will take place during scheduled systemwide Joint Governance meetings.</a:t>
            </a:r>
          </a:p>
          <a:p>
            <a:r>
              <a:rPr lang="en-US" sz="1800" dirty="0">
                <a:latin typeface="+mn-lt"/>
              </a:rPr>
              <a:t>Representatives are expected to engage with their institution’s TTC project team (contact information will be provided) to provide feedback on the project.</a:t>
            </a:r>
          </a:p>
          <a:p>
            <a:r>
              <a:rPr lang="en-US" sz="1800" dirty="0">
                <a:latin typeface="+mn-lt"/>
              </a:rPr>
              <a:t>Representatives will serve in an advisory capacity. Project decisions are made by project leadership.</a:t>
            </a:r>
          </a:p>
          <a:p>
            <a:pPr marL="0" indent="0">
              <a:buNone/>
            </a:pPr>
            <a:r>
              <a:rPr lang="en-US" sz="1600" b="1" dirty="0">
                <a:solidFill>
                  <a:schemeClr val="bg1"/>
                </a:solidFill>
                <a:latin typeface="+mn-lt"/>
              </a:rPr>
              <a:t>Provided Resources:  </a:t>
            </a:r>
          </a:p>
          <a:p>
            <a:pPr marL="457200" lvl="1" indent="0">
              <a:buNone/>
            </a:pPr>
            <a:r>
              <a:rPr lang="en-US" sz="1600" dirty="0">
                <a:solidFill>
                  <a:schemeClr val="bg1"/>
                </a:solidFill>
                <a:latin typeface="+mn-lt"/>
              </a:rPr>
              <a:t>▪ Project Update PowerPoints from the scheduled systemwide Joint Governance meetings (these can be shared with constituents to elicit feedback)</a:t>
            </a:r>
          </a:p>
          <a:p>
            <a:pPr marL="457200" lvl="1" indent="0">
              <a:buNone/>
            </a:pPr>
            <a:r>
              <a:rPr lang="en-US" sz="1600" dirty="0">
                <a:solidFill>
                  <a:schemeClr val="bg1"/>
                </a:solidFill>
                <a:latin typeface="+mn-lt"/>
              </a:rPr>
              <a:t>▪ Materials provided to institution project teams (these can be shared with constituents to elicit feedback)</a:t>
            </a:r>
          </a:p>
          <a:p>
            <a:pPr marL="457200" lvl="1" indent="0">
              <a:buNone/>
            </a:pPr>
            <a:r>
              <a:rPr lang="en-US" sz="1600" dirty="0">
                <a:solidFill>
                  <a:schemeClr val="bg1"/>
                </a:solidFill>
                <a:latin typeface="+mn-lt"/>
              </a:rPr>
              <a:t>▪ Contact information for institution CHRO/HR Director and project team chair</a:t>
            </a:r>
          </a:p>
          <a:p>
            <a:pPr marL="457200" lvl="1" indent="0">
              <a:buNone/>
            </a:pPr>
            <a:r>
              <a:rPr lang="en-US" sz="1600" dirty="0">
                <a:solidFill>
                  <a:schemeClr val="bg1"/>
                </a:solidFill>
                <a:latin typeface="+mn-lt"/>
              </a:rPr>
              <a:t>▪ Project websites</a:t>
            </a:r>
          </a:p>
          <a:p>
            <a:pPr marL="457200" lvl="1" indent="0">
              <a:buNone/>
            </a:pPr>
            <a:endParaRPr lang="en-US" sz="1600" dirty="0">
              <a:latin typeface="+mn-lt"/>
            </a:endParaRPr>
          </a:p>
          <a:p>
            <a:pPr marL="0" indent="0">
              <a:buNone/>
            </a:pPr>
            <a:r>
              <a:rPr lang="en-US" sz="1800" b="1" dirty="0">
                <a:latin typeface="+mn-lt"/>
              </a:rPr>
              <a:t>Next steps: </a:t>
            </a:r>
            <a:r>
              <a:rPr lang="en-US" sz="1800" dirty="0">
                <a:latin typeface="+mn-lt"/>
              </a:rPr>
              <a:t>Joint Governance Representatives contact their institution’s CHRO/HR Director, TTC Project team chair, and Governance/Senate leadership to communicate their role and responsibility advising and participating in TTC Project team meetings and serving as a critical partner for providing project feedback.</a:t>
            </a:r>
          </a:p>
        </p:txBody>
      </p:sp>
      <p:sp>
        <p:nvSpPr>
          <p:cNvPr id="4" name="TextBox 3">
            <a:extLst>
              <a:ext uri="{FF2B5EF4-FFF2-40B4-BE49-F238E27FC236}">
                <a16:creationId xmlns:a16="http://schemas.microsoft.com/office/drawing/2014/main" id="{4A618586-D523-4C38-983A-F0CF4772417C}"/>
              </a:ext>
            </a:extLst>
          </p:cNvPr>
          <p:cNvSpPr txBox="1"/>
          <p:nvPr/>
        </p:nvSpPr>
        <p:spPr>
          <a:xfrm>
            <a:off x="8686800" y="6324600"/>
            <a:ext cx="30168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8</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028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67563"/>
            <a:ext cx="8763000" cy="838200"/>
          </a:xfrm>
        </p:spPr>
        <p:txBody>
          <a:bodyPr/>
          <a:lstStyle/>
          <a:p>
            <a:pPr algn="ctr"/>
            <a:r>
              <a:rPr lang="en-US" sz="2800" dirty="0">
                <a:solidFill>
                  <a:schemeClr val="tx1"/>
                </a:solidFill>
                <a:latin typeface="Verlag Black"/>
              </a:rPr>
              <a:t>Points of Pride: What we have accomplished so far!</a:t>
            </a:r>
          </a:p>
        </p:txBody>
      </p:sp>
      <p:sp>
        <p:nvSpPr>
          <p:cNvPr id="3" name="Rectangle 2">
            <a:extLst>
              <a:ext uri="{FF2B5EF4-FFF2-40B4-BE49-F238E27FC236}">
                <a16:creationId xmlns:a16="http://schemas.microsoft.com/office/drawing/2014/main" id="{9802AE52-1E23-4C40-90D1-76C0F58EB7F5}"/>
              </a:ext>
            </a:extLst>
          </p:cNvPr>
          <p:cNvSpPr/>
          <p:nvPr/>
        </p:nvSpPr>
        <p:spPr>
          <a:xfrm>
            <a:off x="685800" y="1524000"/>
            <a:ext cx="7924800" cy="239571"/>
          </a:xfrm>
          <a:prstGeom prst="rect">
            <a:avLst/>
          </a:prstGeom>
          <a:solidFill>
            <a:srgbClr val="99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t>Created Job Framework</a:t>
            </a:r>
          </a:p>
        </p:txBody>
      </p:sp>
      <p:sp>
        <p:nvSpPr>
          <p:cNvPr id="5" name="Rectangle 4">
            <a:extLst>
              <a:ext uri="{FF2B5EF4-FFF2-40B4-BE49-F238E27FC236}">
                <a16:creationId xmlns:a16="http://schemas.microsoft.com/office/drawing/2014/main" id="{8AD75E9D-E00D-408A-AA32-72B6EDB4622B}"/>
              </a:ext>
            </a:extLst>
          </p:cNvPr>
          <p:cNvSpPr/>
          <p:nvPr/>
        </p:nvSpPr>
        <p:spPr>
          <a:xfrm>
            <a:off x="685800" y="1752600"/>
            <a:ext cx="7924800" cy="490730"/>
          </a:xfrm>
          <a:prstGeom prst="rect">
            <a:avLst/>
          </a:prstGeom>
          <a:solidFill>
            <a:srgbClr val="EAEAE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rPr>
              <a:t>24 Job Groups/Job Families and 112 Job Sub-Groups/Job Sub-Families, and Career Levels developed</a:t>
            </a:r>
          </a:p>
        </p:txBody>
      </p:sp>
      <p:sp>
        <p:nvSpPr>
          <p:cNvPr id="6" name="Rectangle 5">
            <a:extLst>
              <a:ext uri="{FF2B5EF4-FFF2-40B4-BE49-F238E27FC236}">
                <a16:creationId xmlns:a16="http://schemas.microsoft.com/office/drawing/2014/main" id="{F9EF20DC-47DF-45B8-AB48-113A97C972E6}"/>
              </a:ext>
            </a:extLst>
          </p:cNvPr>
          <p:cNvSpPr/>
          <p:nvPr/>
        </p:nvSpPr>
        <p:spPr>
          <a:xfrm>
            <a:off x="685800" y="2461567"/>
            <a:ext cx="7924800" cy="237744"/>
          </a:xfrm>
          <a:prstGeom prst="rect">
            <a:avLst/>
          </a:prstGeom>
          <a:solidFill>
            <a:srgbClr val="99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t>Created Standard Job Descriptions</a:t>
            </a:r>
          </a:p>
        </p:txBody>
      </p:sp>
      <p:sp>
        <p:nvSpPr>
          <p:cNvPr id="7" name="Rectangle 6">
            <a:extLst>
              <a:ext uri="{FF2B5EF4-FFF2-40B4-BE49-F238E27FC236}">
                <a16:creationId xmlns:a16="http://schemas.microsoft.com/office/drawing/2014/main" id="{9630BF57-3D55-4DF2-A333-ED93B281B5D3}"/>
              </a:ext>
            </a:extLst>
          </p:cNvPr>
          <p:cNvSpPr/>
          <p:nvPr/>
        </p:nvSpPr>
        <p:spPr>
          <a:xfrm>
            <a:off x="685800" y="2699311"/>
            <a:ext cx="7924800" cy="365760"/>
          </a:xfrm>
          <a:prstGeom prst="rect">
            <a:avLst/>
          </a:prstGeom>
          <a:solidFill>
            <a:srgbClr val="EAEAE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rPr>
              <a:t>645 draft standard job descriptions (SJDs) developed </a:t>
            </a:r>
          </a:p>
        </p:txBody>
      </p:sp>
      <p:sp>
        <p:nvSpPr>
          <p:cNvPr id="10" name="Rectangle 9">
            <a:extLst>
              <a:ext uri="{FF2B5EF4-FFF2-40B4-BE49-F238E27FC236}">
                <a16:creationId xmlns:a16="http://schemas.microsoft.com/office/drawing/2014/main" id="{160346E2-FC24-4067-BCD5-5D9CAE61972B}"/>
              </a:ext>
            </a:extLst>
          </p:cNvPr>
          <p:cNvSpPr/>
          <p:nvPr/>
        </p:nvSpPr>
        <p:spPr>
          <a:xfrm>
            <a:off x="685800" y="3283308"/>
            <a:ext cx="7924800" cy="237744"/>
          </a:xfrm>
          <a:prstGeom prst="rect">
            <a:avLst/>
          </a:prstGeom>
          <a:solidFill>
            <a:srgbClr val="99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t>Engaged Subject Matter Experts</a:t>
            </a:r>
          </a:p>
        </p:txBody>
      </p:sp>
      <p:sp>
        <p:nvSpPr>
          <p:cNvPr id="11" name="Rectangle 10">
            <a:extLst>
              <a:ext uri="{FF2B5EF4-FFF2-40B4-BE49-F238E27FC236}">
                <a16:creationId xmlns:a16="http://schemas.microsoft.com/office/drawing/2014/main" id="{58AAD1C4-B112-4FAF-A30C-D4AE581B9720}"/>
              </a:ext>
            </a:extLst>
          </p:cNvPr>
          <p:cNvSpPr/>
          <p:nvPr/>
        </p:nvSpPr>
        <p:spPr>
          <a:xfrm>
            <a:off x="685800" y="3524097"/>
            <a:ext cx="7924800" cy="493776"/>
          </a:xfrm>
          <a:prstGeom prst="rect">
            <a:avLst/>
          </a:prstGeom>
          <a:solidFill>
            <a:srgbClr val="EAEAE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rPr>
              <a:t>Subject matter experts (SMEs) currently engaged in review process and 91% of Qualtrics surveys are active or completed</a:t>
            </a:r>
          </a:p>
        </p:txBody>
      </p:sp>
      <p:sp>
        <p:nvSpPr>
          <p:cNvPr id="12" name="Rectangle 11">
            <a:extLst>
              <a:ext uri="{FF2B5EF4-FFF2-40B4-BE49-F238E27FC236}">
                <a16:creationId xmlns:a16="http://schemas.microsoft.com/office/drawing/2014/main" id="{D0CCC1BA-B949-4333-8D71-86B5495A9553}"/>
              </a:ext>
            </a:extLst>
          </p:cNvPr>
          <p:cNvSpPr/>
          <p:nvPr/>
        </p:nvSpPr>
        <p:spPr>
          <a:xfrm>
            <a:off x="685800" y="4236110"/>
            <a:ext cx="7924800" cy="237744"/>
          </a:xfrm>
          <a:prstGeom prst="rect">
            <a:avLst/>
          </a:prstGeom>
          <a:solidFill>
            <a:srgbClr val="99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t>Delivered TTC SJD Reviewer Workshops</a:t>
            </a:r>
          </a:p>
        </p:txBody>
      </p:sp>
      <p:sp>
        <p:nvSpPr>
          <p:cNvPr id="13" name="Rectangle 12">
            <a:extLst>
              <a:ext uri="{FF2B5EF4-FFF2-40B4-BE49-F238E27FC236}">
                <a16:creationId xmlns:a16="http://schemas.microsoft.com/office/drawing/2014/main" id="{A8C70997-11CB-4D93-8473-06FC0DD82F32}"/>
              </a:ext>
            </a:extLst>
          </p:cNvPr>
          <p:cNvSpPr/>
          <p:nvPr/>
        </p:nvSpPr>
        <p:spPr>
          <a:xfrm>
            <a:off x="685800" y="4479950"/>
            <a:ext cx="7924800" cy="365760"/>
          </a:xfrm>
          <a:prstGeom prst="rect">
            <a:avLst/>
          </a:prstGeom>
          <a:solidFill>
            <a:srgbClr val="EAEAE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rPr>
              <a:t>SJD reviewer workshops delivered to over 400 SMEs via 15+ training sessions</a:t>
            </a:r>
          </a:p>
        </p:txBody>
      </p:sp>
      <p:sp>
        <p:nvSpPr>
          <p:cNvPr id="14" name="Rectangle 13">
            <a:extLst>
              <a:ext uri="{FF2B5EF4-FFF2-40B4-BE49-F238E27FC236}">
                <a16:creationId xmlns:a16="http://schemas.microsoft.com/office/drawing/2014/main" id="{A14FEFF7-1AF3-44FE-A7A1-312701203FD0}"/>
              </a:ext>
            </a:extLst>
          </p:cNvPr>
          <p:cNvSpPr/>
          <p:nvPr/>
        </p:nvSpPr>
        <p:spPr>
          <a:xfrm>
            <a:off x="685800" y="5063947"/>
            <a:ext cx="7924800" cy="237744"/>
          </a:xfrm>
          <a:prstGeom prst="rect">
            <a:avLst/>
          </a:prstGeom>
          <a:solidFill>
            <a:srgbClr val="99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t>Completed Market Assessment</a:t>
            </a:r>
          </a:p>
        </p:txBody>
      </p:sp>
      <p:sp>
        <p:nvSpPr>
          <p:cNvPr id="15" name="Rectangle 14">
            <a:extLst>
              <a:ext uri="{FF2B5EF4-FFF2-40B4-BE49-F238E27FC236}">
                <a16:creationId xmlns:a16="http://schemas.microsoft.com/office/drawing/2014/main" id="{6B6B0407-FB8A-4877-9404-14F9743B6E6B}"/>
              </a:ext>
            </a:extLst>
          </p:cNvPr>
          <p:cNvSpPr/>
          <p:nvPr/>
        </p:nvSpPr>
        <p:spPr>
          <a:xfrm>
            <a:off x="685800" y="5307787"/>
            <a:ext cx="7924800" cy="493776"/>
          </a:xfrm>
          <a:prstGeom prst="rect">
            <a:avLst/>
          </a:prstGeom>
          <a:solidFill>
            <a:srgbClr val="EAEAE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rPr>
              <a:t>Collaborated with Mercer to benchmark positions for completion of market assessment and draft pay structure</a:t>
            </a:r>
          </a:p>
        </p:txBody>
      </p:sp>
      <p:sp>
        <p:nvSpPr>
          <p:cNvPr id="16" name="Rectangle 15">
            <a:extLst>
              <a:ext uri="{FF2B5EF4-FFF2-40B4-BE49-F238E27FC236}">
                <a16:creationId xmlns:a16="http://schemas.microsoft.com/office/drawing/2014/main" id="{1E952832-CDA0-46B5-BABA-A59A908CE0A4}"/>
              </a:ext>
            </a:extLst>
          </p:cNvPr>
          <p:cNvSpPr/>
          <p:nvPr/>
        </p:nvSpPr>
        <p:spPr>
          <a:xfrm>
            <a:off x="685800" y="6019800"/>
            <a:ext cx="7924800" cy="237744"/>
          </a:xfrm>
          <a:prstGeom prst="rect">
            <a:avLst/>
          </a:prstGeom>
          <a:solidFill>
            <a:srgbClr val="99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t>Rolled out Employee Benefits Preferences Survey</a:t>
            </a:r>
          </a:p>
        </p:txBody>
      </p:sp>
      <p:sp>
        <p:nvSpPr>
          <p:cNvPr id="17" name="Rectangle 16">
            <a:extLst>
              <a:ext uri="{FF2B5EF4-FFF2-40B4-BE49-F238E27FC236}">
                <a16:creationId xmlns:a16="http://schemas.microsoft.com/office/drawing/2014/main" id="{378D8C66-A691-4502-A217-AB5BA91B4CD5}"/>
              </a:ext>
            </a:extLst>
          </p:cNvPr>
          <p:cNvSpPr/>
          <p:nvPr/>
        </p:nvSpPr>
        <p:spPr>
          <a:xfrm>
            <a:off x="685800" y="6263640"/>
            <a:ext cx="7924800" cy="365760"/>
          </a:xfrm>
          <a:prstGeom prst="rect">
            <a:avLst/>
          </a:prstGeom>
          <a:solidFill>
            <a:srgbClr val="EAEAE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rPr>
              <a:t>Received nearly 18,000 responses to the Benefits Preferences Survey from UW employees</a:t>
            </a:r>
          </a:p>
        </p:txBody>
      </p:sp>
      <p:sp>
        <p:nvSpPr>
          <p:cNvPr id="18" name="TextBox 17">
            <a:extLst>
              <a:ext uri="{FF2B5EF4-FFF2-40B4-BE49-F238E27FC236}">
                <a16:creationId xmlns:a16="http://schemas.microsoft.com/office/drawing/2014/main" id="{9833583C-AEAA-4978-B901-DFC68C4C7CC2}"/>
              </a:ext>
            </a:extLst>
          </p:cNvPr>
          <p:cNvSpPr txBox="1"/>
          <p:nvPr/>
        </p:nvSpPr>
        <p:spPr>
          <a:xfrm>
            <a:off x="8597153" y="6268122"/>
            <a:ext cx="41870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10</a:t>
            </a:r>
          </a:p>
        </p:txBody>
      </p:sp>
    </p:spTree>
    <p:extLst>
      <p:ext uri="{BB962C8B-B14F-4D97-AF65-F5344CB8AC3E}">
        <p14:creationId xmlns:p14="http://schemas.microsoft.com/office/powerpoint/2010/main" val="875551866"/>
      </p:ext>
    </p:extLst>
  </p:cSld>
  <p:clrMapOvr>
    <a:masterClrMapping/>
  </p:clrMapOvr>
</p:sld>
</file>

<file path=ppt/theme/theme1.xml><?xml version="1.0" encoding="utf-8"?>
<a:theme xmlns:a="http://schemas.openxmlformats.org/drawingml/2006/main" name="Content Pa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ntent Pa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14663</TotalTime>
  <Words>1252</Words>
  <Application>Microsoft Office PowerPoint</Application>
  <PresentationFormat>On-screen Show (4:3)</PresentationFormat>
  <Paragraphs>214</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Minion Pro</vt:lpstr>
      <vt:lpstr>Verdana</vt:lpstr>
      <vt:lpstr>Verlag Black</vt:lpstr>
      <vt:lpstr>Wingdings</vt:lpstr>
      <vt:lpstr>Content Pages</vt:lpstr>
      <vt:lpstr>1_Content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takeaways for Joint Governance:</vt:lpstr>
      <vt:lpstr>Points of Pride: What we have accomplished so far!</vt:lpstr>
      <vt:lpstr>PowerPoint Presentation</vt:lpstr>
      <vt:lpstr>PowerPoint Presentation</vt:lpstr>
      <vt:lpstr>PowerPoint Presentation</vt:lpstr>
      <vt:lpstr>PowerPoint Presentation</vt:lpstr>
      <vt:lpstr>PowerPoint Presentation</vt:lpstr>
    </vt:vector>
  </TitlesOfParts>
  <Company>160over90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Harrison</dc:creator>
  <cp:lastModifiedBy>CROWLEY, JANELLE</cp:lastModifiedBy>
  <cp:revision>1156</cp:revision>
  <cp:lastPrinted>2019-01-28T16:58:26Z</cp:lastPrinted>
  <dcterms:created xsi:type="dcterms:W3CDTF">2016-02-19T20:26:54Z</dcterms:created>
  <dcterms:modified xsi:type="dcterms:W3CDTF">2019-02-11T14:04:07Z</dcterms:modified>
</cp:coreProperties>
</file>