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6" r:id="rId1"/>
  </p:sldMasterIdLst>
  <p:notesMasterIdLst>
    <p:notesMasterId r:id="rId50"/>
  </p:notesMasterIdLst>
  <p:handoutMasterIdLst>
    <p:handoutMasterId r:id="rId51"/>
  </p:handoutMasterIdLst>
  <p:sldIdLst>
    <p:sldId id="257" r:id="rId2"/>
    <p:sldId id="307" r:id="rId3"/>
    <p:sldId id="369" r:id="rId4"/>
    <p:sldId id="370" r:id="rId5"/>
    <p:sldId id="361" r:id="rId6"/>
    <p:sldId id="354" r:id="rId7"/>
    <p:sldId id="392" r:id="rId8"/>
    <p:sldId id="372" r:id="rId9"/>
    <p:sldId id="394" r:id="rId10"/>
    <p:sldId id="393" r:id="rId11"/>
    <p:sldId id="375" r:id="rId12"/>
    <p:sldId id="373" r:id="rId13"/>
    <p:sldId id="374" r:id="rId14"/>
    <p:sldId id="264" r:id="rId15"/>
    <p:sldId id="267" r:id="rId16"/>
    <p:sldId id="357" r:id="rId17"/>
    <p:sldId id="285" r:id="rId18"/>
    <p:sldId id="362" r:id="rId19"/>
    <p:sldId id="366" r:id="rId20"/>
    <p:sldId id="336" r:id="rId21"/>
    <p:sldId id="395" r:id="rId22"/>
    <p:sldId id="338" r:id="rId23"/>
    <p:sldId id="365" r:id="rId24"/>
    <p:sldId id="376" r:id="rId25"/>
    <p:sldId id="398" r:id="rId26"/>
    <p:sldId id="396" r:id="rId27"/>
    <p:sldId id="378" r:id="rId28"/>
    <p:sldId id="364" r:id="rId29"/>
    <p:sldId id="363" r:id="rId30"/>
    <p:sldId id="359" r:id="rId31"/>
    <p:sldId id="381" r:id="rId32"/>
    <p:sldId id="382" r:id="rId33"/>
    <p:sldId id="383" r:id="rId34"/>
    <p:sldId id="384" r:id="rId35"/>
    <p:sldId id="379" r:id="rId36"/>
    <p:sldId id="387" r:id="rId37"/>
    <p:sldId id="367" r:id="rId38"/>
    <p:sldId id="385" r:id="rId39"/>
    <p:sldId id="386" r:id="rId40"/>
    <p:sldId id="388" r:id="rId41"/>
    <p:sldId id="389" r:id="rId42"/>
    <p:sldId id="390" r:id="rId43"/>
    <p:sldId id="358" r:id="rId44"/>
    <p:sldId id="399" r:id="rId45"/>
    <p:sldId id="391" r:id="rId46"/>
    <p:sldId id="360" r:id="rId47"/>
    <p:sldId id="319" r:id="rId48"/>
    <p:sldId id="288"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8" autoAdjust="0"/>
    <p:restoredTop sz="94660"/>
  </p:normalViewPr>
  <p:slideViewPr>
    <p:cSldViewPr>
      <p:cViewPr varScale="1">
        <p:scale>
          <a:sx n="106" d="100"/>
          <a:sy n="106" d="100"/>
        </p:scale>
        <p:origin x="122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8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CA9EC5A-0357-48FD-A636-C9F40457D1C3}" type="datetimeFigureOut">
              <a:rPr lang="en-US" smtClean="0"/>
              <a:pPr/>
              <a:t>10/30/2018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5D4D498-3580-40B1-89DB-CBA05009EEA5}" type="slidenum">
              <a:rPr lang="en-US" smtClean="0"/>
              <a:pPr/>
              <a:t>‹#›</a:t>
            </a:fld>
            <a:endParaRPr lang="en-US" dirty="0"/>
          </a:p>
        </p:txBody>
      </p:sp>
    </p:spTree>
    <p:extLst>
      <p:ext uri="{BB962C8B-B14F-4D97-AF65-F5344CB8AC3E}">
        <p14:creationId xmlns:p14="http://schemas.microsoft.com/office/powerpoint/2010/main" val="1402776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141CC87-90F8-43BE-91D1-95D38E55B250}" type="datetimeFigureOut">
              <a:rPr lang="en-US" smtClean="0"/>
              <a:pPr/>
              <a:t>10/30/2018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5BA9A06-7FF6-40DD-8934-45F2A6ED75DA}" type="slidenum">
              <a:rPr lang="en-US" smtClean="0"/>
              <a:pPr/>
              <a:t>‹#›</a:t>
            </a:fld>
            <a:endParaRPr lang="en-US" dirty="0"/>
          </a:p>
        </p:txBody>
      </p:sp>
    </p:spTree>
    <p:extLst>
      <p:ext uri="{BB962C8B-B14F-4D97-AF65-F5344CB8AC3E}">
        <p14:creationId xmlns:p14="http://schemas.microsoft.com/office/powerpoint/2010/main" val="782710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BA9A06-7FF6-40DD-8934-45F2A6ED75DA}" type="slidenum">
              <a:rPr lang="en-US" smtClean="0"/>
              <a:pPr/>
              <a:t>1</a:t>
            </a:fld>
            <a:endParaRPr lang="en-US" dirty="0"/>
          </a:p>
        </p:txBody>
      </p:sp>
    </p:spTree>
    <p:extLst>
      <p:ext uri="{BB962C8B-B14F-4D97-AF65-F5344CB8AC3E}">
        <p14:creationId xmlns:p14="http://schemas.microsoft.com/office/powerpoint/2010/main" val="1954452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Jeff</a:t>
            </a:r>
          </a:p>
          <a:p>
            <a:r>
              <a:rPr lang="en-US" b="1" dirty="0" smtClean="0"/>
              <a:t>Social Justice</a:t>
            </a:r>
          </a:p>
          <a:p>
            <a:r>
              <a:rPr lang="en-US" b="1" dirty="0" smtClean="0"/>
              <a:t>Western MC</a:t>
            </a:r>
          </a:p>
          <a:p>
            <a:r>
              <a:rPr lang="en-US" b="1" dirty="0" smtClean="0"/>
              <a:t>International</a:t>
            </a:r>
            <a:r>
              <a:rPr lang="en-US" b="1" baseline="0" dirty="0" smtClean="0"/>
              <a:t> MC</a:t>
            </a:r>
          </a:p>
          <a:p>
            <a:endParaRPr lang="en-US" b="1" baseline="0" dirty="0"/>
          </a:p>
          <a:p>
            <a:r>
              <a:rPr lang="en-US" b="1" baseline="0" dirty="0" smtClean="0"/>
              <a:t>Academic, experiential, self-reflective – as a part of the culminating internship experience</a:t>
            </a:r>
          </a:p>
          <a:p>
            <a:r>
              <a:rPr lang="en-US" b="1" baseline="0" dirty="0" smtClean="0"/>
              <a:t>Professional standards and contemporary research (social media) that continue to help to solidify our identity</a:t>
            </a:r>
          </a:p>
          <a:p>
            <a:r>
              <a:rPr lang="en-US" b="1" baseline="0" dirty="0" smtClean="0"/>
              <a:t>Embrace so that we might have safe environments that inspires us to be authentic</a:t>
            </a:r>
          </a:p>
        </p:txBody>
      </p:sp>
      <p:sp>
        <p:nvSpPr>
          <p:cNvPr id="4" name="Slide Number Placeholder 3"/>
          <p:cNvSpPr>
            <a:spLocks noGrp="1"/>
          </p:cNvSpPr>
          <p:nvPr>
            <p:ph type="sldNum" sz="quarter" idx="10"/>
          </p:nvPr>
        </p:nvSpPr>
        <p:spPr/>
        <p:txBody>
          <a:bodyPr/>
          <a:lstStyle/>
          <a:p>
            <a:fld id="{F5BA9A06-7FF6-40DD-8934-45F2A6ED75DA}" type="slidenum">
              <a:rPr lang="en-US" smtClean="0"/>
              <a:pPr/>
              <a:t>10</a:t>
            </a:fld>
            <a:endParaRPr lang="en-US" dirty="0"/>
          </a:p>
        </p:txBody>
      </p:sp>
    </p:spTree>
    <p:extLst>
      <p:ext uri="{BB962C8B-B14F-4D97-AF65-F5344CB8AC3E}">
        <p14:creationId xmlns:p14="http://schemas.microsoft.com/office/powerpoint/2010/main" val="280315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Anene</a:t>
            </a:r>
            <a:endParaRPr lang="en-US" b="1" dirty="0"/>
          </a:p>
        </p:txBody>
      </p:sp>
      <p:sp>
        <p:nvSpPr>
          <p:cNvPr id="4" name="Slide Number Placeholder 3"/>
          <p:cNvSpPr>
            <a:spLocks noGrp="1"/>
          </p:cNvSpPr>
          <p:nvPr>
            <p:ph type="sldNum" sz="quarter" idx="10"/>
          </p:nvPr>
        </p:nvSpPr>
        <p:spPr/>
        <p:txBody>
          <a:bodyPr/>
          <a:lstStyle/>
          <a:p>
            <a:fld id="{F5BA9A06-7FF6-40DD-8934-45F2A6ED75DA}" type="slidenum">
              <a:rPr lang="en-US" smtClean="0"/>
              <a:pPr/>
              <a:t>14</a:t>
            </a:fld>
            <a:endParaRPr lang="en-US" dirty="0"/>
          </a:p>
        </p:txBody>
      </p:sp>
    </p:spTree>
    <p:extLst>
      <p:ext uri="{BB962C8B-B14F-4D97-AF65-F5344CB8AC3E}">
        <p14:creationId xmlns:p14="http://schemas.microsoft.com/office/powerpoint/2010/main" val="286471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Anene</a:t>
            </a:r>
            <a:endParaRPr lang="en-US" b="1" dirty="0"/>
          </a:p>
        </p:txBody>
      </p:sp>
      <p:sp>
        <p:nvSpPr>
          <p:cNvPr id="4" name="Slide Number Placeholder 3"/>
          <p:cNvSpPr>
            <a:spLocks noGrp="1"/>
          </p:cNvSpPr>
          <p:nvPr>
            <p:ph type="sldNum" sz="quarter" idx="10"/>
          </p:nvPr>
        </p:nvSpPr>
        <p:spPr/>
        <p:txBody>
          <a:bodyPr/>
          <a:lstStyle/>
          <a:p>
            <a:fld id="{F5BA9A06-7FF6-40DD-8934-45F2A6ED75DA}" type="slidenum">
              <a:rPr lang="en-US" smtClean="0"/>
              <a:pPr/>
              <a:t>15</a:t>
            </a:fld>
            <a:endParaRPr lang="en-US" dirty="0"/>
          </a:p>
        </p:txBody>
      </p:sp>
    </p:spTree>
    <p:extLst>
      <p:ext uri="{BB962C8B-B14F-4D97-AF65-F5344CB8AC3E}">
        <p14:creationId xmlns:p14="http://schemas.microsoft.com/office/powerpoint/2010/main" val="3669709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Anene</a:t>
            </a:r>
            <a:endParaRPr lang="en-US" b="1" dirty="0"/>
          </a:p>
        </p:txBody>
      </p:sp>
      <p:sp>
        <p:nvSpPr>
          <p:cNvPr id="4" name="Slide Number Placeholder 3"/>
          <p:cNvSpPr>
            <a:spLocks noGrp="1"/>
          </p:cNvSpPr>
          <p:nvPr>
            <p:ph type="sldNum" sz="quarter" idx="10"/>
          </p:nvPr>
        </p:nvSpPr>
        <p:spPr/>
        <p:txBody>
          <a:bodyPr/>
          <a:lstStyle/>
          <a:p>
            <a:fld id="{F5BA9A06-7FF6-40DD-8934-45F2A6ED75DA}" type="slidenum">
              <a:rPr lang="en-US" smtClean="0"/>
              <a:pPr/>
              <a:t>16</a:t>
            </a:fld>
            <a:endParaRPr lang="en-US" dirty="0"/>
          </a:p>
        </p:txBody>
      </p:sp>
    </p:spTree>
    <p:extLst>
      <p:ext uri="{BB962C8B-B14F-4D97-AF65-F5344CB8AC3E}">
        <p14:creationId xmlns:p14="http://schemas.microsoft.com/office/powerpoint/2010/main" val="1247562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Anene</a:t>
            </a:r>
            <a:endParaRPr lang="en-US" b="1" dirty="0" smtClean="0"/>
          </a:p>
        </p:txBody>
      </p:sp>
      <p:sp>
        <p:nvSpPr>
          <p:cNvPr id="4" name="Slide Number Placeholder 3"/>
          <p:cNvSpPr>
            <a:spLocks noGrp="1"/>
          </p:cNvSpPr>
          <p:nvPr>
            <p:ph type="sldNum" sz="quarter" idx="10"/>
          </p:nvPr>
        </p:nvSpPr>
        <p:spPr/>
        <p:txBody>
          <a:bodyPr/>
          <a:lstStyle/>
          <a:p>
            <a:fld id="{F5BA9A06-7FF6-40DD-8934-45F2A6ED75DA}" type="slidenum">
              <a:rPr lang="en-US" smtClean="0"/>
              <a:pPr/>
              <a:t>17</a:t>
            </a:fld>
            <a:endParaRPr lang="en-US" dirty="0"/>
          </a:p>
        </p:txBody>
      </p:sp>
    </p:spTree>
    <p:extLst>
      <p:ext uri="{BB962C8B-B14F-4D97-AF65-F5344CB8AC3E}">
        <p14:creationId xmlns:p14="http://schemas.microsoft.com/office/powerpoint/2010/main" val="3307605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Anene</a:t>
            </a:r>
            <a:endParaRPr lang="en-US" b="1" dirty="0" smtClean="0"/>
          </a:p>
        </p:txBody>
      </p:sp>
      <p:sp>
        <p:nvSpPr>
          <p:cNvPr id="4" name="Slide Number Placeholder 3"/>
          <p:cNvSpPr>
            <a:spLocks noGrp="1"/>
          </p:cNvSpPr>
          <p:nvPr>
            <p:ph type="sldNum" sz="quarter" idx="10"/>
          </p:nvPr>
        </p:nvSpPr>
        <p:spPr/>
        <p:txBody>
          <a:bodyPr/>
          <a:lstStyle/>
          <a:p>
            <a:fld id="{F5BA9A06-7FF6-40DD-8934-45F2A6ED75DA}" type="slidenum">
              <a:rPr lang="en-US" smtClean="0"/>
              <a:pPr/>
              <a:t>18</a:t>
            </a:fld>
            <a:endParaRPr lang="en-US" dirty="0"/>
          </a:p>
        </p:txBody>
      </p:sp>
    </p:spTree>
    <p:extLst>
      <p:ext uri="{BB962C8B-B14F-4D97-AF65-F5344CB8AC3E}">
        <p14:creationId xmlns:p14="http://schemas.microsoft.com/office/powerpoint/2010/main" val="2496861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A9A06-7FF6-40DD-8934-45F2A6ED75DA}" type="slidenum">
              <a:rPr lang="en-US" smtClean="0"/>
              <a:pPr/>
              <a:t>19</a:t>
            </a:fld>
            <a:endParaRPr lang="en-US" dirty="0"/>
          </a:p>
        </p:txBody>
      </p:sp>
    </p:spTree>
    <p:extLst>
      <p:ext uri="{BB962C8B-B14F-4D97-AF65-F5344CB8AC3E}">
        <p14:creationId xmlns:p14="http://schemas.microsoft.com/office/powerpoint/2010/main" val="970991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A9A06-7FF6-40DD-8934-45F2A6ED75DA}" type="slidenum">
              <a:rPr lang="en-US" smtClean="0"/>
              <a:pPr/>
              <a:t>20</a:t>
            </a:fld>
            <a:endParaRPr lang="en-US" dirty="0"/>
          </a:p>
        </p:txBody>
      </p:sp>
    </p:spTree>
    <p:extLst>
      <p:ext uri="{BB962C8B-B14F-4D97-AF65-F5344CB8AC3E}">
        <p14:creationId xmlns:p14="http://schemas.microsoft.com/office/powerpoint/2010/main" val="2761994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F5BA9A06-7FF6-40DD-8934-45F2A6ED75DA}" type="slidenum">
              <a:rPr lang="en-US" smtClean="0"/>
              <a:pPr/>
              <a:t>22</a:t>
            </a:fld>
            <a:endParaRPr lang="en-US" dirty="0"/>
          </a:p>
        </p:txBody>
      </p:sp>
    </p:spTree>
    <p:extLst>
      <p:ext uri="{BB962C8B-B14F-4D97-AF65-F5344CB8AC3E}">
        <p14:creationId xmlns:p14="http://schemas.microsoft.com/office/powerpoint/2010/main" val="458238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F5BA9A06-7FF6-40DD-8934-45F2A6ED75DA}" type="slidenum">
              <a:rPr lang="en-US" smtClean="0"/>
              <a:pPr/>
              <a:t>24</a:t>
            </a:fld>
            <a:endParaRPr lang="en-US" dirty="0"/>
          </a:p>
        </p:txBody>
      </p:sp>
    </p:spTree>
    <p:extLst>
      <p:ext uri="{BB962C8B-B14F-4D97-AF65-F5344CB8AC3E}">
        <p14:creationId xmlns:p14="http://schemas.microsoft.com/office/powerpoint/2010/main" val="1531138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Brenda</a:t>
            </a:r>
            <a:endParaRPr lang="en-US" b="1" dirty="0"/>
          </a:p>
        </p:txBody>
      </p:sp>
      <p:sp>
        <p:nvSpPr>
          <p:cNvPr id="4" name="Slide Number Placeholder 3"/>
          <p:cNvSpPr>
            <a:spLocks noGrp="1"/>
          </p:cNvSpPr>
          <p:nvPr>
            <p:ph type="sldNum" sz="quarter" idx="10"/>
          </p:nvPr>
        </p:nvSpPr>
        <p:spPr/>
        <p:txBody>
          <a:bodyPr/>
          <a:lstStyle/>
          <a:p>
            <a:fld id="{F5BA9A06-7FF6-40DD-8934-45F2A6ED75DA}" type="slidenum">
              <a:rPr lang="en-US" smtClean="0"/>
              <a:pPr/>
              <a:t>2</a:t>
            </a:fld>
            <a:endParaRPr lang="en-US" dirty="0"/>
          </a:p>
        </p:txBody>
      </p:sp>
    </p:spTree>
    <p:extLst>
      <p:ext uri="{BB962C8B-B14F-4D97-AF65-F5344CB8AC3E}">
        <p14:creationId xmlns:p14="http://schemas.microsoft.com/office/powerpoint/2010/main" val="250605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F5BA9A06-7FF6-40DD-8934-45F2A6ED75DA}" type="slidenum">
              <a:rPr lang="en-US" smtClean="0"/>
              <a:pPr/>
              <a:t>25</a:t>
            </a:fld>
            <a:endParaRPr lang="en-US" dirty="0"/>
          </a:p>
        </p:txBody>
      </p:sp>
    </p:spTree>
    <p:extLst>
      <p:ext uri="{BB962C8B-B14F-4D97-AF65-F5344CB8AC3E}">
        <p14:creationId xmlns:p14="http://schemas.microsoft.com/office/powerpoint/2010/main" val="1704206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F5BA9A06-7FF6-40DD-8934-45F2A6ED75DA}" type="slidenum">
              <a:rPr lang="en-US" smtClean="0"/>
              <a:pPr/>
              <a:t>26</a:t>
            </a:fld>
            <a:endParaRPr lang="en-US" dirty="0"/>
          </a:p>
        </p:txBody>
      </p:sp>
    </p:spTree>
    <p:extLst>
      <p:ext uri="{BB962C8B-B14F-4D97-AF65-F5344CB8AC3E}">
        <p14:creationId xmlns:p14="http://schemas.microsoft.com/office/powerpoint/2010/main" val="3290354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F5BA9A06-7FF6-40DD-8934-45F2A6ED75DA}" type="slidenum">
              <a:rPr lang="en-US" smtClean="0"/>
              <a:pPr/>
              <a:t>27</a:t>
            </a:fld>
            <a:endParaRPr lang="en-US" dirty="0"/>
          </a:p>
        </p:txBody>
      </p:sp>
    </p:spTree>
    <p:extLst>
      <p:ext uri="{BB962C8B-B14F-4D97-AF65-F5344CB8AC3E}">
        <p14:creationId xmlns:p14="http://schemas.microsoft.com/office/powerpoint/2010/main" val="3498269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4C06463D-34AD-43DC-BA84-4C67DBEAB680}" type="slidenum">
              <a:rPr lang="en-US"/>
              <a:pPr/>
              <a:t>29</a:t>
            </a:fld>
            <a:endParaRPr lang="en-US" dirty="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950708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Jeff</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reflection process in which the processes at work currently in the relationship between patient and therapist are often reflected in the relationship between therapist and supervisor</a:t>
            </a:r>
            <a:r>
              <a:rPr lang="en-US" dirty="0" smtClean="0">
                <a:effectLst/>
              </a:rPr>
              <a:t> </a:t>
            </a:r>
          </a:p>
          <a:p>
            <a:r>
              <a:rPr lang="en-US" dirty="0" smtClean="0"/>
              <a:t>Supervision can be a process that teaches counselors how to use themselves in the counselor/client relationship </a:t>
            </a:r>
            <a:endParaRPr lang="en-US" dirty="0"/>
          </a:p>
        </p:txBody>
      </p:sp>
      <p:sp>
        <p:nvSpPr>
          <p:cNvPr id="4" name="Slide Number Placeholder 3"/>
          <p:cNvSpPr>
            <a:spLocks noGrp="1"/>
          </p:cNvSpPr>
          <p:nvPr>
            <p:ph type="sldNum" sz="quarter" idx="10"/>
          </p:nvPr>
        </p:nvSpPr>
        <p:spPr/>
        <p:txBody>
          <a:bodyPr/>
          <a:lstStyle/>
          <a:p>
            <a:fld id="{F5BA9A06-7FF6-40DD-8934-45F2A6ED75DA}" type="slidenum">
              <a:rPr lang="en-US" smtClean="0"/>
              <a:pPr/>
              <a:t>30</a:t>
            </a:fld>
            <a:endParaRPr lang="en-US" dirty="0"/>
          </a:p>
        </p:txBody>
      </p:sp>
    </p:spTree>
    <p:extLst>
      <p:ext uri="{BB962C8B-B14F-4D97-AF65-F5344CB8AC3E}">
        <p14:creationId xmlns:p14="http://schemas.microsoft.com/office/powerpoint/2010/main" val="1769768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Jeff</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reflection process in which the processes at work currently in the relationship between patient and therapist are often reflected in the relationship between therapist and supervisor</a:t>
            </a:r>
            <a:r>
              <a:rPr lang="en-US" dirty="0" smtClean="0">
                <a:effectLst/>
              </a:rPr>
              <a:t> </a:t>
            </a:r>
          </a:p>
          <a:p>
            <a:r>
              <a:rPr lang="en-US" dirty="0" smtClean="0"/>
              <a:t>Supervision can be a process that teaches counselors how to use themselves in the counselor/client relationship </a:t>
            </a:r>
            <a:endParaRPr lang="en-US" dirty="0"/>
          </a:p>
        </p:txBody>
      </p:sp>
      <p:sp>
        <p:nvSpPr>
          <p:cNvPr id="4" name="Slide Number Placeholder 3"/>
          <p:cNvSpPr>
            <a:spLocks noGrp="1"/>
          </p:cNvSpPr>
          <p:nvPr>
            <p:ph type="sldNum" sz="quarter" idx="10"/>
          </p:nvPr>
        </p:nvSpPr>
        <p:spPr/>
        <p:txBody>
          <a:bodyPr/>
          <a:lstStyle/>
          <a:p>
            <a:fld id="{F5BA9A06-7FF6-40DD-8934-45F2A6ED75DA}" type="slidenum">
              <a:rPr lang="en-US" smtClean="0"/>
              <a:pPr/>
              <a:t>31</a:t>
            </a:fld>
            <a:endParaRPr lang="en-US" dirty="0"/>
          </a:p>
        </p:txBody>
      </p:sp>
    </p:spTree>
    <p:extLst>
      <p:ext uri="{BB962C8B-B14F-4D97-AF65-F5344CB8AC3E}">
        <p14:creationId xmlns:p14="http://schemas.microsoft.com/office/powerpoint/2010/main" val="27643474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Jeff</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reflection process in which the processes at work currently in the relationship between patient and therapist are often reflected in the relationship between therapist and supervisor</a:t>
            </a:r>
            <a:r>
              <a:rPr lang="en-US" dirty="0" smtClean="0">
                <a:effectLst/>
              </a:rPr>
              <a:t> </a:t>
            </a:r>
          </a:p>
          <a:p>
            <a:r>
              <a:rPr lang="en-US" dirty="0" smtClean="0"/>
              <a:t>Supervision can be a process that teaches counselors how to use themselves in the counselor/client relationship </a:t>
            </a:r>
            <a:endParaRPr lang="en-US" dirty="0"/>
          </a:p>
        </p:txBody>
      </p:sp>
      <p:sp>
        <p:nvSpPr>
          <p:cNvPr id="4" name="Slide Number Placeholder 3"/>
          <p:cNvSpPr>
            <a:spLocks noGrp="1"/>
          </p:cNvSpPr>
          <p:nvPr>
            <p:ph type="sldNum" sz="quarter" idx="10"/>
          </p:nvPr>
        </p:nvSpPr>
        <p:spPr/>
        <p:txBody>
          <a:bodyPr/>
          <a:lstStyle/>
          <a:p>
            <a:fld id="{F5BA9A06-7FF6-40DD-8934-45F2A6ED75DA}" type="slidenum">
              <a:rPr lang="en-US" smtClean="0"/>
              <a:pPr/>
              <a:t>32</a:t>
            </a:fld>
            <a:endParaRPr lang="en-US" dirty="0"/>
          </a:p>
        </p:txBody>
      </p:sp>
    </p:spTree>
    <p:extLst>
      <p:ext uri="{BB962C8B-B14F-4D97-AF65-F5344CB8AC3E}">
        <p14:creationId xmlns:p14="http://schemas.microsoft.com/office/powerpoint/2010/main" val="33603966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Jeff</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reflection process in which the processes at work currently in the relationship between patient and therapist are often reflected in the relationship between therapist and supervisor</a:t>
            </a:r>
            <a:r>
              <a:rPr lang="en-US" dirty="0" smtClean="0">
                <a:effectLst/>
              </a:rPr>
              <a:t> </a:t>
            </a:r>
          </a:p>
          <a:p>
            <a:r>
              <a:rPr lang="en-US" dirty="0" smtClean="0"/>
              <a:t>Supervision can be a process that teaches counselors how to use themselves in the counselor/client relationship </a:t>
            </a:r>
            <a:endParaRPr lang="en-US" dirty="0"/>
          </a:p>
        </p:txBody>
      </p:sp>
      <p:sp>
        <p:nvSpPr>
          <p:cNvPr id="4" name="Slide Number Placeholder 3"/>
          <p:cNvSpPr>
            <a:spLocks noGrp="1"/>
          </p:cNvSpPr>
          <p:nvPr>
            <p:ph type="sldNum" sz="quarter" idx="10"/>
          </p:nvPr>
        </p:nvSpPr>
        <p:spPr/>
        <p:txBody>
          <a:bodyPr/>
          <a:lstStyle/>
          <a:p>
            <a:fld id="{F5BA9A06-7FF6-40DD-8934-45F2A6ED75DA}" type="slidenum">
              <a:rPr lang="en-US" smtClean="0"/>
              <a:pPr/>
              <a:t>33</a:t>
            </a:fld>
            <a:endParaRPr lang="en-US" dirty="0"/>
          </a:p>
        </p:txBody>
      </p:sp>
    </p:spTree>
    <p:extLst>
      <p:ext uri="{BB962C8B-B14F-4D97-AF65-F5344CB8AC3E}">
        <p14:creationId xmlns:p14="http://schemas.microsoft.com/office/powerpoint/2010/main" val="40882343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Jeff</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reflection process in which the processes at work currently in the relationship between patient and therapist are often reflected in the relationship between therapist and supervisor</a:t>
            </a:r>
            <a:r>
              <a:rPr lang="en-US" dirty="0" smtClean="0">
                <a:effectLst/>
              </a:rPr>
              <a:t> </a:t>
            </a:r>
          </a:p>
          <a:p>
            <a:r>
              <a:rPr lang="en-US" dirty="0" smtClean="0"/>
              <a:t>Supervision can be a process that teaches counselors how to use themselves in the counselor/client relationship </a:t>
            </a:r>
            <a:endParaRPr lang="en-US" dirty="0"/>
          </a:p>
        </p:txBody>
      </p:sp>
      <p:sp>
        <p:nvSpPr>
          <p:cNvPr id="4" name="Slide Number Placeholder 3"/>
          <p:cNvSpPr>
            <a:spLocks noGrp="1"/>
          </p:cNvSpPr>
          <p:nvPr>
            <p:ph type="sldNum" sz="quarter" idx="10"/>
          </p:nvPr>
        </p:nvSpPr>
        <p:spPr/>
        <p:txBody>
          <a:bodyPr/>
          <a:lstStyle/>
          <a:p>
            <a:fld id="{F5BA9A06-7FF6-40DD-8934-45F2A6ED75DA}" type="slidenum">
              <a:rPr lang="en-US" smtClean="0"/>
              <a:pPr/>
              <a:t>34</a:t>
            </a:fld>
            <a:endParaRPr lang="en-US" dirty="0"/>
          </a:p>
        </p:txBody>
      </p:sp>
    </p:spTree>
    <p:extLst>
      <p:ext uri="{BB962C8B-B14F-4D97-AF65-F5344CB8AC3E}">
        <p14:creationId xmlns:p14="http://schemas.microsoft.com/office/powerpoint/2010/main" val="13701793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4C06463D-34AD-43DC-BA84-4C67DBEAB680}" type="slidenum">
              <a:rPr lang="en-US"/>
              <a:pPr/>
              <a:t>35</a:t>
            </a:fld>
            <a:endParaRPr lang="en-US" dirty="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877591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Brenda</a:t>
            </a:r>
            <a:endParaRPr lang="en-US" b="1" dirty="0"/>
          </a:p>
        </p:txBody>
      </p:sp>
      <p:sp>
        <p:nvSpPr>
          <p:cNvPr id="4" name="Slide Number Placeholder 3"/>
          <p:cNvSpPr>
            <a:spLocks noGrp="1"/>
          </p:cNvSpPr>
          <p:nvPr>
            <p:ph type="sldNum" sz="quarter" idx="10"/>
          </p:nvPr>
        </p:nvSpPr>
        <p:spPr/>
        <p:txBody>
          <a:bodyPr/>
          <a:lstStyle/>
          <a:p>
            <a:fld id="{F5BA9A06-7FF6-40DD-8934-45F2A6ED75DA}" type="slidenum">
              <a:rPr lang="en-US" smtClean="0"/>
              <a:pPr/>
              <a:t>3</a:t>
            </a:fld>
            <a:endParaRPr lang="en-US" dirty="0"/>
          </a:p>
        </p:txBody>
      </p:sp>
    </p:spTree>
    <p:extLst>
      <p:ext uri="{BB962C8B-B14F-4D97-AF65-F5344CB8AC3E}">
        <p14:creationId xmlns:p14="http://schemas.microsoft.com/office/powerpoint/2010/main" val="18497156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Jeff</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reflection process in which the processes at work currently in the relationship between patient and therapist are often reflected in the relationship between therapist and supervisor</a:t>
            </a:r>
            <a:r>
              <a:rPr lang="en-US" dirty="0" smtClean="0">
                <a:effectLst/>
              </a:rPr>
              <a:t> </a:t>
            </a:r>
          </a:p>
          <a:p>
            <a:r>
              <a:rPr lang="en-US" dirty="0" smtClean="0"/>
              <a:t>Supervision can be a process that teaches counselors how to use themselves in the counselor/client relationship </a:t>
            </a:r>
            <a:endParaRPr lang="en-US" dirty="0"/>
          </a:p>
        </p:txBody>
      </p:sp>
      <p:sp>
        <p:nvSpPr>
          <p:cNvPr id="4" name="Slide Number Placeholder 3"/>
          <p:cNvSpPr>
            <a:spLocks noGrp="1"/>
          </p:cNvSpPr>
          <p:nvPr>
            <p:ph type="sldNum" sz="quarter" idx="10"/>
          </p:nvPr>
        </p:nvSpPr>
        <p:spPr/>
        <p:txBody>
          <a:bodyPr/>
          <a:lstStyle/>
          <a:p>
            <a:fld id="{F5BA9A06-7FF6-40DD-8934-45F2A6ED75DA}" type="slidenum">
              <a:rPr lang="en-US" smtClean="0"/>
              <a:pPr/>
              <a:t>36</a:t>
            </a:fld>
            <a:endParaRPr lang="en-US" dirty="0"/>
          </a:p>
        </p:txBody>
      </p:sp>
    </p:spTree>
    <p:extLst>
      <p:ext uri="{BB962C8B-B14F-4D97-AF65-F5344CB8AC3E}">
        <p14:creationId xmlns:p14="http://schemas.microsoft.com/office/powerpoint/2010/main" val="22375520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A9A06-7FF6-40DD-8934-45F2A6ED75DA}" type="slidenum">
              <a:rPr lang="en-US" smtClean="0"/>
              <a:pPr/>
              <a:t>38</a:t>
            </a:fld>
            <a:endParaRPr lang="en-US" dirty="0"/>
          </a:p>
        </p:txBody>
      </p:sp>
    </p:spTree>
    <p:extLst>
      <p:ext uri="{BB962C8B-B14F-4D97-AF65-F5344CB8AC3E}">
        <p14:creationId xmlns:p14="http://schemas.microsoft.com/office/powerpoint/2010/main" val="3875830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A9A06-7FF6-40DD-8934-45F2A6ED75DA}" type="slidenum">
              <a:rPr lang="en-US" smtClean="0"/>
              <a:pPr/>
              <a:t>39</a:t>
            </a:fld>
            <a:endParaRPr lang="en-US" dirty="0"/>
          </a:p>
        </p:txBody>
      </p:sp>
    </p:spTree>
    <p:extLst>
      <p:ext uri="{BB962C8B-B14F-4D97-AF65-F5344CB8AC3E}">
        <p14:creationId xmlns:p14="http://schemas.microsoft.com/office/powerpoint/2010/main" val="40270389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A9A06-7FF6-40DD-8934-45F2A6ED75DA}" type="slidenum">
              <a:rPr lang="en-US" smtClean="0"/>
              <a:pPr/>
              <a:t>40</a:t>
            </a:fld>
            <a:endParaRPr lang="en-US" dirty="0"/>
          </a:p>
        </p:txBody>
      </p:sp>
    </p:spTree>
    <p:extLst>
      <p:ext uri="{BB962C8B-B14F-4D97-AF65-F5344CB8AC3E}">
        <p14:creationId xmlns:p14="http://schemas.microsoft.com/office/powerpoint/2010/main" val="18893372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A9A06-7FF6-40DD-8934-45F2A6ED75DA}" type="slidenum">
              <a:rPr lang="en-US" smtClean="0"/>
              <a:pPr/>
              <a:t>41</a:t>
            </a:fld>
            <a:endParaRPr lang="en-US" dirty="0"/>
          </a:p>
        </p:txBody>
      </p:sp>
    </p:spTree>
    <p:extLst>
      <p:ext uri="{BB962C8B-B14F-4D97-AF65-F5344CB8AC3E}">
        <p14:creationId xmlns:p14="http://schemas.microsoft.com/office/powerpoint/2010/main" val="8669187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A9A06-7FF6-40DD-8934-45F2A6ED75DA}" type="slidenum">
              <a:rPr lang="en-US" smtClean="0"/>
              <a:pPr/>
              <a:t>42</a:t>
            </a:fld>
            <a:endParaRPr lang="en-US" dirty="0"/>
          </a:p>
        </p:txBody>
      </p:sp>
    </p:spTree>
    <p:extLst>
      <p:ext uri="{BB962C8B-B14F-4D97-AF65-F5344CB8AC3E}">
        <p14:creationId xmlns:p14="http://schemas.microsoft.com/office/powerpoint/2010/main" val="34428195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Jennifer &amp; Brenda</a:t>
            </a:r>
          </a:p>
          <a:p>
            <a:r>
              <a:rPr lang="en-US" dirty="0" smtClean="0"/>
              <a:t>Groups</a:t>
            </a:r>
          </a:p>
          <a:p>
            <a:r>
              <a:rPr lang="en-US" baseline="0" dirty="0" smtClean="0"/>
              <a:t>    As </a:t>
            </a:r>
            <a:r>
              <a:rPr lang="en-US" dirty="0" smtClean="0"/>
              <a:t> Interns</a:t>
            </a:r>
          </a:p>
          <a:p>
            <a:r>
              <a:rPr lang="en-US" dirty="0" smtClean="0"/>
              <a:t>   As Supervisors</a:t>
            </a:r>
            <a:endParaRPr lang="en-US" dirty="0"/>
          </a:p>
        </p:txBody>
      </p:sp>
      <p:sp>
        <p:nvSpPr>
          <p:cNvPr id="4" name="Slide Number Placeholder 3"/>
          <p:cNvSpPr>
            <a:spLocks noGrp="1"/>
          </p:cNvSpPr>
          <p:nvPr>
            <p:ph type="sldNum" sz="quarter" idx="10"/>
          </p:nvPr>
        </p:nvSpPr>
        <p:spPr/>
        <p:txBody>
          <a:bodyPr/>
          <a:lstStyle/>
          <a:p>
            <a:fld id="{F5BA9A06-7FF6-40DD-8934-45F2A6ED75DA}" type="slidenum">
              <a:rPr lang="en-US" smtClean="0"/>
              <a:pPr/>
              <a:t>43</a:t>
            </a:fld>
            <a:endParaRPr lang="en-US" dirty="0"/>
          </a:p>
        </p:txBody>
      </p:sp>
    </p:spTree>
    <p:extLst>
      <p:ext uri="{BB962C8B-B14F-4D97-AF65-F5344CB8AC3E}">
        <p14:creationId xmlns:p14="http://schemas.microsoft.com/office/powerpoint/2010/main" val="5902814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Jennifer &amp; Brenda</a:t>
            </a:r>
          </a:p>
          <a:p>
            <a:r>
              <a:rPr lang="en-US" dirty="0" smtClean="0"/>
              <a:t>Groups</a:t>
            </a:r>
          </a:p>
          <a:p>
            <a:r>
              <a:rPr lang="en-US" baseline="0" dirty="0" smtClean="0"/>
              <a:t>    As </a:t>
            </a:r>
            <a:r>
              <a:rPr lang="en-US" dirty="0" smtClean="0"/>
              <a:t> Interns</a:t>
            </a:r>
          </a:p>
          <a:p>
            <a:r>
              <a:rPr lang="en-US" dirty="0" smtClean="0"/>
              <a:t>   As Supervisors</a:t>
            </a:r>
            <a:endParaRPr lang="en-US" dirty="0"/>
          </a:p>
        </p:txBody>
      </p:sp>
      <p:sp>
        <p:nvSpPr>
          <p:cNvPr id="4" name="Slide Number Placeholder 3"/>
          <p:cNvSpPr>
            <a:spLocks noGrp="1"/>
          </p:cNvSpPr>
          <p:nvPr>
            <p:ph type="sldNum" sz="quarter" idx="10"/>
          </p:nvPr>
        </p:nvSpPr>
        <p:spPr/>
        <p:txBody>
          <a:bodyPr/>
          <a:lstStyle/>
          <a:p>
            <a:fld id="{F5BA9A06-7FF6-40DD-8934-45F2A6ED75DA}" type="slidenum">
              <a:rPr lang="en-US" smtClean="0"/>
              <a:pPr/>
              <a:t>44</a:t>
            </a:fld>
            <a:endParaRPr lang="en-US" dirty="0"/>
          </a:p>
        </p:txBody>
      </p:sp>
    </p:spTree>
    <p:extLst>
      <p:ext uri="{BB962C8B-B14F-4D97-AF65-F5344CB8AC3E}">
        <p14:creationId xmlns:p14="http://schemas.microsoft.com/office/powerpoint/2010/main" val="29726114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Jennifer &amp; Brenda</a:t>
            </a:r>
          </a:p>
          <a:p>
            <a:r>
              <a:rPr lang="en-US" dirty="0" smtClean="0"/>
              <a:t>Groups</a:t>
            </a:r>
          </a:p>
          <a:p>
            <a:r>
              <a:rPr lang="en-US" baseline="0" dirty="0" smtClean="0"/>
              <a:t>    As </a:t>
            </a:r>
            <a:r>
              <a:rPr lang="en-US" dirty="0" smtClean="0"/>
              <a:t> Interns</a:t>
            </a:r>
          </a:p>
          <a:p>
            <a:r>
              <a:rPr lang="en-US" dirty="0" smtClean="0"/>
              <a:t>   As Supervisors</a:t>
            </a:r>
            <a:endParaRPr lang="en-US" dirty="0"/>
          </a:p>
        </p:txBody>
      </p:sp>
      <p:sp>
        <p:nvSpPr>
          <p:cNvPr id="4" name="Slide Number Placeholder 3"/>
          <p:cNvSpPr>
            <a:spLocks noGrp="1"/>
          </p:cNvSpPr>
          <p:nvPr>
            <p:ph type="sldNum" sz="quarter" idx="10"/>
          </p:nvPr>
        </p:nvSpPr>
        <p:spPr/>
        <p:txBody>
          <a:bodyPr/>
          <a:lstStyle/>
          <a:p>
            <a:fld id="{F5BA9A06-7FF6-40DD-8934-45F2A6ED75DA}" type="slidenum">
              <a:rPr lang="en-US" smtClean="0"/>
              <a:pPr/>
              <a:t>45</a:t>
            </a:fld>
            <a:endParaRPr lang="en-US" dirty="0"/>
          </a:p>
        </p:txBody>
      </p:sp>
    </p:spTree>
    <p:extLst>
      <p:ext uri="{BB962C8B-B14F-4D97-AF65-F5344CB8AC3E}">
        <p14:creationId xmlns:p14="http://schemas.microsoft.com/office/powerpoint/2010/main" val="34528073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Brenda</a:t>
            </a:r>
            <a:endParaRPr lang="en-US" b="1" dirty="0"/>
          </a:p>
        </p:txBody>
      </p:sp>
      <p:sp>
        <p:nvSpPr>
          <p:cNvPr id="4" name="Slide Number Placeholder 3"/>
          <p:cNvSpPr>
            <a:spLocks noGrp="1"/>
          </p:cNvSpPr>
          <p:nvPr>
            <p:ph type="sldNum" sz="quarter" idx="10"/>
          </p:nvPr>
        </p:nvSpPr>
        <p:spPr/>
        <p:txBody>
          <a:bodyPr/>
          <a:lstStyle/>
          <a:p>
            <a:fld id="{F5BA9A06-7FF6-40DD-8934-45F2A6ED75DA}" type="slidenum">
              <a:rPr lang="en-US" smtClean="0"/>
              <a:pPr/>
              <a:t>47</a:t>
            </a:fld>
            <a:endParaRPr lang="en-US" dirty="0"/>
          </a:p>
        </p:txBody>
      </p:sp>
    </p:spTree>
    <p:extLst>
      <p:ext uri="{BB962C8B-B14F-4D97-AF65-F5344CB8AC3E}">
        <p14:creationId xmlns:p14="http://schemas.microsoft.com/office/powerpoint/2010/main" val="842309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Jeff</a:t>
            </a:r>
          </a:p>
          <a:p>
            <a:r>
              <a:rPr lang="en-US" b="1" dirty="0" smtClean="0"/>
              <a:t>Social Justice</a:t>
            </a:r>
          </a:p>
          <a:p>
            <a:r>
              <a:rPr lang="en-US" b="1" dirty="0" smtClean="0"/>
              <a:t>Western MC</a:t>
            </a:r>
          </a:p>
          <a:p>
            <a:r>
              <a:rPr lang="en-US" b="1" dirty="0" smtClean="0"/>
              <a:t>International</a:t>
            </a:r>
            <a:r>
              <a:rPr lang="en-US" b="1" baseline="0" dirty="0" smtClean="0"/>
              <a:t> MC</a:t>
            </a:r>
          </a:p>
          <a:p>
            <a:endParaRPr lang="en-US" b="1" baseline="0" dirty="0"/>
          </a:p>
          <a:p>
            <a:r>
              <a:rPr lang="en-US" b="1" baseline="0" dirty="0" smtClean="0"/>
              <a:t>Academic, experiential, self-reflective – as a part of the culminating internship experience</a:t>
            </a:r>
          </a:p>
          <a:p>
            <a:r>
              <a:rPr lang="en-US" b="1" baseline="0" dirty="0" smtClean="0"/>
              <a:t>Professional standards and contemporary research (social media) that continue to help to solidify our identity</a:t>
            </a:r>
          </a:p>
          <a:p>
            <a:r>
              <a:rPr lang="en-US" b="1" baseline="0" dirty="0" smtClean="0"/>
              <a:t>Embrace so that we might have safe environments that inspires us to be authentic</a:t>
            </a:r>
          </a:p>
        </p:txBody>
      </p:sp>
      <p:sp>
        <p:nvSpPr>
          <p:cNvPr id="4" name="Slide Number Placeholder 3"/>
          <p:cNvSpPr>
            <a:spLocks noGrp="1"/>
          </p:cNvSpPr>
          <p:nvPr>
            <p:ph type="sldNum" sz="quarter" idx="10"/>
          </p:nvPr>
        </p:nvSpPr>
        <p:spPr/>
        <p:txBody>
          <a:bodyPr/>
          <a:lstStyle/>
          <a:p>
            <a:fld id="{F5BA9A06-7FF6-40DD-8934-45F2A6ED75DA}" type="slidenum">
              <a:rPr lang="en-US" smtClean="0"/>
              <a:pPr/>
              <a:t>4</a:t>
            </a:fld>
            <a:endParaRPr lang="en-US" dirty="0"/>
          </a:p>
        </p:txBody>
      </p:sp>
    </p:spTree>
    <p:extLst>
      <p:ext uri="{BB962C8B-B14F-4D97-AF65-F5344CB8AC3E}">
        <p14:creationId xmlns:p14="http://schemas.microsoft.com/office/powerpoint/2010/main" val="16468370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5BA9A06-7FF6-40DD-8934-45F2A6ED75DA}" type="slidenum">
              <a:rPr lang="en-US" smtClean="0"/>
              <a:pPr/>
              <a:t>48</a:t>
            </a:fld>
            <a:endParaRPr lang="en-US" dirty="0"/>
          </a:p>
        </p:txBody>
      </p:sp>
    </p:spTree>
    <p:extLst>
      <p:ext uri="{BB962C8B-B14F-4D97-AF65-F5344CB8AC3E}">
        <p14:creationId xmlns:p14="http://schemas.microsoft.com/office/powerpoint/2010/main" val="2410202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Jeff</a:t>
            </a:r>
          </a:p>
          <a:p>
            <a:r>
              <a:rPr lang="en-US" b="1" dirty="0" smtClean="0"/>
              <a:t>Social Justice</a:t>
            </a:r>
          </a:p>
          <a:p>
            <a:r>
              <a:rPr lang="en-US" b="1" dirty="0" smtClean="0"/>
              <a:t>Western MC</a:t>
            </a:r>
          </a:p>
          <a:p>
            <a:r>
              <a:rPr lang="en-US" b="1" dirty="0" smtClean="0"/>
              <a:t>International</a:t>
            </a:r>
            <a:r>
              <a:rPr lang="en-US" b="1" baseline="0" dirty="0" smtClean="0"/>
              <a:t> MC</a:t>
            </a:r>
          </a:p>
          <a:p>
            <a:endParaRPr lang="en-US" b="1" baseline="0" dirty="0"/>
          </a:p>
          <a:p>
            <a:r>
              <a:rPr lang="en-US" b="1" baseline="0" dirty="0" smtClean="0"/>
              <a:t>Academic, experiential, self-reflective – as a part of the culminating internship experience</a:t>
            </a:r>
          </a:p>
          <a:p>
            <a:r>
              <a:rPr lang="en-US" b="1" baseline="0" dirty="0" smtClean="0"/>
              <a:t>Professional standards and contemporary research (social media) that continue to help to solidify our identity</a:t>
            </a:r>
          </a:p>
          <a:p>
            <a:r>
              <a:rPr lang="en-US" b="1" baseline="0" dirty="0" smtClean="0"/>
              <a:t>Embrace so that we might have safe environments that inspires us to be authentic</a:t>
            </a:r>
          </a:p>
        </p:txBody>
      </p:sp>
      <p:sp>
        <p:nvSpPr>
          <p:cNvPr id="4" name="Slide Number Placeholder 3"/>
          <p:cNvSpPr>
            <a:spLocks noGrp="1"/>
          </p:cNvSpPr>
          <p:nvPr>
            <p:ph type="sldNum" sz="quarter" idx="10"/>
          </p:nvPr>
        </p:nvSpPr>
        <p:spPr/>
        <p:txBody>
          <a:bodyPr/>
          <a:lstStyle/>
          <a:p>
            <a:fld id="{F5BA9A06-7FF6-40DD-8934-45F2A6ED75DA}" type="slidenum">
              <a:rPr lang="en-US" smtClean="0"/>
              <a:pPr/>
              <a:t>5</a:t>
            </a:fld>
            <a:endParaRPr lang="en-US" dirty="0"/>
          </a:p>
        </p:txBody>
      </p:sp>
    </p:spTree>
    <p:extLst>
      <p:ext uri="{BB962C8B-B14F-4D97-AF65-F5344CB8AC3E}">
        <p14:creationId xmlns:p14="http://schemas.microsoft.com/office/powerpoint/2010/main" val="1788103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Jeff</a:t>
            </a:r>
          </a:p>
          <a:p>
            <a:r>
              <a:rPr lang="en-US" b="1" dirty="0" smtClean="0"/>
              <a:t>Social Justice</a:t>
            </a:r>
          </a:p>
          <a:p>
            <a:r>
              <a:rPr lang="en-US" b="1" dirty="0" smtClean="0"/>
              <a:t>Western MC</a:t>
            </a:r>
          </a:p>
          <a:p>
            <a:r>
              <a:rPr lang="en-US" b="1" dirty="0" smtClean="0"/>
              <a:t>International</a:t>
            </a:r>
            <a:r>
              <a:rPr lang="en-US" b="1" baseline="0" dirty="0" smtClean="0"/>
              <a:t> MC</a:t>
            </a:r>
          </a:p>
          <a:p>
            <a:endParaRPr lang="en-US" b="1" baseline="0" dirty="0"/>
          </a:p>
          <a:p>
            <a:r>
              <a:rPr lang="en-US" b="1" baseline="0" dirty="0" smtClean="0"/>
              <a:t>Academic, experiential, self-reflective – as a part of the culminating internship experience</a:t>
            </a:r>
          </a:p>
          <a:p>
            <a:r>
              <a:rPr lang="en-US" b="1" baseline="0" dirty="0" smtClean="0"/>
              <a:t>Professional standards and contemporary research (social media) that continue to help to solidify our identity</a:t>
            </a:r>
          </a:p>
          <a:p>
            <a:r>
              <a:rPr lang="en-US" b="1" baseline="0" dirty="0" smtClean="0"/>
              <a:t>Embrace so that we might have safe environments that inspires us to be authentic</a:t>
            </a:r>
          </a:p>
        </p:txBody>
      </p:sp>
      <p:sp>
        <p:nvSpPr>
          <p:cNvPr id="4" name="Slide Number Placeholder 3"/>
          <p:cNvSpPr>
            <a:spLocks noGrp="1"/>
          </p:cNvSpPr>
          <p:nvPr>
            <p:ph type="sldNum" sz="quarter" idx="10"/>
          </p:nvPr>
        </p:nvSpPr>
        <p:spPr/>
        <p:txBody>
          <a:bodyPr/>
          <a:lstStyle/>
          <a:p>
            <a:fld id="{F5BA9A06-7FF6-40DD-8934-45F2A6ED75DA}" type="slidenum">
              <a:rPr lang="en-US" smtClean="0"/>
              <a:pPr/>
              <a:t>6</a:t>
            </a:fld>
            <a:endParaRPr lang="en-US" dirty="0"/>
          </a:p>
        </p:txBody>
      </p:sp>
    </p:spTree>
    <p:extLst>
      <p:ext uri="{BB962C8B-B14F-4D97-AF65-F5344CB8AC3E}">
        <p14:creationId xmlns:p14="http://schemas.microsoft.com/office/powerpoint/2010/main" val="542859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Jeff</a:t>
            </a:r>
          </a:p>
          <a:p>
            <a:r>
              <a:rPr lang="en-US" b="1" dirty="0" smtClean="0"/>
              <a:t>Social Justice</a:t>
            </a:r>
          </a:p>
          <a:p>
            <a:r>
              <a:rPr lang="en-US" b="1" dirty="0" smtClean="0"/>
              <a:t>Western MC</a:t>
            </a:r>
          </a:p>
          <a:p>
            <a:r>
              <a:rPr lang="en-US" b="1" dirty="0" smtClean="0"/>
              <a:t>International</a:t>
            </a:r>
            <a:r>
              <a:rPr lang="en-US" b="1" baseline="0" dirty="0" smtClean="0"/>
              <a:t> MC</a:t>
            </a:r>
          </a:p>
          <a:p>
            <a:endParaRPr lang="en-US" b="1" baseline="0" dirty="0"/>
          </a:p>
          <a:p>
            <a:r>
              <a:rPr lang="en-US" b="1" baseline="0" dirty="0" smtClean="0"/>
              <a:t>Academic, experiential, self-reflective – as a part of the culminating internship experience</a:t>
            </a:r>
          </a:p>
          <a:p>
            <a:r>
              <a:rPr lang="en-US" b="1" baseline="0" dirty="0" smtClean="0"/>
              <a:t>Professional standards and contemporary research (social media) that continue to help to solidify our identity</a:t>
            </a:r>
          </a:p>
          <a:p>
            <a:r>
              <a:rPr lang="en-US" b="1" baseline="0" dirty="0" smtClean="0"/>
              <a:t>Embrace so that we might have safe environments that inspires us to be authentic</a:t>
            </a:r>
          </a:p>
        </p:txBody>
      </p:sp>
      <p:sp>
        <p:nvSpPr>
          <p:cNvPr id="4" name="Slide Number Placeholder 3"/>
          <p:cNvSpPr>
            <a:spLocks noGrp="1"/>
          </p:cNvSpPr>
          <p:nvPr>
            <p:ph type="sldNum" sz="quarter" idx="10"/>
          </p:nvPr>
        </p:nvSpPr>
        <p:spPr/>
        <p:txBody>
          <a:bodyPr/>
          <a:lstStyle/>
          <a:p>
            <a:fld id="{F5BA9A06-7FF6-40DD-8934-45F2A6ED75DA}" type="slidenum">
              <a:rPr lang="en-US" smtClean="0"/>
              <a:pPr/>
              <a:t>7</a:t>
            </a:fld>
            <a:endParaRPr lang="en-US" dirty="0"/>
          </a:p>
        </p:txBody>
      </p:sp>
    </p:spTree>
    <p:extLst>
      <p:ext uri="{BB962C8B-B14F-4D97-AF65-F5344CB8AC3E}">
        <p14:creationId xmlns:p14="http://schemas.microsoft.com/office/powerpoint/2010/main" val="2516312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Jeff</a:t>
            </a:r>
          </a:p>
          <a:p>
            <a:r>
              <a:rPr lang="en-US" b="1" dirty="0" smtClean="0"/>
              <a:t>Social Justice</a:t>
            </a:r>
          </a:p>
          <a:p>
            <a:r>
              <a:rPr lang="en-US" b="1" dirty="0" smtClean="0"/>
              <a:t>Western MC</a:t>
            </a:r>
          </a:p>
          <a:p>
            <a:r>
              <a:rPr lang="en-US" b="1" dirty="0" smtClean="0"/>
              <a:t>International</a:t>
            </a:r>
            <a:r>
              <a:rPr lang="en-US" b="1" baseline="0" dirty="0" smtClean="0"/>
              <a:t> MC</a:t>
            </a:r>
          </a:p>
          <a:p>
            <a:endParaRPr lang="en-US" b="1" baseline="0" dirty="0"/>
          </a:p>
          <a:p>
            <a:r>
              <a:rPr lang="en-US" b="1" baseline="0" dirty="0" smtClean="0"/>
              <a:t>Academic, experiential, self-reflective – as a part of the culminating internship experience</a:t>
            </a:r>
          </a:p>
          <a:p>
            <a:r>
              <a:rPr lang="en-US" b="1" baseline="0" dirty="0" smtClean="0"/>
              <a:t>Professional standards and contemporary research (social media) that continue to help to solidify our identity</a:t>
            </a:r>
          </a:p>
          <a:p>
            <a:r>
              <a:rPr lang="en-US" b="1" baseline="0" dirty="0" smtClean="0"/>
              <a:t>Embrace so that we might have safe environments that inspires us to be authentic</a:t>
            </a:r>
          </a:p>
        </p:txBody>
      </p:sp>
      <p:sp>
        <p:nvSpPr>
          <p:cNvPr id="4" name="Slide Number Placeholder 3"/>
          <p:cNvSpPr>
            <a:spLocks noGrp="1"/>
          </p:cNvSpPr>
          <p:nvPr>
            <p:ph type="sldNum" sz="quarter" idx="10"/>
          </p:nvPr>
        </p:nvSpPr>
        <p:spPr/>
        <p:txBody>
          <a:bodyPr/>
          <a:lstStyle/>
          <a:p>
            <a:fld id="{F5BA9A06-7FF6-40DD-8934-45F2A6ED75DA}" type="slidenum">
              <a:rPr lang="en-US" smtClean="0"/>
              <a:pPr/>
              <a:t>8</a:t>
            </a:fld>
            <a:endParaRPr lang="en-US" dirty="0"/>
          </a:p>
        </p:txBody>
      </p:sp>
    </p:spTree>
    <p:extLst>
      <p:ext uri="{BB962C8B-B14F-4D97-AF65-F5344CB8AC3E}">
        <p14:creationId xmlns:p14="http://schemas.microsoft.com/office/powerpoint/2010/main" val="27100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Jeff</a:t>
            </a:r>
          </a:p>
          <a:p>
            <a:r>
              <a:rPr lang="en-US" b="1" dirty="0" smtClean="0"/>
              <a:t>Social Justice</a:t>
            </a:r>
          </a:p>
          <a:p>
            <a:r>
              <a:rPr lang="en-US" b="1" dirty="0" smtClean="0"/>
              <a:t>Western MC</a:t>
            </a:r>
          </a:p>
          <a:p>
            <a:r>
              <a:rPr lang="en-US" b="1" dirty="0" smtClean="0"/>
              <a:t>International</a:t>
            </a:r>
            <a:r>
              <a:rPr lang="en-US" b="1" baseline="0" dirty="0" smtClean="0"/>
              <a:t> MC</a:t>
            </a:r>
          </a:p>
          <a:p>
            <a:endParaRPr lang="en-US" b="1" baseline="0" dirty="0"/>
          </a:p>
          <a:p>
            <a:r>
              <a:rPr lang="en-US" b="1" baseline="0" dirty="0" smtClean="0"/>
              <a:t>Academic, experiential, self-reflective – as a part of the culminating internship experience</a:t>
            </a:r>
          </a:p>
          <a:p>
            <a:r>
              <a:rPr lang="en-US" b="1" baseline="0" dirty="0" smtClean="0"/>
              <a:t>Professional standards and contemporary research (social media) that continue to help to solidify our identity</a:t>
            </a:r>
          </a:p>
          <a:p>
            <a:r>
              <a:rPr lang="en-US" b="1" baseline="0" dirty="0" smtClean="0"/>
              <a:t>Embrace so that we might have safe environments that inspires us to be authentic</a:t>
            </a:r>
          </a:p>
        </p:txBody>
      </p:sp>
      <p:sp>
        <p:nvSpPr>
          <p:cNvPr id="4" name="Slide Number Placeholder 3"/>
          <p:cNvSpPr>
            <a:spLocks noGrp="1"/>
          </p:cNvSpPr>
          <p:nvPr>
            <p:ph type="sldNum" sz="quarter" idx="10"/>
          </p:nvPr>
        </p:nvSpPr>
        <p:spPr/>
        <p:txBody>
          <a:bodyPr/>
          <a:lstStyle/>
          <a:p>
            <a:fld id="{F5BA9A06-7FF6-40DD-8934-45F2A6ED75DA}" type="slidenum">
              <a:rPr lang="en-US" smtClean="0"/>
              <a:pPr/>
              <a:t>9</a:t>
            </a:fld>
            <a:endParaRPr lang="en-US" dirty="0"/>
          </a:p>
        </p:txBody>
      </p:sp>
    </p:spTree>
    <p:extLst>
      <p:ext uri="{BB962C8B-B14F-4D97-AF65-F5344CB8AC3E}">
        <p14:creationId xmlns:p14="http://schemas.microsoft.com/office/powerpoint/2010/main" val="4085531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658AE6DE-6676-45CC-8988-8BDDE9175493}" type="datetimeFigureOut">
              <a:rPr lang="en-US" smtClean="0"/>
              <a:pPr/>
              <a:t>10/30/2018</a:t>
            </a:fld>
            <a:endParaRPr lang="en-US" dirty="0"/>
          </a:p>
        </p:txBody>
      </p:sp>
      <p:sp>
        <p:nvSpPr>
          <p:cNvPr id="5" name="Footer Placeholder 4"/>
          <p:cNvSpPr>
            <a:spLocks noGrp="1"/>
          </p:cNvSpPr>
          <p:nvPr>
            <p:ph type="ftr" sz="quarter" idx="11"/>
          </p:nvPr>
        </p:nvSpPr>
        <p:spPr>
          <a:xfrm>
            <a:off x="5638800" y="6122894"/>
            <a:ext cx="2895600" cy="257810"/>
          </a:xfrm>
        </p:spPr>
        <p:txBody>
          <a:bodyPr/>
          <a:lstStyle/>
          <a:p>
            <a:endParaRPr lang="en-US" dirty="0"/>
          </a:p>
        </p:txBody>
      </p:sp>
      <p:sp>
        <p:nvSpPr>
          <p:cNvPr id="6" name="Slide Number Placeholder 5"/>
          <p:cNvSpPr>
            <a:spLocks noGrp="1"/>
          </p:cNvSpPr>
          <p:nvPr>
            <p:ph type="sldNum" sz="quarter" idx="12"/>
          </p:nvPr>
        </p:nvSpPr>
        <p:spPr>
          <a:xfrm>
            <a:off x="4191000" y="6122894"/>
            <a:ext cx="762000" cy="271463"/>
          </a:xfrm>
        </p:spPr>
        <p:txBody>
          <a:bodyPr/>
          <a:lstStyle/>
          <a:p>
            <a:fld id="{D739C4FB-7D33-419B-8833-D1372BFD11C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5BF8D55-85EA-4163-AD64-4E72468F86E3}" type="datetimeFigureOut">
              <a:rPr lang="en-US" smtClean="0">
                <a:solidFill>
                  <a:prstClr val="white">
                    <a:alpha val="50000"/>
                  </a:prstClr>
                </a:solidFill>
              </a:rPr>
              <a:pPr>
                <a:defRPr/>
              </a:pPr>
              <a:t>10/30/2018</a:t>
            </a:fld>
            <a:endParaRPr lang="en-US" dirty="0">
              <a:solidFill>
                <a:prstClr val="white">
                  <a:alpha val="50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p>
            <a:pPr>
              <a:defRPr/>
            </a:pPr>
            <a:fld id="{E29EBF67-0128-4DC0-9F18-7AC91D4CFB06}" type="slidenum">
              <a:rPr lang="en-US" smtClean="0">
                <a:solidFill>
                  <a:prstClr val="white"/>
                </a:solidFill>
              </a:rPr>
              <a:pPr>
                <a:defRPr/>
              </a:pPr>
              <a:t>‹#›</a:t>
            </a:fld>
            <a:endParaRPr lang="en-US" dirty="0">
              <a:solidFill>
                <a:prstClr val="white"/>
              </a:solidFill>
            </a:endParaRPr>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658AE6DE-6676-45CC-8988-8BDDE9175493}" type="datetimeFigureOut">
              <a:rPr lang="en-US" smtClean="0"/>
              <a:pPr/>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9BFC93-5783-4F20-847D-F4DEBDC3838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pPr>
              <a:defRPr/>
            </a:pPr>
            <a:fld id="{05BF8D55-85EA-4163-AD64-4E72468F86E3}" type="datetimeFigureOut">
              <a:rPr lang="en-US" smtClean="0">
                <a:solidFill>
                  <a:prstClr val="white">
                    <a:alpha val="50000"/>
                  </a:prstClr>
                </a:solidFill>
              </a:rPr>
              <a:pPr>
                <a:defRPr/>
              </a:pPr>
              <a:t>10/30/2018</a:t>
            </a:fld>
            <a:endParaRPr lang="en-US" dirty="0">
              <a:solidFill>
                <a:prstClr val="white">
                  <a:alpha val="50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p>
            <a:pPr>
              <a:defRPr/>
            </a:pPr>
            <a:fld id="{E29EBF67-0128-4DC0-9F18-7AC91D4CFB06}" type="slidenum">
              <a:rPr lang="en-US" smtClean="0">
                <a:solidFill>
                  <a:prstClr val="white"/>
                </a:solidFill>
              </a:rPr>
              <a:pPr>
                <a:defRPr/>
              </a:pPr>
              <a:t>‹#›</a:t>
            </a:fld>
            <a:endParaRPr lang="en-US" dirty="0">
              <a:solidFill>
                <a:prstClr val="white"/>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8AE6DE-6676-45CC-8988-8BDDE9175493}" type="datetimeFigureOut">
              <a:rPr lang="en-US" smtClean="0"/>
              <a:pPr/>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9BFC93-5783-4F20-847D-F4DEBDC38380}"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8AE6DE-6676-45CC-8988-8BDDE9175493}" type="datetimeFigureOut">
              <a:rPr lang="en-US" smtClean="0"/>
              <a:pPr/>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9BFC93-5783-4F20-847D-F4DEBDC3838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8AE6DE-6676-45CC-8988-8BDDE9175493}" type="datetimeFigureOut">
              <a:rPr lang="en-US" smtClean="0"/>
              <a:pPr/>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9BFC93-5783-4F20-847D-F4DEBDC3838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pPr>
              <a:defRPr/>
            </a:pPr>
            <a:fld id="{05BF8D55-85EA-4163-AD64-4E72468F86E3}" type="datetimeFigureOut">
              <a:rPr lang="en-US" smtClean="0">
                <a:solidFill>
                  <a:prstClr val="white">
                    <a:alpha val="50000"/>
                  </a:prstClr>
                </a:solidFill>
              </a:rPr>
              <a:pPr>
                <a:defRPr/>
              </a:pPr>
              <a:t>10/30/2018</a:t>
            </a:fld>
            <a:endParaRPr lang="en-US" dirty="0">
              <a:solidFill>
                <a:prstClr val="white">
                  <a:alpha val="50000"/>
                </a:prstClr>
              </a:solidFill>
            </a:endParaRPr>
          </a:p>
        </p:txBody>
      </p:sp>
      <p:sp>
        <p:nvSpPr>
          <p:cNvPr id="5" name="Footer Placeholder 4"/>
          <p:cNvSpPr>
            <a:spLocks noGrp="1"/>
          </p:cNvSpPr>
          <p:nvPr>
            <p:ph type="ftr" sz="quarter" idx="11"/>
          </p:nvPr>
        </p:nvSpPr>
        <p:spPr>
          <a:xfrm>
            <a:off x="5638800" y="6124401"/>
            <a:ext cx="2895600" cy="257810"/>
          </a:xfrm>
        </p:spPr>
        <p:txBody>
          <a:bodyPr/>
          <a:lstStyle/>
          <a:p>
            <a:pPr>
              <a:defRPr/>
            </a:pPr>
            <a:endParaRPr lang="en-US">
              <a:solidFill>
                <a:prstClr val="white"/>
              </a:solidFill>
            </a:endParaRPr>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8AE6DE-6676-45CC-8988-8BDDE9175493}" type="datetimeFigureOut">
              <a:rPr lang="en-US" smtClean="0"/>
              <a:pPr/>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9BFC93-5783-4F20-847D-F4DEBDC3838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58AE6DE-6676-45CC-8988-8BDDE9175493}" type="datetimeFigureOut">
              <a:rPr lang="en-US" smtClean="0"/>
              <a:pPr/>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9BFC93-5783-4F20-847D-F4DEBDC3838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58AE6DE-6676-45CC-8988-8BDDE9175493}" type="datetimeFigureOut">
              <a:rPr lang="en-US" smtClean="0"/>
              <a:pPr/>
              <a:t>10/30/2018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A9BFC93-5783-4F20-847D-F4DEBDC3838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58AE6DE-6676-45CC-8988-8BDDE9175493}" type="datetimeFigureOut">
              <a:rPr lang="en-US" smtClean="0"/>
              <a:pPr/>
              <a:t>10/30/2018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A9BFC93-5783-4F20-847D-F4DEBDC3838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658AE6DE-6676-45CC-8988-8BDDE9175493}" type="datetimeFigureOut">
              <a:rPr lang="en-US" smtClean="0"/>
              <a:pPr/>
              <a:t>10/30/2018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A9BFC93-5783-4F20-847D-F4DEBDC3838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658AE6DE-6676-45CC-8988-8BDDE9175493}" type="datetimeFigureOut">
              <a:rPr lang="en-US" smtClean="0"/>
              <a:pPr/>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9BFC93-5783-4F20-847D-F4DEBDC3838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pPr>
              <a:defRPr/>
            </a:pPr>
            <a:fld id="{05BF8D55-85EA-4163-AD64-4E72468F86E3}" type="datetimeFigureOut">
              <a:rPr lang="en-US" smtClean="0">
                <a:solidFill>
                  <a:prstClr val="white">
                    <a:alpha val="50000"/>
                  </a:prstClr>
                </a:solidFill>
              </a:rPr>
              <a:pPr>
                <a:defRPr/>
              </a:pPr>
              <a:t>10/30/2018</a:t>
            </a:fld>
            <a:endParaRPr lang="en-US" dirty="0">
              <a:solidFill>
                <a:prstClr val="white">
                  <a:alpha val="50000"/>
                </a:prstClr>
              </a:solidFill>
            </a:endParaRPr>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pPr>
              <a:defRPr/>
            </a:pPr>
            <a:endParaRPr lang="en-US">
              <a:solidFill>
                <a:prstClr val="white"/>
              </a:solidFill>
            </a:endParaRPr>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pPr>
              <a:defRPr/>
            </a:pPr>
            <a:fld id="{E29EBF67-0128-4DC0-9F18-7AC91D4CFB06}" type="slidenum">
              <a:rPr lang="en-US" smtClean="0">
                <a:solidFill>
                  <a:prstClr val="white"/>
                </a:solidFill>
              </a:rPr>
              <a:pPr>
                <a:defRPr/>
              </a:pPr>
              <a:t>‹#›</a:t>
            </a:fld>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 id="2147484158" r:id="rId12"/>
    <p:sldLayoutId id="2147484159" r:id="rId13"/>
    <p:sldLayoutId id="2147484160"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logos_r4_c4"/>
          <p:cNvPicPr>
            <a:picLocks noChangeAspect="1" noChangeArrowheads="1"/>
          </p:cNvPicPr>
          <p:nvPr/>
        </p:nvPicPr>
        <p:blipFill>
          <a:blip r:embed="rId3" cstate="print">
            <a:lum bright="90000"/>
          </a:blip>
          <a:srcRect/>
          <a:stretch>
            <a:fillRect/>
          </a:stretch>
        </p:blipFill>
        <p:spPr bwMode="auto">
          <a:xfrm>
            <a:off x="1409700" y="304799"/>
            <a:ext cx="6324600" cy="6149975"/>
          </a:xfrm>
          <a:prstGeom prst="rect">
            <a:avLst/>
          </a:prstGeom>
          <a:noFill/>
          <a:ln w="9525">
            <a:noFill/>
            <a:miter lim="800000"/>
            <a:headEnd/>
            <a:tailEnd/>
          </a:ln>
        </p:spPr>
      </p:pic>
      <p:sp>
        <p:nvSpPr>
          <p:cNvPr id="4099" name="Rectangle 2"/>
          <p:cNvSpPr>
            <a:spLocks noGrp="1" noChangeArrowheads="1"/>
          </p:cNvSpPr>
          <p:nvPr>
            <p:ph type="ctrTitle"/>
          </p:nvPr>
        </p:nvSpPr>
        <p:spPr>
          <a:xfrm>
            <a:off x="685800" y="457200"/>
            <a:ext cx="7772400" cy="5741987"/>
          </a:xfrm>
        </p:spPr>
        <p:txBody>
          <a:bodyPr/>
          <a:lstStyle/>
          <a:p>
            <a:pPr algn="ctr"/>
            <a:r>
              <a:rPr lang="en-US" sz="5000" b="1" dirty="0" smtClean="0">
                <a:latin typeface="Lucida Calligraphy" pitchFamily="66" charset="0"/>
              </a:rPr>
              <a:t>WELCOME</a:t>
            </a:r>
            <a:br>
              <a:rPr lang="en-US" sz="5000" b="1" dirty="0" smtClean="0">
                <a:latin typeface="Lucida Calligraphy" pitchFamily="66" charset="0"/>
              </a:rPr>
            </a:br>
            <a:r>
              <a:rPr lang="en-US" sz="5000" b="1" dirty="0" smtClean="0">
                <a:latin typeface="Lucida Calligraphy" pitchFamily="66" charset="0"/>
              </a:rPr>
              <a:t>to the</a:t>
            </a:r>
            <a:br>
              <a:rPr lang="en-US" sz="5000" b="1" dirty="0" smtClean="0">
                <a:latin typeface="Lucida Calligraphy" pitchFamily="66" charset="0"/>
              </a:rPr>
            </a:br>
            <a:r>
              <a:rPr lang="en-US" sz="5000" b="1" dirty="0" smtClean="0">
                <a:latin typeface="Lucida Calligraphy" pitchFamily="66" charset="0"/>
              </a:rPr>
              <a:t>UWW Supervision Summit</a:t>
            </a:r>
            <a:r>
              <a:rPr lang="en-US" sz="5000" b="1" dirty="0"/>
              <a:t> </a:t>
            </a:r>
            <a:r>
              <a:rPr lang="en-US" sz="5000" b="1" dirty="0" smtClean="0">
                <a:latin typeface="Lucida Calligraphy" pitchFamily="66" charset="0"/>
              </a:rPr>
              <a:t>2018 </a:t>
            </a:r>
            <a:r>
              <a:rPr lang="en-US" sz="5000" dirty="0" smtClean="0"/>
              <a:t/>
            </a:r>
            <a:br>
              <a:rPr lang="en-US" sz="5000" dirty="0" smtClean="0"/>
            </a:br>
            <a:r>
              <a:rPr lang="en-US" sz="4000" dirty="0" smtClean="0"/>
              <a:t/>
            </a:r>
            <a:br>
              <a:rPr lang="en-US" sz="4000" dirty="0" smtClean="0"/>
            </a:br>
            <a:r>
              <a:rPr lang="en-US" sz="2800" b="1" dirty="0" smtClean="0">
                <a:latin typeface="Lucida Calligraphy" pitchFamily="66" charset="0"/>
              </a:rPr>
              <a:t>Please sit in your internship sections!!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Supervision Agreement:</a:t>
            </a:r>
            <a:endParaRPr lang="en-US" dirty="0"/>
          </a:p>
        </p:txBody>
      </p:sp>
      <p:sp>
        <p:nvSpPr>
          <p:cNvPr id="3" name="Content Placeholder 2"/>
          <p:cNvSpPr>
            <a:spLocks noGrp="1"/>
          </p:cNvSpPr>
          <p:nvPr>
            <p:ph idx="1"/>
          </p:nvPr>
        </p:nvSpPr>
        <p:spPr>
          <a:xfrm>
            <a:off x="685800" y="2133601"/>
            <a:ext cx="7772400" cy="3931920"/>
          </a:xfrm>
        </p:spPr>
        <p:txBody>
          <a:bodyPr>
            <a:normAutofit/>
          </a:bodyPr>
          <a:lstStyle/>
          <a:p>
            <a:pPr marL="0" indent="0" algn="ctr">
              <a:buNone/>
            </a:pPr>
            <a:r>
              <a:rPr lang="en-US" sz="3600" b="1" u="sng" dirty="0" smtClean="0"/>
              <a:t>Agreement specifying the roles /expectations for</a:t>
            </a:r>
            <a:r>
              <a:rPr lang="en-US" sz="3600" b="1" dirty="0" smtClean="0"/>
              <a:t>:</a:t>
            </a:r>
          </a:p>
          <a:p>
            <a:pPr marL="0" indent="0" algn="ctr">
              <a:buNone/>
            </a:pPr>
            <a:r>
              <a:rPr lang="en-US" sz="3600" b="1" dirty="0" smtClean="0"/>
              <a:t>Intern</a:t>
            </a:r>
          </a:p>
          <a:p>
            <a:pPr marL="0" indent="0" algn="ctr">
              <a:buNone/>
            </a:pPr>
            <a:r>
              <a:rPr lang="en-US" sz="3600" b="1" dirty="0" smtClean="0"/>
              <a:t>Site supervisor</a:t>
            </a:r>
          </a:p>
          <a:p>
            <a:pPr marL="0" indent="0" algn="ctr">
              <a:buNone/>
            </a:pPr>
            <a:r>
              <a:rPr lang="en-US" sz="3600" b="1" dirty="0" smtClean="0"/>
              <a:t>Faculty supervisor</a:t>
            </a:r>
            <a:endParaRPr lang="en-US" dirty="0"/>
          </a:p>
        </p:txBody>
      </p:sp>
      <p:pic>
        <p:nvPicPr>
          <p:cNvPr id="5" name="Picture 4" descr="File:&lt;strong&gt;Triangle&lt;/strong&gt; model of lov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0214" y="1981200"/>
            <a:ext cx="5623571" cy="3721612"/>
          </a:xfrm>
          <a:prstGeom prst="rect">
            <a:avLst/>
          </a:prstGeom>
        </p:spPr>
      </p:pic>
    </p:spTree>
    <p:extLst>
      <p:ext uri="{BB962C8B-B14F-4D97-AF65-F5344CB8AC3E}">
        <p14:creationId xmlns:p14="http://schemas.microsoft.com/office/powerpoint/2010/main" val="41448182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244158"/>
            <a:ext cx="7345362" cy="1279842"/>
          </a:xfrm>
        </p:spPr>
        <p:txBody>
          <a:bodyPr>
            <a:normAutofit fontScale="90000"/>
          </a:bodyPr>
          <a:lstStyle/>
          <a:p>
            <a:r>
              <a:rPr lang="en-US" dirty="0" smtClean="0"/>
              <a:t>Dept. / Faculty Supervisors</a:t>
            </a:r>
            <a:endParaRPr lang="en-US" dirty="0"/>
          </a:p>
        </p:txBody>
      </p:sp>
      <p:sp>
        <p:nvSpPr>
          <p:cNvPr id="3" name="Content Placeholder 2"/>
          <p:cNvSpPr>
            <a:spLocks noGrp="1"/>
          </p:cNvSpPr>
          <p:nvPr>
            <p:ph idx="1"/>
          </p:nvPr>
        </p:nvSpPr>
        <p:spPr>
          <a:xfrm>
            <a:off x="228600" y="1676400"/>
            <a:ext cx="8686800" cy="4800600"/>
          </a:xfrm>
        </p:spPr>
        <p:txBody>
          <a:bodyPr>
            <a:normAutofit/>
          </a:bodyPr>
          <a:lstStyle/>
          <a:p>
            <a:pPr lvl="0"/>
            <a:r>
              <a:rPr lang="en-US" sz="1500" b="1" dirty="0" smtClean="0">
                <a:latin typeface="Arial" panose="020B0604020202020204" pitchFamily="34" charset="0"/>
                <a:cs typeface="Arial" panose="020B0604020202020204" pitchFamily="34" charset="0"/>
              </a:rPr>
              <a:t>The </a:t>
            </a:r>
            <a:r>
              <a:rPr lang="en-US" sz="1500" b="1" dirty="0">
                <a:latin typeface="Arial" panose="020B0604020202020204" pitchFamily="34" charset="0"/>
                <a:cs typeface="Arial" panose="020B0604020202020204" pitchFamily="34" charset="0"/>
              </a:rPr>
              <a:t>Counselor Education Department agrees to provide necessary training (during the annual Supervision Summit) for internship site supervisors and to keep the internship site advised concerning the objectives of the program.</a:t>
            </a:r>
          </a:p>
          <a:p>
            <a:r>
              <a:rPr lang="en-US" sz="1500" b="1" dirty="0" smtClean="0">
                <a:latin typeface="Arial" panose="020B0604020202020204" pitchFamily="34" charset="0"/>
                <a:cs typeface="Arial" panose="020B0604020202020204" pitchFamily="34" charset="0"/>
              </a:rPr>
              <a:t>Will place at the internship </a:t>
            </a:r>
            <a:r>
              <a:rPr lang="en-US" sz="1500" b="1" dirty="0">
                <a:latin typeface="Arial" panose="020B0604020202020204" pitchFamily="34" charset="0"/>
                <a:cs typeface="Arial" panose="020B0604020202020204" pitchFamily="34" charset="0"/>
              </a:rPr>
              <a:t>site those students who have satisfactorily completed the prerequisites necessary for the internship experience.</a:t>
            </a:r>
          </a:p>
          <a:p>
            <a:r>
              <a:rPr lang="en-US" sz="1500" b="1" dirty="0" smtClean="0">
                <a:latin typeface="Arial" panose="020B0604020202020204" pitchFamily="34" charset="0"/>
                <a:cs typeface="Arial" panose="020B0604020202020204" pitchFamily="34" charset="0"/>
              </a:rPr>
              <a:t>Will inform </a:t>
            </a:r>
            <a:r>
              <a:rPr lang="en-US" sz="1500" b="1" dirty="0">
                <a:latin typeface="Arial" panose="020B0604020202020204" pitchFamily="34" charset="0"/>
                <a:cs typeface="Arial" panose="020B0604020202020204" pitchFamily="34" charset="0"/>
              </a:rPr>
              <a:t>the site supervisor </a:t>
            </a:r>
            <a:r>
              <a:rPr lang="en-US" sz="1500" b="1" dirty="0" smtClean="0">
                <a:latin typeface="Arial" panose="020B0604020202020204" pitchFamily="34" charset="0"/>
                <a:cs typeface="Arial" panose="020B0604020202020204" pitchFamily="34" charset="0"/>
              </a:rPr>
              <a:t>about the academic </a:t>
            </a:r>
            <a:r>
              <a:rPr lang="en-US" sz="1500" b="1" dirty="0">
                <a:latin typeface="Arial" panose="020B0604020202020204" pitchFamily="34" charset="0"/>
                <a:cs typeface="Arial" panose="020B0604020202020204" pitchFamily="34" charset="0"/>
              </a:rPr>
              <a:t>requirements of internship and will coordinate with the </a:t>
            </a:r>
            <a:r>
              <a:rPr lang="en-US" sz="1500" b="1" dirty="0" smtClean="0">
                <a:latin typeface="Arial" panose="020B0604020202020204" pitchFamily="34" charset="0"/>
                <a:cs typeface="Arial" panose="020B0604020202020204" pitchFamily="34" charset="0"/>
              </a:rPr>
              <a:t>internship </a:t>
            </a:r>
            <a:r>
              <a:rPr lang="en-US" sz="1500" b="1" dirty="0">
                <a:latin typeface="Arial" panose="020B0604020202020204" pitchFamily="34" charset="0"/>
                <a:cs typeface="Arial" panose="020B0604020202020204" pitchFamily="34" charset="0"/>
              </a:rPr>
              <a:t>site </a:t>
            </a:r>
            <a:r>
              <a:rPr lang="en-US" sz="1500" b="1" dirty="0" smtClean="0">
                <a:latin typeface="Arial" panose="020B0604020202020204" pitchFamily="34" charset="0"/>
                <a:cs typeface="Arial" panose="020B0604020202020204" pitchFamily="34" charset="0"/>
              </a:rPr>
              <a:t>on how these </a:t>
            </a:r>
            <a:r>
              <a:rPr lang="en-US" sz="1500" b="1" dirty="0">
                <a:latin typeface="Arial" panose="020B0604020202020204" pitchFamily="34" charset="0"/>
                <a:cs typeface="Arial" panose="020B0604020202020204" pitchFamily="34" charset="0"/>
              </a:rPr>
              <a:t>requirements can be </a:t>
            </a:r>
            <a:r>
              <a:rPr lang="en-US" sz="1500" b="1" dirty="0" smtClean="0">
                <a:latin typeface="Arial" panose="020B0604020202020204" pitchFamily="34" charset="0"/>
                <a:cs typeface="Arial" panose="020B0604020202020204" pitchFamily="34" charset="0"/>
              </a:rPr>
              <a:t>fulfilled </a:t>
            </a:r>
          </a:p>
          <a:p>
            <a:pPr lvl="1"/>
            <a:r>
              <a:rPr lang="en-US" sz="1500" b="1" dirty="0" smtClean="0">
                <a:latin typeface="Arial" panose="020B0604020202020204" pitchFamily="34" charset="0"/>
                <a:cs typeface="Arial" panose="020B0604020202020204" pitchFamily="34" charset="0"/>
              </a:rPr>
              <a:t>Provide the site-supervisor with a copy of internship syllabus </a:t>
            </a:r>
            <a:endParaRPr lang="en-US" sz="1500" b="1" dirty="0">
              <a:latin typeface="Arial" panose="020B0604020202020204" pitchFamily="34" charset="0"/>
              <a:cs typeface="Arial" panose="020B0604020202020204" pitchFamily="34" charset="0"/>
            </a:endParaRPr>
          </a:p>
          <a:p>
            <a:r>
              <a:rPr lang="en-US" sz="1500" b="1" dirty="0" smtClean="0">
                <a:latin typeface="Arial" panose="020B0604020202020204" pitchFamily="34" charset="0"/>
                <a:cs typeface="Arial" panose="020B0604020202020204" pitchFamily="34" charset="0"/>
              </a:rPr>
              <a:t>Will </a:t>
            </a:r>
            <a:r>
              <a:rPr lang="en-US" sz="1500" b="1" dirty="0">
                <a:latin typeface="Arial" panose="020B0604020202020204" pitchFamily="34" charset="0"/>
                <a:cs typeface="Arial" panose="020B0604020202020204" pitchFamily="34" charset="0"/>
              </a:rPr>
              <a:t>coordinate and complete a minimum of three site visits </a:t>
            </a:r>
            <a:r>
              <a:rPr lang="en-US" sz="1500" b="1" dirty="0" smtClean="0">
                <a:latin typeface="Arial" panose="020B0604020202020204" pitchFamily="34" charset="0"/>
                <a:cs typeface="Arial" panose="020B0604020202020204" pitchFamily="34" charset="0"/>
              </a:rPr>
              <a:t>(with intern and site supervisor) during </a:t>
            </a:r>
            <a:r>
              <a:rPr lang="en-US" sz="1500" b="1" dirty="0">
                <a:latin typeface="Arial" panose="020B0604020202020204" pitchFamily="34" charset="0"/>
                <a:cs typeface="Arial" panose="020B0604020202020204" pitchFamily="34" charset="0"/>
              </a:rPr>
              <a:t>the 9-month internship experience (fall and spring semesters).</a:t>
            </a:r>
          </a:p>
          <a:p>
            <a:r>
              <a:rPr lang="en-US" sz="1500" b="1" dirty="0" smtClean="0">
                <a:latin typeface="Arial" panose="020B0604020202020204" pitchFamily="34" charset="0"/>
                <a:cs typeface="Arial" panose="020B0604020202020204" pitchFamily="34" charset="0"/>
              </a:rPr>
              <a:t>Provide </a:t>
            </a:r>
            <a:r>
              <a:rPr lang="en-US" sz="1500" b="1" dirty="0">
                <a:latin typeface="Arial" panose="020B0604020202020204" pitchFamily="34" charset="0"/>
                <a:cs typeface="Arial" panose="020B0604020202020204" pitchFamily="34" charset="0"/>
              </a:rPr>
              <a:t>group supervision (internship class) for 2.5 hours on a weekly basis during </a:t>
            </a:r>
            <a:r>
              <a:rPr lang="en-US" sz="1500" b="1" dirty="0" smtClean="0">
                <a:latin typeface="Arial" panose="020B0604020202020204" pitchFamily="34" charset="0"/>
                <a:cs typeface="Arial" panose="020B0604020202020204" pitchFamily="34" charset="0"/>
              </a:rPr>
              <a:t>the internship experience (while </a:t>
            </a:r>
            <a:r>
              <a:rPr lang="en-US" sz="1500" b="1" dirty="0">
                <a:latin typeface="Arial" panose="020B0604020202020204" pitchFamily="34" charset="0"/>
                <a:cs typeface="Arial" panose="020B0604020202020204" pitchFamily="34" charset="0"/>
              </a:rPr>
              <a:t>the academic semester is in </a:t>
            </a:r>
            <a:r>
              <a:rPr lang="en-US" sz="1500" b="1" dirty="0" smtClean="0">
                <a:latin typeface="Arial" panose="020B0604020202020204" pitchFamily="34" charset="0"/>
                <a:cs typeface="Arial" panose="020B0604020202020204" pitchFamily="34" charset="0"/>
              </a:rPr>
              <a:t>session). </a:t>
            </a:r>
            <a:endParaRPr lang="en-US" sz="1500" b="1"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S</a:t>
            </a:r>
            <a:r>
              <a:rPr lang="en-US" sz="1500" b="1" dirty="0" smtClean="0">
                <a:latin typeface="Arial" panose="020B0604020202020204" pitchFamily="34" charset="0"/>
                <a:cs typeface="Arial" panose="020B0604020202020204" pitchFamily="34" charset="0"/>
              </a:rPr>
              <a:t>hall </a:t>
            </a:r>
            <a:r>
              <a:rPr lang="en-US" sz="1500" b="1" dirty="0">
                <a:latin typeface="Arial" panose="020B0604020202020204" pitchFamily="34" charset="0"/>
                <a:cs typeface="Arial" panose="020B0604020202020204" pitchFamily="34" charset="0"/>
              </a:rPr>
              <a:t>notify each intern </a:t>
            </a:r>
            <a:r>
              <a:rPr lang="en-US" sz="1500" b="1" dirty="0" smtClean="0">
                <a:latin typeface="Arial" panose="020B0604020202020204" pitchFamily="34" charset="0"/>
                <a:cs typeface="Arial" panose="020B0604020202020204" pitchFamily="34" charset="0"/>
              </a:rPr>
              <a:t>of their responsibilities during internship both professional and academic.</a:t>
            </a:r>
            <a:endParaRPr lang="en-US" sz="1500" b="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315028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244158"/>
            <a:ext cx="7345362" cy="1279842"/>
          </a:xfrm>
        </p:spPr>
        <p:txBody>
          <a:bodyPr/>
          <a:lstStyle/>
          <a:p>
            <a:r>
              <a:rPr lang="en-US" dirty="0" smtClean="0"/>
              <a:t>Interns</a:t>
            </a:r>
            <a:endParaRPr lang="en-US" dirty="0"/>
          </a:p>
        </p:txBody>
      </p:sp>
      <p:sp>
        <p:nvSpPr>
          <p:cNvPr id="3" name="Content Placeholder 2"/>
          <p:cNvSpPr>
            <a:spLocks noGrp="1"/>
          </p:cNvSpPr>
          <p:nvPr>
            <p:ph idx="1"/>
          </p:nvPr>
        </p:nvSpPr>
        <p:spPr>
          <a:xfrm>
            <a:off x="228600" y="1676400"/>
            <a:ext cx="8686800" cy="4800600"/>
          </a:xfrm>
        </p:spPr>
        <p:txBody>
          <a:bodyPr>
            <a:normAutofit fontScale="25000" lnSpcReduction="20000"/>
          </a:bodyPr>
          <a:lstStyle/>
          <a:p>
            <a:pPr lvl="0"/>
            <a:r>
              <a:rPr lang="en-US" sz="6000" b="1" dirty="0" smtClean="0">
                <a:latin typeface="Arial" panose="020B0604020202020204" pitchFamily="34" charset="0"/>
                <a:cs typeface="Arial" panose="020B0604020202020204" pitchFamily="34" charset="0"/>
              </a:rPr>
              <a:t>Must </a:t>
            </a:r>
            <a:r>
              <a:rPr lang="en-US" sz="6000" b="1" dirty="0">
                <a:latin typeface="Arial" panose="020B0604020202020204" pitchFamily="34" charset="0"/>
                <a:cs typeface="Arial" panose="020B0604020202020204" pitchFamily="34" charset="0"/>
              </a:rPr>
              <a:t>conduct themselves in a professional manner and abide by the </a:t>
            </a:r>
            <a:r>
              <a:rPr lang="en-US" sz="6000" b="1" dirty="0" smtClean="0">
                <a:latin typeface="Arial" panose="020B0604020202020204" pitchFamily="34" charset="0"/>
                <a:cs typeface="Arial" panose="020B0604020202020204" pitchFamily="34" charset="0"/>
              </a:rPr>
              <a:t>ACA Code </a:t>
            </a:r>
            <a:r>
              <a:rPr lang="en-US" sz="6000" b="1" dirty="0">
                <a:latin typeface="Arial" panose="020B0604020202020204" pitchFamily="34" charset="0"/>
                <a:cs typeface="Arial" panose="020B0604020202020204" pitchFamily="34" charset="0"/>
              </a:rPr>
              <a:t>of Ethics or </a:t>
            </a:r>
            <a:r>
              <a:rPr lang="en-US" sz="6000" b="1" dirty="0" smtClean="0">
                <a:latin typeface="Arial" panose="020B0604020202020204" pitchFamily="34" charset="0"/>
                <a:cs typeface="Arial" panose="020B0604020202020204" pitchFamily="34" charset="0"/>
              </a:rPr>
              <a:t>ASCA Code </a:t>
            </a:r>
            <a:r>
              <a:rPr lang="en-US" sz="6000" b="1" dirty="0">
                <a:latin typeface="Arial" panose="020B0604020202020204" pitchFamily="34" charset="0"/>
                <a:cs typeface="Arial" panose="020B0604020202020204" pitchFamily="34" charset="0"/>
              </a:rPr>
              <a:t>of Ethics. </a:t>
            </a:r>
          </a:p>
          <a:p>
            <a:r>
              <a:rPr lang="en-US" sz="6000" b="1" dirty="0" smtClean="0">
                <a:latin typeface="Arial" panose="020B0604020202020204" pitchFamily="34" charset="0"/>
                <a:cs typeface="Arial" panose="020B0604020202020204" pitchFamily="34" charset="0"/>
              </a:rPr>
              <a:t>Complete </a:t>
            </a:r>
            <a:r>
              <a:rPr lang="en-US" sz="6000" b="1" dirty="0">
                <a:latin typeface="Arial" panose="020B0604020202020204" pitchFamily="34" charset="0"/>
                <a:cs typeface="Arial" panose="020B0604020202020204" pitchFamily="34" charset="0"/>
              </a:rPr>
              <a:t>20 hours per week at the internship site for the duration of the 9-month academic year.</a:t>
            </a:r>
          </a:p>
          <a:p>
            <a:r>
              <a:rPr lang="en-US" sz="6000" b="1" dirty="0" smtClean="0">
                <a:latin typeface="Arial" panose="020B0604020202020204" pitchFamily="34" charset="0"/>
                <a:cs typeface="Arial" panose="020B0604020202020204" pitchFamily="34" charset="0"/>
              </a:rPr>
              <a:t>Complete </a:t>
            </a:r>
            <a:r>
              <a:rPr lang="en-US" sz="6000" b="1" dirty="0">
                <a:latin typeface="Arial" panose="020B0604020202020204" pitchFamily="34" charset="0"/>
                <a:cs typeface="Arial" panose="020B0604020202020204" pitchFamily="34" charset="0"/>
              </a:rPr>
              <a:t>a minimum of 600 hours at the internship site (approximately 300 per semester). </a:t>
            </a:r>
            <a:r>
              <a:rPr lang="en-US" sz="6000" b="1" dirty="0" smtClean="0">
                <a:latin typeface="Arial" panose="020B0604020202020204" pitchFamily="34" charset="0"/>
                <a:cs typeface="Arial" panose="020B0604020202020204" pitchFamily="34" charset="0"/>
              </a:rPr>
              <a:t>A minimum of 240 </a:t>
            </a:r>
            <a:r>
              <a:rPr lang="en-US" sz="6000" b="1" dirty="0">
                <a:latin typeface="Arial" panose="020B0604020202020204" pitchFamily="34" charset="0"/>
                <a:cs typeface="Arial" panose="020B0604020202020204" pitchFamily="34" charset="0"/>
              </a:rPr>
              <a:t>hours </a:t>
            </a:r>
            <a:r>
              <a:rPr lang="en-US" sz="6000" b="1" dirty="0" smtClean="0">
                <a:latin typeface="Arial" panose="020B0604020202020204" pitchFamily="34" charset="0"/>
                <a:cs typeface="Arial" panose="020B0604020202020204" pitchFamily="34" charset="0"/>
              </a:rPr>
              <a:t>of direct </a:t>
            </a:r>
            <a:r>
              <a:rPr lang="en-US" sz="6000" b="1" dirty="0">
                <a:latin typeface="Arial" panose="020B0604020202020204" pitchFamily="34" charset="0"/>
                <a:cs typeface="Arial" panose="020B0604020202020204" pitchFamily="34" charset="0"/>
              </a:rPr>
              <a:t>service with clients (300 hours for interns planning to pursue license as Marriage and Family Therapist</a:t>
            </a:r>
            <a:r>
              <a:rPr lang="en-US" sz="6000" b="1" dirty="0" smtClean="0">
                <a:latin typeface="Arial" panose="020B0604020202020204" pitchFamily="34" charset="0"/>
                <a:cs typeface="Arial" panose="020B0604020202020204" pitchFamily="34" charset="0"/>
              </a:rPr>
              <a:t>) is required.</a:t>
            </a:r>
            <a:endParaRPr lang="en-US" sz="6000" b="1" dirty="0">
              <a:latin typeface="Arial" panose="020B0604020202020204" pitchFamily="34" charset="0"/>
              <a:cs typeface="Arial" panose="020B0604020202020204" pitchFamily="34" charset="0"/>
            </a:endParaRPr>
          </a:p>
          <a:p>
            <a:r>
              <a:rPr lang="en-US" sz="6000" b="1" dirty="0">
                <a:latin typeface="Arial" panose="020B0604020202020204" pitchFamily="34" charset="0"/>
                <a:cs typeface="Arial" panose="020B0604020202020204" pitchFamily="34" charset="0"/>
              </a:rPr>
              <a:t>C</a:t>
            </a:r>
            <a:r>
              <a:rPr lang="en-US" sz="6000" b="1" dirty="0" smtClean="0">
                <a:latin typeface="Arial" panose="020B0604020202020204" pitchFamily="34" charset="0"/>
                <a:cs typeface="Arial" panose="020B0604020202020204" pitchFamily="34" charset="0"/>
              </a:rPr>
              <a:t>omplete </a:t>
            </a:r>
            <a:r>
              <a:rPr lang="en-US" sz="6000" b="1" dirty="0">
                <a:latin typeface="Arial" panose="020B0604020202020204" pitchFamily="34" charset="0"/>
                <a:cs typeface="Arial" panose="020B0604020202020204" pitchFamily="34" charset="0"/>
              </a:rPr>
              <a:t>audio/video recordings </a:t>
            </a:r>
            <a:r>
              <a:rPr lang="en-US" sz="6000" b="1" dirty="0" smtClean="0">
                <a:latin typeface="Arial" panose="020B0604020202020204" pitchFamily="34" charset="0"/>
                <a:cs typeface="Arial" panose="020B0604020202020204" pitchFamily="34" charset="0"/>
              </a:rPr>
              <a:t>in a manner that </a:t>
            </a:r>
            <a:r>
              <a:rPr lang="en-US" sz="6000" b="1" dirty="0">
                <a:latin typeface="Arial" panose="020B0604020202020204" pitchFamily="34" charset="0"/>
                <a:cs typeface="Arial" panose="020B0604020202020204" pitchFamily="34" charset="0"/>
              </a:rPr>
              <a:t>is legally and ethically appropriate and agreed upon by the site supervisor. </a:t>
            </a:r>
            <a:endParaRPr lang="en-US" sz="6000" b="1" dirty="0" smtClean="0">
              <a:latin typeface="Arial" panose="020B0604020202020204" pitchFamily="34" charset="0"/>
              <a:cs typeface="Arial" panose="020B0604020202020204" pitchFamily="34" charset="0"/>
            </a:endParaRPr>
          </a:p>
          <a:p>
            <a:pPr lvl="1"/>
            <a:r>
              <a:rPr lang="en-US" sz="6000" b="1" dirty="0" smtClean="0">
                <a:latin typeface="Arial" panose="020B0604020202020204" pitchFamily="34" charset="0"/>
                <a:cs typeface="Arial" panose="020B0604020202020204" pitchFamily="34" charset="0"/>
              </a:rPr>
              <a:t>Alternatively </a:t>
            </a:r>
            <a:r>
              <a:rPr lang="en-US" sz="6000" b="1" dirty="0" smtClean="0">
                <a:latin typeface="Arial" panose="020B0604020202020204" pitchFamily="34" charset="0"/>
                <a:cs typeface="Arial" panose="020B0604020202020204" pitchFamily="34" charset="0"/>
                <a:sym typeface="Wingdings" panose="05000000000000000000" pitchFamily="2" charset="2"/>
              </a:rPr>
              <a:t> arrange </a:t>
            </a:r>
            <a:r>
              <a:rPr lang="en-US" sz="6000" b="1" dirty="0" smtClean="0">
                <a:latin typeface="Arial" panose="020B0604020202020204" pitchFamily="34" charset="0"/>
                <a:cs typeface="Arial" panose="020B0604020202020204" pitchFamily="34" charset="0"/>
              </a:rPr>
              <a:t>for </a:t>
            </a:r>
            <a:r>
              <a:rPr lang="en-US" sz="6000" b="1" dirty="0">
                <a:latin typeface="Arial" panose="020B0604020202020204" pitchFamily="34" charset="0"/>
                <a:cs typeface="Arial" panose="020B0604020202020204" pitchFamily="34" charset="0"/>
              </a:rPr>
              <a:t>the faculty supervisor to do an observation </a:t>
            </a:r>
            <a:r>
              <a:rPr lang="en-US" sz="6000" b="1" dirty="0" smtClean="0">
                <a:latin typeface="Arial" panose="020B0604020202020204" pitchFamily="34" charset="0"/>
                <a:cs typeface="Arial" panose="020B0604020202020204" pitchFamily="34" charset="0"/>
              </a:rPr>
              <a:t>or work with the faculty supervisor towards meeting this requirement in another way</a:t>
            </a:r>
            <a:endParaRPr lang="en-US" sz="6000" b="1" dirty="0">
              <a:latin typeface="Arial" panose="020B0604020202020204" pitchFamily="34" charset="0"/>
              <a:cs typeface="Arial" panose="020B0604020202020204" pitchFamily="34" charset="0"/>
            </a:endParaRPr>
          </a:p>
          <a:p>
            <a:pPr lvl="0"/>
            <a:r>
              <a:rPr lang="en-US" sz="6000" b="1" dirty="0" smtClean="0">
                <a:latin typeface="Arial" panose="020B0604020202020204" pitchFamily="34" charset="0"/>
                <a:cs typeface="Arial" panose="020B0604020202020204" pitchFamily="34" charset="0"/>
              </a:rPr>
              <a:t>Will attend both group supervision (class) and on-site supervision with their site supervisor on a weekly basis.  </a:t>
            </a:r>
            <a:r>
              <a:rPr lang="en-US" sz="6000" b="1" dirty="0">
                <a:latin typeface="Arial" panose="020B0604020202020204" pitchFamily="34" charset="0"/>
                <a:cs typeface="Arial" panose="020B0604020202020204" pitchFamily="34" charset="0"/>
              </a:rPr>
              <a:t> </a:t>
            </a:r>
          </a:p>
          <a:p>
            <a:pPr lvl="0"/>
            <a:r>
              <a:rPr lang="en-US" sz="6000" b="1" dirty="0" smtClean="0">
                <a:latin typeface="Arial" panose="020B0604020202020204" pitchFamily="34" charset="0"/>
                <a:cs typeface="Arial" panose="020B0604020202020204" pitchFamily="34" charset="0"/>
              </a:rPr>
              <a:t>Will </a:t>
            </a:r>
            <a:r>
              <a:rPr lang="en-US" sz="6000" b="1" dirty="0">
                <a:latin typeface="Arial" panose="020B0604020202020204" pitchFamily="34" charset="0"/>
                <a:cs typeface="Arial" panose="020B0604020202020204" pitchFamily="34" charset="0"/>
              </a:rPr>
              <a:t>meet with their site supervisor </a:t>
            </a:r>
            <a:r>
              <a:rPr lang="en-US" sz="6000" b="1" dirty="0" smtClean="0">
                <a:latin typeface="Arial" panose="020B0604020202020204" pitchFamily="34" charset="0"/>
                <a:cs typeface="Arial" panose="020B0604020202020204" pitchFamily="34" charset="0"/>
              </a:rPr>
              <a:t>and discuss any </a:t>
            </a:r>
            <a:r>
              <a:rPr lang="en-US" sz="6000" b="1" dirty="0">
                <a:latin typeface="Arial" panose="020B0604020202020204" pitchFamily="34" charset="0"/>
                <a:cs typeface="Arial" panose="020B0604020202020204" pitchFamily="34" charset="0"/>
              </a:rPr>
              <a:t>concerns/issues they are having </a:t>
            </a:r>
            <a:r>
              <a:rPr lang="en-US" sz="6000" b="1" dirty="0" smtClean="0">
                <a:latin typeface="Arial" panose="020B0604020202020204" pitchFamily="34" charset="0"/>
                <a:cs typeface="Arial" panose="020B0604020202020204" pitchFamily="34" charset="0"/>
              </a:rPr>
              <a:t>with their internship.</a:t>
            </a:r>
            <a:endParaRPr lang="en-US" sz="6000" b="1" dirty="0">
              <a:latin typeface="Arial" panose="020B0604020202020204" pitchFamily="34" charset="0"/>
              <a:cs typeface="Arial" panose="020B0604020202020204" pitchFamily="34" charset="0"/>
            </a:endParaRPr>
          </a:p>
          <a:p>
            <a:r>
              <a:rPr lang="en-US" sz="6000" b="1" dirty="0" smtClean="0">
                <a:latin typeface="Arial" panose="020B0604020202020204" pitchFamily="34" charset="0"/>
                <a:cs typeface="Arial" panose="020B0604020202020204" pitchFamily="34" charset="0"/>
              </a:rPr>
              <a:t>Will maintain </a:t>
            </a:r>
            <a:r>
              <a:rPr lang="en-US" sz="6000" b="1" dirty="0">
                <a:latin typeface="Arial" panose="020B0604020202020204" pitchFamily="34" charset="0"/>
                <a:cs typeface="Arial" panose="020B0604020202020204" pitchFamily="34" charset="0"/>
              </a:rPr>
              <a:t>the confidentiality of all patient/client records and </a:t>
            </a:r>
            <a:r>
              <a:rPr lang="en-US" sz="6000" b="1" dirty="0" smtClean="0">
                <a:latin typeface="Arial" panose="020B0604020202020204" pitchFamily="34" charset="0"/>
                <a:cs typeface="Arial" panose="020B0604020202020204" pitchFamily="34" charset="0"/>
              </a:rPr>
              <a:t>information.</a:t>
            </a:r>
            <a:endParaRPr lang="en-US" sz="6000" b="1" dirty="0">
              <a:latin typeface="Arial" panose="020B0604020202020204" pitchFamily="34" charset="0"/>
              <a:cs typeface="Arial" panose="020B0604020202020204" pitchFamily="34" charset="0"/>
            </a:endParaRPr>
          </a:p>
          <a:p>
            <a:endParaRPr lang="en-US" dirty="0"/>
          </a:p>
        </p:txBody>
      </p:sp>
      <p:pic>
        <p:nvPicPr>
          <p:cNvPr id="4" name="Picture 3" descr="File:Any Questions About Your Work - poster.jpg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320359"/>
            <a:ext cx="1143000" cy="1203641"/>
          </a:xfrm>
          <a:prstGeom prst="rect">
            <a:avLst/>
          </a:prstGeom>
        </p:spPr>
      </p:pic>
    </p:spTree>
    <p:extLst>
      <p:ext uri="{BB962C8B-B14F-4D97-AF65-F5344CB8AC3E}">
        <p14:creationId xmlns:p14="http://schemas.microsoft.com/office/powerpoint/2010/main" val="250552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244158"/>
            <a:ext cx="7345362" cy="1279842"/>
          </a:xfrm>
        </p:spPr>
        <p:txBody>
          <a:bodyPr>
            <a:normAutofit fontScale="90000"/>
          </a:bodyPr>
          <a:lstStyle/>
          <a:p>
            <a:r>
              <a:rPr lang="en-US" dirty="0" smtClean="0"/>
              <a:t>Internship Site / Site Supervisor</a:t>
            </a:r>
            <a:endParaRPr lang="en-US" dirty="0"/>
          </a:p>
        </p:txBody>
      </p:sp>
      <p:sp>
        <p:nvSpPr>
          <p:cNvPr id="3" name="Content Placeholder 2"/>
          <p:cNvSpPr>
            <a:spLocks noGrp="1"/>
          </p:cNvSpPr>
          <p:nvPr>
            <p:ph idx="1"/>
          </p:nvPr>
        </p:nvSpPr>
        <p:spPr>
          <a:xfrm>
            <a:off x="228600" y="1676400"/>
            <a:ext cx="8686800" cy="4800600"/>
          </a:xfrm>
        </p:spPr>
        <p:txBody>
          <a:bodyPr>
            <a:noAutofit/>
          </a:bodyPr>
          <a:lstStyle/>
          <a:p>
            <a:r>
              <a:rPr lang="en-US" sz="1500" b="1" dirty="0" smtClean="0">
                <a:latin typeface="Arial" panose="020B0604020202020204" pitchFamily="34" charset="0"/>
                <a:cs typeface="Arial" panose="020B0604020202020204" pitchFamily="34" charset="0"/>
              </a:rPr>
              <a:t>The </a:t>
            </a:r>
            <a:r>
              <a:rPr lang="en-US" sz="1500" b="1" dirty="0">
                <a:latin typeface="Arial" panose="020B0604020202020204" pitchFamily="34" charset="0"/>
                <a:cs typeface="Arial" panose="020B0604020202020204" pitchFamily="34" charset="0"/>
              </a:rPr>
              <a:t>internship site agrees to allow interns to audio/video record counseling </a:t>
            </a:r>
            <a:r>
              <a:rPr lang="en-US" sz="1500" b="1" dirty="0" smtClean="0">
                <a:latin typeface="Arial" panose="020B0604020202020204" pitchFamily="34" charset="0"/>
                <a:cs typeface="Arial" panose="020B0604020202020204" pitchFamily="34" charset="0"/>
              </a:rPr>
              <a:t>sessions with client consent. </a:t>
            </a:r>
          </a:p>
          <a:p>
            <a:pPr lvl="1"/>
            <a:r>
              <a:rPr lang="en-US" sz="1500" b="1" dirty="0" smtClean="0">
                <a:latin typeface="Arial" panose="020B0604020202020204" pitchFamily="34" charset="0"/>
                <a:cs typeface="Arial" panose="020B0604020202020204" pitchFamily="34" charset="0"/>
              </a:rPr>
              <a:t>Alternatively: on-site observations by faculty supervisors can be completed or other arrangements are made so that faculty can properly evaluate students.</a:t>
            </a:r>
            <a:endParaRPr lang="en-US" sz="1500" b="1" dirty="0">
              <a:latin typeface="Arial" panose="020B0604020202020204" pitchFamily="34" charset="0"/>
              <a:cs typeface="Arial" panose="020B0604020202020204" pitchFamily="34" charset="0"/>
            </a:endParaRPr>
          </a:p>
          <a:p>
            <a:r>
              <a:rPr lang="en-US" sz="1500" b="1" dirty="0" smtClean="0">
                <a:latin typeface="Arial" panose="020B0604020202020204" pitchFamily="34" charset="0"/>
                <a:cs typeface="Arial" panose="020B0604020202020204" pitchFamily="34" charset="0"/>
              </a:rPr>
              <a:t>The </a:t>
            </a:r>
            <a:r>
              <a:rPr lang="en-US" sz="1500" b="1" dirty="0">
                <a:latin typeface="Arial" panose="020B0604020202020204" pitchFamily="34" charset="0"/>
                <a:cs typeface="Arial" panose="020B0604020202020204" pitchFamily="34" charset="0"/>
              </a:rPr>
              <a:t>site supervisor agrees to meet with the intern for a </a:t>
            </a:r>
            <a:r>
              <a:rPr lang="en-US" sz="1500" b="1" u="sng" dirty="0">
                <a:latin typeface="Arial" panose="020B0604020202020204" pitchFamily="34" charset="0"/>
                <a:cs typeface="Arial" panose="020B0604020202020204" pitchFamily="34" charset="0"/>
              </a:rPr>
              <a:t>minimum of one hour per week </a:t>
            </a:r>
            <a:r>
              <a:rPr lang="en-US" sz="1500" b="1" dirty="0">
                <a:latin typeface="Arial" panose="020B0604020202020204" pitchFamily="34" charset="0"/>
                <a:cs typeface="Arial" panose="020B0604020202020204" pitchFamily="34" charset="0"/>
              </a:rPr>
              <a:t>to provide supervision for the intern</a:t>
            </a:r>
            <a:r>
              <a:rPr lang="en-US" sz="1500" b="1" dirty="0" smtClean="0">
                <a:latin typeface="Arial" panose="020B0604020202020204" pitchFamily="34" charset="0"/>
                <a:cs typeface="Arial" panose="020B0604020202020204" pitchFamily="34" charset="0"/>
              </a:rPr>
              <a:t>.</a:t>
            </a:r>
            <a:endParaRPr lang="en-US" sz="1500" b="1"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The internship site shall, at the commencement of an intern’s placement, provide the student with a thorough orientation about the internship site’s policies, procedures, standards and practices relevant to the intern’s placement. </a:t>
            </a:r>
          </a:p>
          <a:p>
            <a:r>
              <a:rPr lang="en-US" sz="1500" b="1" dirty="0" smtClean="0">
                <a:latin typeface="Arial" panose="020B0604020202020204" pitchFamily="34" charset="0"/>
                <a:cs typeface="Arial" panose="020B0604020202020204" pitchFamily="34" charset="0"/>
              </a:rPr>
              <a:t>The </a:t>
            </a:r>
            <a:r>
              <a:rPr lang="en-US" sz="1500" b="1" dirty="0">
                <a:latin typeface="Arial" panose="020B0604020202020204" pitchFamily="34" charset="0"/>
                <a:cs typeface="Arial" panose="020B0604020202020204" pitchFamily="34" charset="0"/>
              </a:rPr>
              <a:t>site supervisor shall promptly advise the faculty supervisor if they have any reason to believe that the intern is not making satisfactory progress toward completion of their internship experience and/or not complying with the internship sites policies, procedures, standards and practices.</a:t>
            </a:r>
          </a:p>
          <a:p>
            <a:r>
              <a:rPr lang="en-US" sz="1500" b="1" dirty="0" smtClean="0">
                <a:latin typeface="Arial" panose="020B0604020202020204" pitchFamily="34" charset="0"/>
                <a:cs typeface="Arial" panose="020B0604020202020204" pitchFamily="34" charset="0"/>
              </a:rPr>
              <a:t>In </a:t>
            </a:r>
            <a:r>
              <a:rPr lang="en-US" sz="1500" b="1" dirty="0">
                <a:latin typeface="Arial" panose="020B0604020202020204" pitchFamily="34" charset="0"/>
                <a:cs typeface="Arial" panose="020B0604020202020204" pitchFamily="34" charset="0"/>
              </a:rPr>
              <a:t>all cases, the internship site shall retain ultimate responsibility for the care of its patients or </a:t>
            </a:r>
            <a:r>
              <a:rPr lang="en-US" sz="1500" b="1" dirty="0" smtClean="0">
                <a:latin typeface="Arial" panose="020B0604020202020204" pitchFamily="34" charset="0"/>
                <a:cs typeface="Arial" panose="020B0604020202020204" pitchFamily="34" charset="0"/>
              </a:rPr>
              <a:t>clients.</a:t>
            </a:r>
            <a:endParaRPr lang="en-US" sz="1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5368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dirty="0" smtClean="0"/>
              <a:t>UWW Expectations</a:t>
            </a:r>
          </a:p>
        </p:txBody>
      </p:sp>
      <p:sp>
        <p:nvSpPr>
          <p:cNvPr id="10243" name="Rectangle 3"/>
          <p:cNvSpPr>
            <a:spLocks noGrp="1" noChangeArrowheads="1"/>
          </p:cNvSpPr>
          <p:nvPr>
            <p:ph idx="1"/>
          </p:nvPr>
        </p:nvSpPr>
        <p:spPr/>
        <p:txBody>
          <a:bodyPr/>
          <a:lstStyle/>
          <a:p>
            <a:pPr eaLnBrk="1" hangingPunct="1">
              <a:buFontTx/>
              <a:buNone/>
            </a:pPr>
            <a:r>
              <a:rPr lang="en-US" dirty="0" smtClean="0"/>
              <a:t>	The goal of the internship experience is to provide the intern with opportunities to observe and participate in </a:t>
            </a:r>
            <a:r>
              <a:rPr lang="en-US" u="sng" dirty="0" smtClean="0"/>
              <a:t>all</a:t>
            </a:r>
            <a:r>
              <a:rPr lang="en-US" dirty="0" smtClean="0"/>
              <a:t> counseling functions outlined by the Council for the Accreditation of Counseling and Related Educational Programs (CACREP), </a:t>
            </a:r>
            <a:r>
              <a:rPr lang="en-US" b="1" u="sng" dirty="0" smtClean="0"/>
              <a:t>as direct service</a:t>
            </a:r>
            <a:r>
              <a:rPr lang="en-US" b="1" dirty="0" smtClean="0"/>
              <a:t>. </a:t>
            </a:r>
          </a:p>
          <a:p>
            <a:pPr eaLnBrk="1" hangingPunct="1">
              <a:buFontTx/>
              <a:buNone/>
            </a:pPr>
            <a:endParaRPr lang="en-US" dirty="0" smtClean="0"/>
          </a:p>
        </p:txBody>
      </p:sp>
      <p:pic>
        <p:nvPicPr>
          <p:cNvPr id="3" name="Picture 2" descr="Cool Cat Teacher Blog: We Need an Education Victory Garde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4099561"/>
            <a:ext cx="3368675" cy="22551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t>UWW Expectations</a:t>
            </a:r>
          </a:p>
        </p:txBody>
      </p:sp>
      <p:sp>
        <p:nvSpPr>
          <p:cNvPr id="9219" name="Rectangle 3"/>
          <p:cNvSpPr>
            <a:spLocks noGrp="1" noChangeArrowheads="1"/>
          </p:cNvSpPr>
          <p:nvPr>
            <p:ph idx="1"/>
          </p:nvPr>
        </p:nvSpPr>
        <p:spPr>
          <a:xfrm>
            <a:off x="900112" y="1828800"/>
            <a:ext cx="7345363" cy="4236721"/>
          </a:xfrm>
        </p:spPr>
        <p:txBody>
          <a:bodyPr>
            <a:normAutofit lnSpcReduction="10000"/>
          </a:bodyPr>
          <a:lstStyle/>
          <a:p>
            <a:pPr>
              <a:defRPr/>
            </a:pPr>
            <a:r>
              <a:rPr lang="en-US" dirty="0" smtClean="0"/>
              <a:t>For both CMHC and School interns this might include:</a:t>
            </a:r>
          </a:p>
          <a:p>
            <a:pPr lvl="2">
              <a:defRPr/>
            </a:pPr>
            <a:r>
              <a:rPr lang="en-US" dirty="0" smtClean="0">
                <a:ea typeface="+mn-ea"/>
                <a:cs typeface="+mn-cs"/>
              </a:rPr>
              <a:t>Individual and group counseling</a:t>
            </a:r>
          </a:p>
          <a:p>
            <a:pPr lvl="2">
              <a:defRPr/>
            </a:pPr>
            <a:r>
              <a:rPr lang="en-US" dirty="0" smtClean="0">
                <a:ea typeface="+mn-ea"/>
                <a:cs typeface="+mn-cs"/>
              </a:rPr>
              <a:t>Working with parents and/or family counseling</a:t>
            </a:r>
          </a:p>
          <a:p>
            <a:pPr lvl="2">
              <a:defRPr/>
            </a:pPr>
            <a:r>
              <a:rPr lang="en-US" dirty="0" smtClean="0">
                <a:ea typeface="+mn-ea"/>
                <a:cs typeface="+mn-cs"/>
              </a:rPr>
              <a:t>Career planning			</a:t>
            </a:r>
          </a:p>
          <a:p>
            <a:pPr lvl="2">
              <a:defRPr/>
            </a:pPr>
            <a:r>
              <a:rPr lang="en-US" dirty="0" smtClean="0">
                <a:ea typeface="+mn-ea"/>
                <a:cs typeface="+mn-cs"/>
              </a:rPr>
              <a:t>Consultation &amp; staffings</a:t>
            </a:r>
          </a:p>
          <a:p>
            <a:pPr lvl="2">
              <a:defRPr/>
            </a:pPr>
            <a:r>
              <a:rPr lang="en-US" dirty="0" smtClean="0">
                <a:ea typeface="+mn-ea"/>
                <a:cs typeface="+mn-cs"/>
              </a:rPr>
              <a:t>Student advisement</a:t>
            </a:r>
          </a:p>
          <a:p>
            <a:pPr lvl="2">
              <a:defRPr/>
            </a:pPr>
            <a:r>
              <a:rPr lang="en-US" dirty="0" smtClean="0">
                <a:ea typeface="+mn-ea"/>
                <a:cs typeface="+mn-cs"/>
              </a:rPr>
              <a:t>Working with student organizations or clubs</a:t>
            </a:r>
          </a:p>
          <a:p>
            <a:pPr lvl="2">
              <a:defRPr/>
            </a:pPr>
            <a:r>
              <a:rPr lang="en-US" dirty="0" smtClean="0">
                <a:ea typeface="+mn-ea"/>
                <a:cs typeface="+mn-cs"/>
              </a:rPr>
              <a:t>Staff development &amp; in-service</a:t>
            </a:r>
          </a:p>
          <a:p>
            <a:pPr lvl="2">
              <a:defRPr/>
            </a:pPr>
            <a:r>
              <a:rPr lang="en-US" dirty="0" smtClean="0">
                <a:ea typeface="+mn-ea"/>
                <a:cs typeface="+mn-cs"/>
              </a:rPr>
              <a:t>Developmental programming &amp; delivery</a:t>
            </a:r>
          </a:p>
          <a:p>
            <a:pPr lvl="2">
              <a:defRPr/>
            </a:pPr>
            <a:r>
              <a:rPr lang="en-US" dirty="0" smtClean="0">
                <a:ea typeface="+mn-ea"/>
                <a:cs typeface="+mn-cs"/>
              </a:rPr>
              <a:t>Prevention or remediation interventions</a:t>
            </a:r>
          </a:p>
          <a:p>
            <a:pPr eaLnBrk="1" hangingPunct="1">
              <a:buFontTx/>
              <a:buNone/>
              <a:defRPr/>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t>UWW Expectations</a:t>
            </a:r>
          </a:p>
        </p:txBody>
      </p:sp>
      <p:sp>
        <p:nvSpPr>
          <p:cNvPr id="9219" name="Rectangle 3"/>
          <p:cNvSpPr>
            <a:spLocks noGrp="1" noChangeArrowheads="1"/>
          </p:cNvSpPr>
          <p:nvPr>
            <p:ph idx="1"/>
          </p:nvPr>
        </p:nvSpPr>
        <p:spPr/>
        <p:txBody>
          <a:bodyPr>
            <a:normAutofit/>
          </a:bodyPr>
          <a:lstStyle/>
          <a:p>
            <a:pPr>
              <a:defRPr/>
            </a:pPr>
            <a:r>
              <a:rPr lang="en-US" b="1" u="sng" dirty="0" smtClean="0"/>
              <a:t>Opportunity for Social Justice</a:t>
            </a:r>
          </a:p>
          <a:p>
            <a:pPr lvl="1">
              <a:defRPr/>
            </a:pPr>
            <a:r>
              <a:rPr lang="en-US" b="1" dirty="0" smtClean="0"/>
              <a:t>Counselors-in-training/Interns have the ability to provide services:</a:t>
            </a:r>
          </a:p>
          <a:p>
            <a:pPr lvl="2">
              <a:defRPr/>
            </a:pPr>
            <a:r>
              <a:rPr lang="en-US" dirty="0"/>
              <a:t>Schools</a:t>
            </a:r>
          </a:p>
          <a:p>
            <a:pPr lvl="2">
              <a:defRPr/>
            </a:pPr>
            <a:r>
              <a:rPr lang="en-US" dirty="0"/>
              <a:t>Community agencies</a:t>
            </a:r>
          </a:p>
          <a:p>
            <a:pPr lvl="2">
              <a:defRPr/>
            </a:pPr>
            <a:r>
              <a:rPr lang="en-US" dirty="0"/>
              <a:t>Universities/Colleges, etc.</a:t>
            </a:r>
          </a:p>
          <a:p>
            <a:pPr lvl="1">
              <a:defRPr/>
            </a:pPr>
            <a:r>
              <a:rPr lang="en-US" b="1" dirty="0" smtClean="0"/>
              <a:t>to clients that might not otherwise have the opportunity to be seen</a:t>
            </a:r>
          </a:p>
          <a:p>
            <a:pPr lvl="2">
              <a:defRPr/>
            </a:pPr>
            <a:r>
              <a:rPr lang="en-US" dirty="0" smtClean="0"/>
              <a:t>Financial constraints</a:t>
            </a:r>
          </a:p>
          <a:p>
            <a:pPr lvl="2">
              <a:defRPr/>
            </a:pPr>
            <a:r>
              <a:rPr lang="en-US" dirty="0" smtClean="0"/>
              <a:t>Limited resources at the site</a:t>
            </a:r>
            <a:endParaRPr lang="en-US" dirty="0"/>
          </a:p>
        </p:txBody>
      </p:sp>
    </p:spTree>
    <p:extLst>
      <p:ext uri="{BB962C8B-B14F-4D97-AF65-F5344CB8AC3E}">
        <p14:creationId xmlns:p14="http://schemas.microsoft.com/office/powerpoint/2010/main" val="3484218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CACREP/UWW Expectations</a:t>
            </a:r>
            <a:endParaRPr lang="en-US" dirty="0"/>
          </a:p>
        </p:txBody>
      </p:sp>
      <p:sp>
        <p:nvSpPr>
          <p:cNvPr id="3" name="Content Placeholder 2"/>
          <p:cNvSpPr>
            <a:spLocks noGrp="1"/>
          </p:cNvSpPr>
          <p:nvPr>
            <p:ph idx="1"/>
          </p:nvPr>
        </p:nvSpPr>
        <p:spPr>
          <a:xfrm>
            <a:off x="457200" y="1905000"/>
            <a:ext cx="8229600" cy="4160521"/>
          </a:xfrm>
        </p:spPr>
        <p:txBody>
          <a:bodyPr>
            <a:normAutofit/>
          </a:bodyPr>
          <a:lstStyle/>
          <a:p>
            <a:r>
              <a:rPr lang="en-US" b="1" u="sng" dirty="0"/>
              <a:t>THE NUMBERS</a:t>
            </a:r>
            <a:r>
              <a:rPr lang="en-US" dirty="0"/>
              <a:t>:</a:t>
            </a:r>
          </a:p>
          <a:p>
            <a:r>
              <a:rPr lang="en-US" dirty="0"/>
              <a:t>Minimum of 600 hours at the internship site</a:t>
            </a:r>
          </a:p>
          <a:p>
            <a:r>
              <a:rPr lang="en-US" dirty="0" smtClean="0"/>
              <a:t>240 direct client contact hours (LPC, School Counselors)</a:t>
            </a:r>
            <a:endParaRPr lang="en-US" dirty="0"/>
          </a:p>
          <a:p>
            <a:r>
              <a:rPr lang="en-US" dirty="0" smtClean="0"/>
              <a:t>300 direct client contact hours (MFT licensure)</a:t>
            </a:r>
          </a:p>
          <a:p>
            <a:r>
              <a:rPr lang="en-US" dirty="0" smtClean="0"/>
              <a:t>Record, Record, Record or</a:t>
            </a:r>
          </a:p>
          <a:p>
            <a:pPr marL="350838" lvl="1" indent="0">
              <a:buNone/>
            </a:pPr>
            <a:r>
              <a:rPr lang="en-US" dirty="0" smtClean="0"/>
              <a:t>Observations from Supervisors</a:t>
            </a:r>
            <a:endParaRPr lang="en-US"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4346871"/>
            <a:ext cx="3810000" cy="1718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CACREP/UWW Expectations</a:t>
            </a:r>
            <a:endParaRPr lang="en-US" dirty="0"/>
          </a:p>
        </p:txBody>
      </p:sp>
      <p:sp>
        <p:nvSpPr>
          <p:cNvPr id="3" name="Content Placeholder 2"/>
          <p:cNvSpPr>
            <a:spLocks noGrp="1"/>
          </p:cNvSpPr>
          <p:nvPr>
            <p:ph idx="1"/>
          </p:nvPr>
        </p:nvSpPr>
        <p:spPr>
          <a:xfrm>
            <a:off x="457200" y="1905000"/>
            <a:ext cx="8229600" cy="4160521"/>
          </a:xfrm>
        </p:spPr>
        <p:txBody>
          <a:bodyPr>
            <a:normAutofit fontScale="92500"/>
          </a:bodyPr>
          <a:lstStyle/>
          <a:p>
            <a:pPr>
              <a:defRPr/>
            </a:pPr>
            <a:r>
              <a:rPr lang="en-US" b="1" dirty="0" smtClean="0"/>
              <a:t>1 hour of </a:t>
            </a:r>
            <a:r>
              <a:rPr lang="en-US" b="1" u="sng" dirty="0" smtClean="0"/>
              <a:t>formal individual / triadic </a:t>
            </a:r>
            <a:r>
              <a:rPr lang="en-US" b="1" dirty="0" smtClean="0"/>
              <a:t>supervision per week </a:t>
            </a:r>
            <a:r>
              <a:rPr lang="en-US" b="1" dirty="0" smtClean="0">
                <a:sym typeface="Wingdings" panose="05000000000000000000" pitchFamily="2" charset="2"/>
              </a:rPr>
              <a:t> observing their work and providing feedback</a:t>
            </a:r>
            <a:endParaRPr lang="en-US" b="1" dirty="0" smtClean="0"/>
          </a:p>
          <a:p>
            <a:pPr lvl="1">
              <a:defRPr/>
            </a:pPr>
            <a:r>
              <a:rPr lang="en-US" dirty="0" smtClean="0"/>
              <a:t>Hopefully much informal supervision and consultation</a:t>
            </a:r>
          </a:p>
          <a:p>
            <a:pPr lvl="1">
              <a:defRPr/>
            </a:pPr>
            <a:r>
              <a:rPr lang="en-US" b="1" dirty="0" smtClean="0">
                <a:solidFill>
                  <a:srgbClr val="C00000"/>
                </a:solidFill>
              </a:rPr>
              <a:t>NOT: Team staffing or Team meeting or training </a:t>
            </a:r>
          </a:p>
          <a:p>
            <a:pPr>
              <a:defRPr/>
            </a:pPr>
            <a:r>
              <a:rPr lang="en-US" b="1" dirty="0" smtClean="0"/>
              <a:t>2.5 hours per week of group supervision provided by faculty supervisors</a:t>
            </a:r>
          </a:p>
          <a:p>
            <a:pPr lvl="1">
              <a:defRPr/>
            </a:pPr>
            <a:r>
              <a:rPr lang="en-US" dirty="0" smtClean="0"/>
              <a:t>Hopefully much peer to peer consultation</a:t>
            </a:r>
            <a:endParaRPr lang="en-US" dirty="0"/>
          </a:p>
          <a:p>
            <a:r>
              <a:rPr lang="en-US" b="1" dirty="0" smtClean="0"/>
              <a:t>In addition the student will become knowledgeable about</a:t>
            </a:r>
            <a:r>
              <a:rPr lang="en-US" dirty="0" smtClean="0"/>
              <a:t>:</a:t>
            </a:r>
          </a:p>
          <a:p>
            <a:pPr lvl="2">
              <a:defRPr/>
            </a:pPr>
            <a:r>
              <a:rPr lang="en-US" dirty="0" smtClean="0"/>
              <a:t>The </a:t>
            </a:r>
            <a:r>
              <a:rPr lang="en-US" dirty="0"/>
              <a:t>site organization’s policies &amp; procedures</a:t>
            </a:r>
          </a:p>
          <a:p>
            <a:pPr lvl="2">
              <a:defRPr/>
            </a:pPr>
            <a:r>
              <a:rPr lang="en-US" dirty="0"/>
              <a:t>The role of counselors </a:t>
            </a:r>
            <a:r>
              <a:rPr lang="en-US" dirty="0" smtClean="0"/>
              <a:t>at the specific internship sites</a:t>
            </a: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8428" y="304800"/>
            <a:ext cx="2510182" cy="1279208"/>
          </a:xfrm>
          <a:prstGeom prst="rect">
            <a:avLst/>
          </a:prstGeom>
        </p:spPr>
      </p:pic>
    </p:spTree>
    <p:extLst>
      <p:ext uri="{BB962C8B-B14F-4D97-AF65-F5344CB8AC3E}">
        <p14:creationId xmlns:p14="http://schemas.microsoft.com/office/powerpoint/2010/main" val="3817847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Supervision …</a:t>
            </a:r>
            <a:endParaRPr lang="en-US" dirty="0"/>
          </a:p>
        </p:txBody>
      </p:sp>
      <p:sp>
        <p:nvSpPr>
          <p:cNvPr id="3" name="Content Placeholder 2"/>
          <p:cNvSpPr>
            <a:spLocks noGrp="1"/>
          </p:cNvSpPr>
          <p:nvPr>
            <p:ph idx="1"/>
          </p:nvPr>
        </p:nvSpPr>
        <p:spPr/>
        <p:txBody>
          <a:bodyPr>
            <a:normAutofit fontScale="85000" lnSpcReduction="20000"/>
          </a:bodyPr>
          <a:lstStyle/>
          <a:p>
            <a:pPr lvl="0"/>
            <a:r>
              <a:rPr lang="en-US" b="1" dirty="0" smtClean="0"/>
              <a:t>Seeks to foster </a:t>
            </a:r>
            <a:r>
              <a:rPr lang="en-US" b="1" dirty="0"/>
              <a:t>the supervisee’s professional development </a:t>
            </a:r>
            <a:endParaRPr lang="en-US" b="1" dirty="0" smtClean="0"/>
          </a:p>
          <a:p>
            <a:pPr lvl="0"/>
            <a:r>
              <a:rPr lang="en-US" b="1" dirty="0" smtClean="0"/>
              <a:t>Ensures </a:t>
            </a:r>
            <a:r>
              <a:rPr lang="en-US" b="1" dirty="0"/>
              <a:t>client </a:t>
            </a:r>
            <a:r>
              <a:rPr lang="en-US" b="1" dirty="0" smtClean="0"/>
              <a:t>welfare</a:t>
            </a:r>
          </a:p>
          <a:p>
            <a:pPr lvl="0"/>
            <a:r>
              <a:rPr lang="en-US" b="1" dirty="0"/>
              <a:t>I</a:t>
            </a:r>
            <a:r>
              <a:rPr lang="en-US" sz="2400" b="1" dirty="0" smtClean="0"/>
              <a:t>s </a:t>
            </a:r>
            <a:r>
              <a:rPr lang="en-US" sz="2400" b="1" dirty="0"/>
              <a:t>an intervention </a:t>
            </a:r>
            <a:endParaRPr lang="en-US" sz="2400" b="1" dirty="0" smtClean="0"/>
          </a:p>
          <a:p>
            <a:pPr lvl="0"/>
            <a:r>
              <a:rPr lang="en-US" b="1" dirty="0" smtClean="0"/>
              <a:t>Is evaluative</a:t>
            </a:r>
            <a:endParaRPr lang="en-US" dirty="0"/>
          </a:p>
          <a:p>
            <a:pPr lvl="1"/>
            <a:r>
              <a:rPr lang="en-US" dirty="0" smtClean="0"/>
              <a:t>Differs from consultation</a:t>
            </a:r>
          </a:p>
          <a:p>
            <a:pPr lvl="0"/>
            <a:r>
              <a:rPr lang="en-US" b="1" dirty="0" smtClean="0"/>
              <a:t>Extends </a:t>
            </a:r>
            <a:r>
              <a:rPr lang="en-US" b="1" dirty="0"/>
              <a:t>over time</a:t>
            </a:r>
            <a:r>
              <a:rPr lang="en-US" dirty="0"/>
              <a:t>, and</a:t>
            </a:r>
          </a:p>
          <a:p>
            <a:pPr lvl="0"/>
            <a:r>
              <a:rPr lang="en-US" b="1" dirty="0" smtClean="0"/>
              <a:t>serves </a:t>
            </a:r>
            <a:r>
              <a:rPr lang="en-US" b="1" dirty="0"/>
              <a:t>as gatekeeper</a:t>
            </a:r>
            <a:r>
              <a:rPr lang="en-US" dirty="0"/>
              <a:t> for those who are </a:t>
            </a:r>
            <a:r>
              <a:rPr lang="en-US" dirty="0" smtClean="0"/>
              <a:t>entering a </a:t>
            </a:r>
            <a:r>
              <a:rPr lang="en-US" dirty="0"/>
              <a:t>particular profession</a:t>
            </a:r>
          </a:p>
          <a:p>
            <a:pPr marL="0" indent="0">
              <a:buNone/>
            </a:pPr>
            <a:r>
              <a:rPr lang="en-US" dirty="0" smtClean="0"/>
              <a:t>				</a:t>
            </a:r>
            <a:r>
              <a:rPr lang="en-US" sz="2200" dirty="0" smtClean="0"/>
              <a:t>Bernard &amp; Goodyear, 2014</a:t>
            </a:r>
            <a:endParaRPr lang="en-US"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562045"/>
            <a:ext cx="1828800" cy="2137272"/>
          </a:xfrm>
          <a:prstGeom prst="rect">
            <a:avLst/>
          </a:prstGeom>
        </p:spPr>
      </p:pic>
    </p:spTree>
    <p:extLst>
      <p:ext uri="{BB962C8B-B14F-4D97-AF65-F5344CB8AC3E}">
        <p14:creationId xmlns:p14="http://schemas.microsoft.com/office/powerpoint/2010/main" val="2580547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Welcome</a:t>
            </a:r>
            <a:endParaRPr lang="en-US" b="1" dirty="0"/>
          </a:p>
        </p:txBody>
      </p:sp>
      <p:sp>
        <p:nvSpPr>
          <p:cNvPr id="3" name="Content Placeholder 2"/>
          <p:cNvSpPr>
            <a:spLocks noGrp="1"/>
          </p:cNvSpPr>
          <p:nvPr>
            <p:ph idx="1"/>
          </p:nvPr>
        </p:nvSpPr>
        <p:spPr/>
        <p:txBody>
          <a:bodyPr>
            <a:normAutofit/>
          </a:bodyPr>
          <a:lstStyle/>
          <a:p>
            <a:pPr algn="ctr"/>
            <a:endParaRPr lang="en-US" sz="4000" b="1" dirty="0" smtClean="0"/>
          </a:p>
          <a:p>
            <a:pPr algn="ctr"/>
            <a:r>
              <a:rPr lang="en-US" sz="4000" b="1" dirty="0" smtClean="0"/>
              <a:t>Introductions of UWW faculty and staff</a:t>
            </a:r>
          </a:p>
          <a:p>
            <a:pPr marL="0" indent="0" algn="ctr">
              <a:buNone/>
            </a:pP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Vicarious Liability</a:t>
            </a:r>
            <a:endParaRPr lang="en-US" dirty="0"/>
          </a:p>
        </p:txBody>
      </p:sp>
      <p:sp>
        <p:nvSpPr>
          <p:cNvPr id="3" name="Content Placeholder 2"/>
          <p:cNvSpPr>
            <a:spLocks noGrp="1"/>
          </p:cNvSpPr>
          <p:nvPr>
            <p:ph idx="1"/>
          </p:nvPr>
        </p:nvSpPr>
        <p:spPr/>
        <p:txBody>
          <a:bodyPr>
            <a:normAutofit fontScale="92500" lnSpcReduction="20000"/>
          </a:bodyPr>
          <a:lstStyle/>
          <a:p>
            <a:pPr lvl="0"/>
            <a:r>
              <a:rPr lang="en-US" b="1" dirty="0" smtClean="0"/>
              <a:t>Person </a:t>
            </a:r>
            <a:r>
              <a:rPr lang="en-US" b="1" dirty="0"/>
              <a:t>in position of authority is responsible for acts of </a:t>
            </a:r>
            <a:r>
              <a:rPr lang="en-US" b="1" dirty="0" smtClean="0"/>
              <a:t>their supervisees/trainees/</a:t>
            </a:r>
            <a:r>
              <a:rPr lang="en-US" b="1" u="sng" dirty="0" smtClean="0">
                <a:solidFill>
                  <a:schemeClr val="bg2">
                    <a:lumMod val="50000"/>
                  </a:schemeClr>
                </a:solidFill>
              </a:rPr>
              <a:t>interns</a:t>
            </a:r>
            <a:endParaRPr lang="en-US" b="1" u="sng" dirty="0">
              <a:solidFill>
                <a:schemeClr val="bg2">
                  <a:lumMod val="50000"/>
                </a:schemeClr>
              </a:solidFill>
            </a:endParaRPr>
          </a:p>
          <a:p>
            <a:pPr lvl="0"/>
            <a:r>
              <a:rPr lang="en-US" b="1" dirty="0" smtClean="0"/>
              <a:t>Supervisors </a:t>
            </a:r>
            <a:r>
              <a:rPr lang="en-US" b="1" dirty="0"/>
              <a:t>are ultimately responsible for the welfare of clients counseled by their supervisees</a:t>
            </a:r>
          </a:p>
          <a:p>
            <a:pPr lvl="0"/>
            <a:r>
              <a:rPr lang="en-US" b="1" dirty="0"/>
              <a:t>Therefore, supervisors: </a:t>
            </a:r>
          </a:p>
          <a:p>
            <a:pPr lvl="1"/>
            <a:r>
              <a:rPr lang="en-US" sz="2400" dirty="0"/>
              <a:t>Ensure that supervision occurs</a:t>
            </a:r>
          </a:p>
          <a:p>
            <a:pPr lvl="1"/>
            <a:r>
              <a:rPr lang="en-US" sz="2400" dirty="0" smtClean="0"/>
              <a:t>Are familiar </a:t>
            </a:r>
            <a:r>
              <a:rPr lang="en-US" sz="2400" dirty="0"/>
              <a:t>with each case of </a:t>
            </a:r>
            <a:r>
              <a:rPr lang="en-US" sz="2400" dirty="0" smtClean="0"/>
              <a:t>your intern</a:t>
            </a:r>
            <a:endParaRPr lang="en-US" sz="2400" dirty="0"/>
          </a:p>
          <a:p>
            <a:pPr lvl="1"/>
            <a:r>
              <a:rPr lang="en-US" sz="2400" dirty="0" smtClean="0"/>
              <a:t>And may even conduct </a:t>
            </a:r>
            <a:r>
              <a:rPr lang="en-US" sz="2400" dirty="0"/>
              <a:t>fact-to-face </a:t>
            </a:r>
            <a:r>
              <a:rPr lang="en-US" sz="2400" dirty="0" smtClean="0"/>
              <a:t>meetings </a:t>
            </a:r>
            <a:r>
              <a:rPr lang="en-US" sz="2400" dirty="0"/>
              <a:t>with each </a:t>
            </a:r>
            <a:r>
              <a:rPr lang="en-US" sz="2400" dirty="0" smtClean="0"/>
              <a:t>client </a:t>
            </a:r>
            <a:r>
              <a:rPr lang="en-US" sz="2400" dirty="0" smtClean="0">
                <a:sym typeface="Wingdings" panose="05000000000000000000" pitchFamily="2" charset="2"/>
              </a:rPr>
              <a:t> allows clients to meet you and aids in informed consent</a:t>
            </a:r>
            <a:endParaRPr lang="en-US" sz="2400" dirty="0" smtClean="0"/>
          </a:p>
          <a:p>
            <a:pPr marL="350838" lvl="1" indent="0">
              <a:buNone/>
            </a:pPr>
            <a:r>
              <a:rPr lang="en-US" dirty="0" smtClean="0"/>
              <a:t>				</a:t>
            </a:r>
            <a:r>
              <a:rPr lang="en-US" sz="2000" dirty="0" smtClean="0"/>
              <a:t>Bernard &amp; Goodyear, 2014</a:t>
            </a:r>
            <a:endParaRPr lang="en-US" sz="2000" dirty="0"/>
          </a:p>
          <a:p>
            <a:pPr lvl="1"/>
            <a:endParaRPr lang="en-US" dirty="0"/>
          </a:p>
        </p:txBody>
      </p:sp>
    </p:spTree>
    <p:extLst>
      <p:ext uri="{BB962C8B-B14F-4D97-AF65-F5344CB8AC3E}">
        <p14:creationId xmlns:p14="http://schemas.microsoft.com/office/powerpoint/2010/main" val="4747653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Supervision?</a:t>
            </a:r>
            <a:endParaRPr lang="en-US" dirty="0"/>
          </a:p>
        </p:txBody>
      </p:sp>
      <p:sp>
        <p:nvSpPr>
          <p:cNvPr id="3" name="Content Placeholder 2"/>
          <p:cNvSpPr>
            <a:spLocks noGrp="1"/>
          </p:cNvSpPr>
          <p:nvPr>
            <p:ph idx="1"/>
          </p:nvPr>
        </p:nvSpPr>
        <p:spPr>
          <a:xfrm>
            <a:off x="533400" y="1828800"/>
            <a:ext cx="8153400" cy="4236721"/>
          </a:xfrm>
        </p:spPr>
        <p:txBody>
          <a:bodyPr>
            <a:normAutofit/>
          </a:bodyPr>
          <a:lstStyle/>
          <a:p>
            <a:pPr marL="0" indent="0">
              <a:buNone/>
            </a:pPr>
            <a:r>
              <a:rPr lang="en-US" b="1" dirty="0" smtClean="0"/>
              <a:t>Supervision is the foundation of counselor </a:t>
            </a:r>
            <a:r>
              <a:rPr lang="en-US" b="1" dirty="0"/>
              <a:t>training </a:t>
            </a:r>
            <a:r>
              <a:rPr lang="en-US" dirty="0" smtClean="0"/>
              <a:t>(</a:t>
            </a:r>
            <a:r>
              <a:rPr lang="en-US" dirty="0" err="1" smtClean="0"/>
              <a:t>Crunk</a:t>
            </a:r>
            <a:r>
              <a:rPr lang="en-US" dirty="0" smtClean="0"/>
              <a:t> &amp; Barden, 2017). </a:t>
            </a:r>
          </a:p>
          <a:p>
            <a:pPr marL="0" indent="0">
              <a:buNone/>
            </a:pPr>
            <a:r>
              <a:rPr lang="en-US" b="1" u="sng" dirty="0" smtClean="0"/>
              <a:t>Functions of supervision are</a:t>
            </a:r>
            <a:r>
              <a:rPr lang="en-US" b="1" dirty="0" smtClean="0"/>
              <a:t>:</a:t>
            </a:r>
          </a:p>
          <a:p>
            <a:r>
              <a:rPr lang="en-US" b="1" dirty="0" smtClean="0"/>
              <a:t>Provide support and instruction to supervisees (interns)</a:t>
            </a:r>
          </a:p>
          <a:p>
            <a:r>
              <a:rPr lang="en-US" b="1" dirty="0" smtClean="0"/>
              <a:t>Ensure the welfare of clients and the counseling profession </a:t>
            </a:r>
            <a:r>
              <a:rPr lang="en-US" dirty="0" smtClean="0"/>
              <a:t>(Bernard </a:t>
            </a:r>
            <a:r>
              <a:rPr lang="en-US" dirty="0"/>
              <a:t>&amp; Goodyear, 2014).</a:t>
            </a:r>
          </a:p>
        </p:txBody>
      </p:sp>
    </p:spTree>
    <p:extLst>
      <p:ext uri="{BB962C8B-B14F-4D97-AF65-F5344CB8AC3E}">
        <p14:creationId xmlns:p14="http://schemas.microsoft.com/office/powerpoint/2010/main" val="631868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Models of Supervision</a:t>
            </a:r>
            <a:endParaRPr lang="en-US" dirty="0"/>
          </a:p>
        </p:txBody>
      </p:sp>
      <p:sp>
        <p:nvSpPr>
          <p:cNvPr id="3" name="Content Placeholder 2"/>
          <p:cNvSpPr>
            <a:spLocks noGrp="1"/>
          </p:cNvSpPr>
          <p:nvPr>
            <p:ph idx="1"/>
          </p:nvPr>
        </p:nvSpPr>
        <p:spPr>
          <a:xfrm>
            <a:off x="533400" y="1828800"/>
            <a:ext cx="8153400" cy="4419600"/>
          </a:xfrm>
        </p:spPr>
        <p:txBody>
          <a:bodyPr>
            <a:normAutofit lnSpcReduction="10000"/>
          </a:bodyPr>
          <a:lstStyle/>
          <a:p>
            <a:r>
              <a:rPr lang="en-US" sz="2000" b="1" dirty="0" smtClean="0"/>
              <a:t>Psychotherapy-Based Models of Supervision</a:t>
            </a:r>
          </a:p>
          <a:p>
            <a:pPr lvl="1"/>
            <a:r>
              <a:rPr lang="en-US" sz="1800" dirty="0"/>
              <a:t>Psychodynamic, Humanistic, Cognitive-Behavioral, Systemic, Constructivist, and </a:t>
            </a:r>
            <a:r>
              <a:rPr lang="en-US" sz="1800" dirty="0" smtClean="0"/>
              <a:t>Integrative</a:t>
            </a:r>
          </a:p>
          <a:p>
            <a:pPr lvl="1"/>
            <a:r>
              <a:rPr lang="en-US" sz="1800" dirty="0" smtClean="0"/>
              <a:t>* Focus on passing on one therapy approach</a:t>
            </a:r>
            <a:endParaRPr lang="en-US" sz="1800" dirty="0"/>
          </a:p>
          <a:p>
            <a:r>
              <a:rPr lang="en-US" sz="2000" b="1" dirty="0" smtClean="0"/>
              <a:t>Developmental </a:t>
            </a:r>
            <a:r>
              <a:rPr lang="en-US" sz="2000" b="1" dirty="0"/>
              <a:t>Models </a:t>
            </a:r>
            <a:r>
              <a:rPr lang="en-US" sz="2000" dirty="0">
                <a:sym typeface="Wingdings" panose="05000000000000000000" pitchFamily="2" charset="2"/>
              </a:rPr>
              <a:t> the developmental process trainees go through to becoming </a:t>
            </a:r>
            <a:r>
              <a:rPr lang="en-US" sz="2000" dirty="0" smtClean="0">
                <a:sym typeface="Wingdings" panose="05000000000000000000" pitchFamily="2" charset="2"/>
              </a:rPr>
              <a:t>counselors</a:t>
            </a:r>
          </a:p>
          <a:p>
            <a:pPr lvl="1"/>
            <a:r>
              <a:rPr lang="en-US" sz="1800" dirty="0" smtClean="0">
                <a:sym typeface="Wingdings" panose="05000000000000000000" pitchFamily="2" charset="2"/>
              </a:rPr>
              <a:t>Focus on the intricacies of the learning process of the supervisee</a:t>
            </a:r>
          </a:p>
          <a:p>
            <a:r>
              <a:rPr lang="en-US" sz="2000" b="1" dirty="0" smtClean="0">
                <a:sym typeface="Wingdings" panose="05000000000000000000" pitchFamily="2" charset="2"/>
              </a:rPr>
              <a:t>Supervision Process Models  </a:t>
            </a:r>
            <a:r>
              <a:rPr lang="en-US" sz="2000" dirty="0" smtClean="0">
                <a:sym typeface="Wingdings" panose="05000000000000000000" pitchFamily="2" charset="2"/>
              </a:rPr>
              <a:t>an interest in supervision as an educational and relationship process</a:t>
            </a:r>
          </a:p>
          <a:p>
            <a:pPr lvl="1"/>
            <a:r>
              <a:rPr lang="en-US" sz="1800" dirty="0" smtClean="0">
                <a:sym typeface="Wingdings" panose="05000000000000000000" pitchFamily="2" charset="2"/>
              </a:rPr>
              <a:t>Primary focus is to step back and observe the supervision process itself</a:t>
            </a:r>
            <a:r>
              <a:rPr lang="en-US" sz="1800" dirty="0" smtClean="0"/>
              <a:t>		</a:t>
            </a:r>
          </a:p>
          <a:p>
            <a:pPr marL="350838" lvl="1" indent="0">
              <a:buNone/>
            </a:pPr>
            <a:r>
              <a:rPr lang="en-US" sz="1800" dirty="0"/>
              <a:t>	</a:t>
            </a:r>
            <a:r>
              <a:rPr lang="en-US" sz="1800" dirty="0" smtClean="0"/>
              <a:t>				Bernard </a:t>
            </a:r>
            <a:r>
              <a:rPr lang="en-US" sz="1800" dirty="0"/>
              <a:t>&amp; Goodyear, </a:t>
            </a:r>
            <a:r>
              <a:rPr lang="en-US" sz="1800" dirty="0" smtClean="0"/>
              <a:t>2014</a:t>
            </a:r>
            <a:endParaRPr lang="en-US" sz="1800" dirty="0"/>
          </a:p>
          <a:p>
            <a:pPr lvl="0"/>
            <a:endParaRPr lang="en-US" dirty="0"/>
          </a:p>
        </p:txBody>
      </p:sp>
    </p:spTree>
    <p:extLst>
      <p:ext uri="{BB962C8B-B14F-4D97-AF65-F5344CB8AC3E}">
        <p14:creationId xmlns:p14="http://schemas.microsoft.com/office/powerpoint/2010/main" val="38086880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Discrimination Model</a:t>
            </a:r>
            <a:endParaRPr lang="en-US" b="1"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83235475"/>
              </p:ext>
            </p:extLst>
          </p:nvPr>
        </p:nvGraphicFramePr>
        <p:xfrm>
          <a:off x="457200" y="3657600"/>
          <a:ext cx="8229600" cy="179832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xmlns="" val="20000"/>
                    </a:ext>
                  </a:extLst>
                </a:gridCol>
              </a:tblGrid>
              <a:tr h="370840">
                <a:tc>
                  <a:txBody>
                    <a:bodyPr/>
                    <a:lstStyle/>
                    <a:p>
                      <a:endParaRPr lang="en-US" dirty="0" smtClean="0"/>
                    </a:p>
                    <a:p>
                      <a:endParaRPr lang="en-US" dirty="0" smtClean="0"/>
                    </a:p>
                    <a:p>
                      <a:r>
                        <a:rPr lang="en-US" sz="4000" dirty="0" smtClean="0"/>
                        <a:t>We learn through relationships</a:t>
                      </a:r>
                      <a:r>
                        <a:rPr lang="en-US" sz="4000" baseline="0" dirty="0" smtClean="0"/>
                        <a:t> …</a:t>
                      </a:r>
                      <a:endParaRPr lang="en-US" sz="4000" dirty="0" smtClean="0"/>
                    </a:p>
                    <a:p>
                      <a:endParaRPr lang="en-US" dirty="0" smtClean="0"/>
                    </a:p>
                    <a:p>
                      <a:endParaRPr lang="en-US" dirty="0"/>
                    </a:p>
                  </a:txBody>
                  <a:tcPr marL="96520" marR="96520"/>
                </a:tc>
                <a:extLst>
                  <a:ext uri="{0D108BD9-81ED-4DB2-BD59-A6C34878D82A}">
                    <a16:rowId xmlns:a16="http://schemas.microsoft.com/office/drawing/2014/main" xmlns="" val="10000"/>
                  </a:ext>
                </a:extLst>
              </a:tr>
            </a:tbl>
          </a:graphicData>
        </a:graphic>
      </p:graphicFrame>
      <p:sp>
        <p:nvSpPr>
          <p:cNvPr id="5" name="TextBox 4"/>
          <p:cNvSpPr txBox="1"/>
          <p:nvPr/>
        </p:nvSpPr>
        <p:spPr>
          <a:xfrm>
            <a:off x="457200" y="1905000"/>
            <a:ext cx="8305800" cy="954107"/>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Supervision is viewed as both an educational and a relationship process </a:t>
            </a:r>
            <a:r>
              <a:rPr lang="en-US" sz="1400" dirty="0" smtClean="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B</a:t>
            </a:r>
            <a:r>
              <a:rPr lang="en-US" sz="1400" dirty="0" smtClean="0">
                <a:latin typeface="Arial" panose="020B0604020202020204" pitchFamily="34" charset="0"/>
                <a:cs typeface="Arial" panose="020B0604020202020204" pitchFamily="34" charset="0"/>
                <a:sym typeface="Wingdings" panose="05000000000000000000" pitchFamily="2" charset="2"/>
              </a:rPr>
              <a:t>ernard &amp; Goodyear, 2014)</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65815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Discrimination Model</a:t>
            </a:r>
            <a:r>
              <a:rPr lang="en-US" sz="1200" dirty="0" smtClean="0"/>
              <a:t> </a:t>
            </a:r>
            <a:br>
              <a:rPr lang="en-US" sz="1200" dirty="0" smtClean="0"/>
            </a:br>
            <a:r>
              <a:rPr lang="en-US" sz="1200" dirty="0" smtClean="0"/>
              <a:t>(Bernard &amp; Goodyear, 2014</a:t>
            </a:r>
            <a:endParaRPr lang="en-US" dirty="0"/>
          </a:p>
        </p:txBody>
      </p:sp>
      <p:sp>
        <p:nvSpPr>
          <p:cNvPr id="3" name="Content Placeholder 2"/>
          <p:cNvSpPr>
            <a:spLocks noGrp="1"/>
          </p:cNvSpPr>
          <p:nvPr>
            <p:ph idx="1"/>
          </p:nvPr>
        </p:nvSpPr>
        <p:spPr>
          <a:xfrm>
            <a:off x="304800" y="1752600"/>
            <a:ext cx="8534400" cy="4648200"/>
          </a:xfrm>
        </p:spPr>
        <p:txBody>
          <a:bodyPr>
            <a:noAutofit/>
          </a:bodyPr>
          <a:lstStyle/>
          <a:p>
            <a:pPr marL="0" lvl="0" indent="0">
              <a:buNone/>
            </a:pPr>
            <a:r>
              <a:rPr lang="en-US" sz="2800" b="1" u="sng" dirty="0" smtClean="0">
                <a:latin typeface="Arial" panose="020B0604020202020204" pitchFamily="34" charset="0"/>
                <a:cs typeface="Arial" panose="020B0604020202020204" pitchFamily="34" charset="0"/>
              </a:rPr>
              <a:t>Utilizing this model a supervisor focuses on</a:t>
            </a:r>
            <a:r>
              <a:rPr lang="en-US" sz="2800" b="1" dirty="0" smtClean="0">
                <a:latin typeface="Arial" panose="020B0604020202020204" pitchFamily="34" charset="0"/>
                <a:cs typeface="Arial" panose="020B0604020202020204" pitchFamily="34" charset="0"/>
              </a:rPr>
              <a:t>:</a:t>
            </a:r>
          </a:p>
          <a:p>
            <a:pPr marL="0" lvl="0" indent="0">
              <a:buNone/>
            </a:pPr>
            <a:r>
              <a:rPr lang="en-US" sz="2800" dirty="0" smtClean="0">
                <a:latin typeface="Arial" panose="020B0604020202020204" pitchFamily="34" charset="0"/>
                <a:cs typeface="Arial" panose="020B0604020202020204" pitchFamily="34" charset="0"/>
              </a:rPr>
              <a:t>(1) Assessing the supervisee’s </a:t>
            </a:r>
            <a:r>
              <a:rPr lang="en-US" sz="2800" b="1" dirty="0" smtClean="0">
                <a:latin typeface="Arial" panose="020B0604020202020204" pitchFamily="34" charset="0"/>
                <a:cs typeface="Arial" panose="020B0604020202020204" pitchFamily="34" charset="0"/>
              </a:rPr>
              <a:t>skills</a:t>
            </a:r>
          </a:p>
          <a:p>
            <a:pPr marL="0" lvl="0" indent="0">
              <a:buNone/>
            </a:pPr>
            <a:r>
              <a:rPr lang="en-US" sz="2800" dirty="0" smtClean="0">
                <a:latin typeface="Arial" panose="020B0604020202020204" pitchFamily="34" charset="0"/>
                <a:cs typeface="Arial" panose="020B0604020202020204" pitchFamily="34" charset="0"/>
              </a:rPr>
              <a:t>(2) Choosing a supervisor </a:t>
            </a:r>
            <a:r>
              <a:rPr lang="en-US" sz="2800" b="1" u="sng" dirty="0" smtClean="0">
                <a:latin typeface="Arial" panose="020B0604020202020204" pitchFamily="34" charset="0"/>
                <a:cs typeface="Arial" panose="020B0604020202020204" pitchFamily="34" charset="0"/>
              </a:rPr>
              <a:t>role</a:t>
            </a:r>
            <a:r>
              <a:rPr lang="en-US" sz="2800" dirty="0" smtClean="0">
                <a:latin typeface="Arial" panose="020B0604020202020204" pitchFamily="34" charset="0"/>
                <a:cs typeface="Arial" panose="020B0604020202020204" pitchFamily="34" charset="0"/>
              </a:rPr>
              <a:t> based on your interns needs/goals at a particular time</a:t>
            </a:r>
          </a:p>
        </p:txBody>
      </p:sp>
      <p:pic>
        <p:nvPicPr>
          <p:cNvPr id="6" name="Picture 5" descr="Emotools - Servicio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4267200"/>
            <a:ext cx="1905000" cy="1905000"/>
          </a:xfrm>
          <a:prstGeom prst="rect">
            <a:avLst/>
          </a:prstGeom>
        </p:spPr>
      </p:pic>
    </p:spTree>
    <p:extLst>
      <p:ext uri="{BB962C8B-B14F-4D97-AF65-F5344CB8AC3E}">
        <p14:creationId xmlns:p14="http://schemas.microsoft.com/office/powerpoint/2010/main" val="19732109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Discrimination Model</a:t>
            </a:r>
            <a:r>
              <a:rPr lang="en-US" sz="1200" dirty="0" smtClean="0"/>
              <a:t> </a:t>
            </a:r>
            <a:br>
              <a:rPr lang="en-US" sz="1200" dirty="0" smtClean="0"/>
            </a:br>
            <a:r>
              <a:rPr lang="en-US" sz="1200" dirty="0" smtClean="0"/>
              <a:t>(Bernard &amp; Goodyear, 2014</a:t>
            </a:r>
            <a:endParaRPr lang="en-US" dirty="0"/>
          </a:p>
        </p:txBody>
      </p:sp>
      <p:sp>
        <p:nvSpPr>
          <p:cNvPr id="3" name="Content Placeholder 2"/>
          <p:cNvSpPr>
            <a:spLocks noGrp="1"/>
          </p:cNvSpPr>
          <p:nvPr>
            <p:ph idx="1"/>
          </p:nvPr>
        </p:nvSpPr>
        <p:spPr>
          <a:xfrm>
            <a:off x="304800" y="1752600"/>
            <a:ext cx="8534400" cy="4648200"/>
          </a:xfrm>
        </p:spPr>
        <p:txBody>
          <a:bodyPr>
            <a:noAutofit/>
          </a:bodyPr>
          <a:lstStyle/>
          <a:p>
            <a:pPr marL="0" lvl="0" indent="0">
              <a:buNone/>
            </a:pPr>
            <a:r>
              <a:rPr lang="en-US" sz="2200" b="1" u="sng" dirty="0" smtClean="0">
                <a:latin typeface="Arial" panose="020B0604020202020204" pitchFamily="34" charset="0"/>
                <a:cs typeface="Arial" panose="020B0604020202020204" pitchFamily="34" charset="0"/>
              </a:rPr>
              <a:t>Skills:</a:t>
            </a:r>
          </a:p>
          <a:p>
            <a:pPr marL="228600" lvl="1"/>
            <a:r>
              <a:rPr lang="en-US" b="1" dirty="0" smtClean="0">
                <a:latin typeface="Arial" panose="020B0604020202020204" pitchFamily="34" charset="0"/>
                <a:cs typeface="Arial" panose="020B0604020202020204" pitchFamily="34" charset="0"/>
              </a:rPr>
              <a:t>Intervention:</a:t>
            </a:r>
            <a:r>
              <a:rPr lang="en-US" dirty="0" smtClean="0">
                <a:latin typeface="Arial" panose="020B0604020202020204" pitchFamily="34" charset="0"/>
                <a:cs typeface="Arial" panose="020B0604020202020204" pitchFamily="34" charset="0"/>
              </a:rPr>
              <a:t> (observable behaviors </a:t>
            </a:r>
            <a:r>
              <a:rPr lang="en-US" dirty="0" smtClean="0">
                <a:latin typeface="Arial" panose="020B0604020202020204" pitchFamily="34" charset="0"/>
                <a:cs typeface="Arial" panose="020B0604020202020204" pitchFamily="34" charset="0"/>
                <a:sym typeface="Wingdings" panose="05000000000000000000" pitchFamily="2" charset="2"/>
              </a:rPr>
              <a:t> </a:t>
            </a:r>
            <a:r>
              <a:rPr lang="en-US" dirty="0" smtClean="0">
                <a:latin typeface="Arial" panose="020B0604020202020204" pitchFamily="34" charset="0"/>
                <a:cs typeface="Arial" panose="020B0604020202020204" pitchFamily="34" charset="0"/>
              </a:rPr>
              <a:t>counseling skills and interventions that the intern is demonstrating in session)</a:t>
            </a:r>
          </a:p>
          <a:p>
            <a:pPr marL="228600" lvl="1"/>
            <a:r>
              <a:rPr lang="en-US" b="1" dirty="0" smtClean="0">
                <a:latin typeface="Arial" panose="020B0604020202020204" pitchFamily="34" charset="0"/>
                <a:cs typeface="Arial" panose="020B0604020202020204" pitchFamily="34" charset="0"/>
              </a:rPr>
              <a:t>Conceptualization: </a:t>
            </a:r>
            <a:r>
              <a:rPr lang="en-US" dirty="0" smtClean="0">
                <a:latin typeface="Arial" panose="020B0604020202020204" pitchFamily="34" charset="0"/>
                <a:cs typeface="Arial" panose="020B0604020202020204" pitchFamily="34" charset="0"/>
              </a:rPr>
              <a:t>(cognitive processes </a:t>
            </a:r>
            <a:r>
              <a:rPr lang="en-US" dirty="0" smtClean="0">
                <a:latin typeface="Arial" panose="020B0604020202020204" pitchFamily="34" charset="0"/>
                <a:cs typeface="Arial" panose="020B0604020202020204" pitchFamily="34" charset="0"/>
                <a:sym typeface="Wingdings" panose="05000000000000000000" pitchFamily="2" charset="2"/>
              </a:rPr>
              <a:t> </a:t>
            </a:r>
            <a:r>
              <a:rPr lang="en-US" dirty="0" smtClean="0">
                <a:latin typeface="Arial" panose="020B0604020202020204" pitchFamily="34" charset="0"/>
                <a:cs typeface="Arial" panose="020B0604020202020204" pitchFamily="34" charset="0"/>
              </a:rPr>
              <a:t>interns ability to recognize client themes / patterns and their level of understanding of what is occurring in the counseling session)</a:t>
            </a:r>
          </a:p>
          <a:p>
            <a:pPr marL="228600" lvl="1"/>
            <a:r>
              <a:rPr lang="en-US" b="1" dirty="0" smtClean="0">
                <a:latin typeface="Arial" panose="020B0604020202020204" pitchFamily="34" charset="0"/>
                <a:cs typeface="Arial" panose="020B0604020202020204" pitchFamily="34" charset="0"/>
              </a:rPr>
              <a:t>Personalization:</a:t>
            </a:r>
            <a:r>
              <a:rPr lang="en-US" dirty="0" smtClean="0">
                <a:latin typeface="Arial" panose="020B0604020202020204" pitchFamily="34" charset="0"/>
                <a:cs typeface="Arial" panose="020B0604020202020204" pitchFamily="34" charset="0"/>
              </a:rPr>
              <a:t> (intern self-awareness and ability to adapt personal style of counseling, while being aware of personal issues and countertransference)</a:t>
            </a:r>
          </a:p>
          <a:p>
            <a:pPr marL="228600" lvl="1"/>
            <a:r>
              <a:rPr lang="en-US" b="1" dirty="0" smtClean="0">
                <a:latin typeface="Arial" panose="020B0604020202020204" pitchFamily="34" charset="0"/>
                <a:cs typeface="Arial" panose="020B0604020202020204" pitchFamily="34" charset="0"/>
              </a:rPr>
              <a:t>Professional behaviors: </a:t>
            </a:r>
            <a:r>
              <a:rPr lang="en-US" dirty="0" smtClean="0">
                <a:latin typeface="Arial" panose="020B0604020202020204" pitchFamily="34" charset="0"/>
                <a:cs typeface="Arial" panose="020B0604020202020204" pitchFamily="34" charset="0"/>
              </a:rPr>
              <a:t>how the intern approaches legal and ethical issues</a:t>
            </a:r>
          </a:p>
        </p:txBody>
      </p:sp>
    </p:spTree>
    <p:extLst>
      <p:ext uri="{BB962C8B-B14F-4D97-AF65-F5344CB8AC3E}">
        <p14:creationId xmlns:p14="http://schemas.microsoft.com/office/powerpoint/2010/main" val="24506030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Discrimination Model</a:t>
            </a:r>
            <a:br>
              <a:rPr lang="en-US" dirty="0" smtClean="0"/>
            </a:br>
            <a:r>
              <a:rPr lang="en-US" dirty="0" smtClean="0"/>
              <a:t>Roles</a:t>
            </a:r>
            <a:endParaRPr lang="en-US" dirty="0"/>
          </a:p>
        </p:txBody>
      </p:sp>
      <p:sp>
        <p:nvSpPr>
          <p:cNvPr id="3" name="Content Placeholder 2"/>
          <p:cNvSpPr>
            <a:spLocks noGrp="1"/>
          </p:cNvSpPr>
          <p:nvPr>
            <p:ph idx="1"/>
          </p:nvPr>
        </p:nvSpPr>
        <p:spPr>
          <a:xfrm>
            <a:off x="457200" y="1828800"/>
            <a:ext cx="8229600" cy="4343400"/>
          </a:xfrm>
        </p:spPr>
        <p:txBody>
          <a:bodyPr>
            <a:normAutofit fontScale="92500" lnSpcReduction="20000"/>
          </a:bodyPr>
          <a:lstStyle/>
          <a:p>
            <a:pPr lvl="0"/>
            <a:r>
              <a:rPr lang="en-US" b="1" dirty="0" smtClean="0"/>
              <a:t>Teaching role: </a:t>
            </a:r>
            <a:r>
              <a:rPr lang="en-US" dirty="0" smtClean="0"/>
              <a:t>has </a:t>
            </a:r>
            <a:r>
              <a:rPr lang="en-US" dirty="0"/>
              <a:t>an evaluative function and </a:t>
            </a:r>
            <a:r>
              <a:rPr lang="en-US" dirty="0" smtClean="0"/>
              <a:t>focuses on imparting </a:t>
            </a:r>
            <a:r>
              <a:rPr lang="en-US" dirty="0"/>
              <a:t>skills and </a:t>
            </a:r>
            <a:r>
              <a:rPr lang="en-US" dirty="0" smtClean="0"/>
              <a:t>knowledge</a:t>
            </a:r>
          </a:p>
          <a:p>
            <a:pPr lvl="1"/>
            <a:r>
              <a:rPr lang="en-US" dirty="0" smtClean="0">
                <a:sym typeface="Wingdings" panose="05000000000000000000" pitchFamily="2" charset="2"/>
              </a:rPr>
              <a:t>Includes: instruction, modeling and providing feedback</a:t>
            </a:r>
            <a:endParaRPr lang="en-US" dirty="0"/>
          </a:p>
          <a:p>
            <a:r>
              <a:rPr lang="en-US" b="1" dirty="0"/>
              <a:t>Consultation – </a:t>
            </a:r>
            <a:r>
              <a:rPr lang="en-US" dirty="0"/>
              <a:t>more collegial role when the supervisor wishes for supervisees to trust their own insights and feelings about their work, or want to challenge supervisees to think and act on their own. </a:t>
            </a:r>
          </a:p>
          <a:p>
            <a:pPr lvl="0"/>
            <a:r>
              <a:rPr lang="en-US" b="1" dirty="0" smtClean="0"/>
              <a:t>Counseling</a:t>
            </a:r>
            <a:r>
              <a:rPr lang="en-US" dirty="0" smtClean="0"/>
              <a:t> – examining behaviors, thoughts, or feelings that are stimulated by the client (particularly those that create a barrier)</a:t>
            </a:r>
          </a:p>
          <a:p>
            <a:pPr lvl="1"/>
            <a:r>
              <a:rPr lang="en-US" dirty="0" smtClean="0"/>
              <a:t>Enhance supervisee reflectivity, especially about their own internal reality</a:t>
            </a:r>
          </a:p>
          <a:p>
            <a:pPr marL="0" indent="0">
              <a:buNone/>
            </a:pPr>
            <a:r>
              <a:rPr lang="en-US" sz="2000" dirty="0" smtClean="0"/>
              <a:t>					Bernard </a:t>
            </a:r>
            <a:r>
              <a:rPr lang="en-US" sz="2000" dirty="0"/>
              <a:t>&amp; Goodyear, </a:t>
            </a:r>
            <a:r>
              <a:rPr lang="en-US" sz="2000" dirty="0" smtClean="0"/>
              <a:t>2014</a:t>
            </a:r>
            <a:endParaRPr lang="en-US" sz="2000" dirty="0"/>
          </a:p>
          <a:p>
            <a:pPr lvl="0"/>
            <a:endParaRPr lang="en-US" dirty="0"/>
          </a:p>
        </p:txBody>
      </p:sp>
    </p:spTree>
    <p:extLst>
      <p:ext uri="{BB962C8B-B14F-4D97-AF65-F5344CB8AC3E}">
        <p14:creationId xmlns:p14="http://schemas.microsoft.com/office/powerpoint/2010/main" val="35240902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244158"/>
            <a:ext cx="7345362" cy="746442"/>
          </a:xfrm>
        </p:spPr>
        <p:txBody>
          <a:bodyPr>
            <a:normAutofit fontScale="90000"/>
          </a:bodyPr>
          <a:lstStyle/>
          <a:p>
            <a:r>
              <a:rPr lang="en-US" dirty="0" smtClean="0"/>
              <a:t>Discrimination Model</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66071912"/>
              </p:ext>
            </p:extLst>
          </p:nvPr>
        </p:nvGraphicFramePr>
        <p:xfrm>
          <a:off x="191294" y="1002671"/>
          <a:ext cx="8763000" cy="5811320"/>
        </p:xfrm>
        <a:graphic>
          <a:graphicData uri="http://schemas.openxmlformats.org/drawingml/2006/table">
            <a:tbl>
              <a:tblPr firstRow="1" bandRow="1">
                <a:tableStyleId>{5C22544A-7EE6-4342-B048-85BDC9FD1C3A}</a:tableStyleId>
              </a:tblPr>
              <a:tblGrid>
                <a:gridCol w="2190750">
                  <a:extLst>
                    <a:ext uri="{9D8B030D-6E8A-4147-A177-3AD203B41FA5}">
                      <a16:colId xmlns:a16="http://schemas.microsoft.com/office/drawing/2014/main" xmlns="" val="20000"/>
                    </a:ext>
                  </a:extLst>
                </a:gridCol>
                <a:gridCol w="2190750">
                  <a:extLst>
                    <a:ext uri="{9D8B030D-6E8A-4147-A177-3AD203B41FA5}">
                      <a16:colId xmlns:a16="http://schemas.microsoft.com/office/drawing/2014/main" xmlns="" val="20001"/>
                    </a:ext>
                  </a:extLst>
                </a:gridCol>
                <a:gridCol w="2190750">
                  <a:extLst>
                    <a:ext uri="{9D8B030D-6E8A-4147-A177-3AD203B41FA5}">
                      <a16:colId xmlns:a16="http://schemas.microsoft.com/office/drawing/2014/main" xmlns="" val="20002"/>
                    </a:ext>
                  </a:extLst>
                </a:gridCol>
                <a:gridCol w="2190750">
                  <a:extLst>
                    <a:ext uri="{9D8B030D-6E8A-4147-A177-3AD203B41FA5}">
                      <a16:colId xmlns:a16="http://schemas.microsoft.com/office/drawing/2014/main" xmlns="" val="20003"/>
                    </a:ext>
                  </a:extLst>
                </a:gridCol>
              </a:tblGrid>
              <a:tr h="512130">
                <a:tc>
                  <a:txBody>
                    <a:bodyPr/>
                    <a:lstStyle/>
                    <a:p>
                      <a:r>
                        <a:rPr lang="en-US" b="1" dirty="0" smtClean="0">
                          <a:solidFill>
                            <a:schemeClr val="tx1"/>
                          </a:solidFill>
                        </a:rPr>
                        <a:t>Focus of Supervision</a:t>
                      </a:r>
                      <a:endParaRPr lang="en-US" b="1" dirty="0">
                        <a:solidFill>
                          <a:schemeClr val="tx1"/>
                        </a:solidFill>
                      </a:endParaRPr>
                    </a:p>
                  </a:txBody>
                  <a:tcPr/>
                </a:tc>
                <a:tc>
                  <a:txBody>
                    <a:bodyPr/>
                    <a:lstStyle/>
                    <a:p>
                      <a:r>
                        <a:rPr lang="en-US" b="1" dirty="0" smtClean="0">
                          <a:solidFill>
                            <a:schemeClr val="tx1"/>
                          </a:solidFill>
                        </a:rPr>
                        <a:t>Teacher</a:t>
                      </a:r>
                      <a:endParaRPr lang="en-US" b="1" dirty="0">
                        <a:solidFill>
                          <a:schemeClr val="tx1"/>
                        </a:solidFill>
                      </a:endParaRPr>
                    </a:p>
                  </a:txBody>
                  <a:tcPr/>
                </a:tc>
                <a:tc>
                  <a:txBody>
                    <a:bodyPr/>
                    <a:lstStyle/>
                    <a:p>
                      <a:r>
                        <a:rPr lang="en-US" b="1" dirty="0" smtClean="0">
                          <a:solidFill>
                            <a:schemeClr val="tx1"/>
                          </a:solidFill>
                        </a:rPr>
                        <a:t>Counselor</a:t>
                      </a:r>
                      <a:endParaRPr lang="en-US" b="1" dirty="0">
                        <a:solidFill>
                          <a:schemeClr val="tx1"/>
                        </a:solidFill>
                      </a:endParaRPr>
                    </a:p>
                  </a:txBody>
                  <a:tcPr/>
                </a:tc>
                <a:tc>
                  <a:txBody>
                    <a:bodyPr/>
                    <a:lstStyle/>
                    <a:p>
                      <a:r>
                        <a:rPr lang="en-US" b="1" dirty="0" smtClean="0">
                          <a:solidFill>
                            <a:schemeClr val="tx1"/>
                          </a:solidFill>
                        </a:rPr>
                        <a:t>Consultant</a:t>
                      </a:r>
                      <a:endParaRPr lang="en-US" b="1" dirty="0">
                        <a:solidFill>
                          <a:schemeClr val="tx1"/>
                        </a:solidFill>
                      </a:endParaRPr>
                    </a:p>
                  </a:txBody>
                  <a:tcPr/>
                </a:tc>
                <a:extLst>
                  <a:ext uri="{0D108BD9-81ED-4DB2-BD59-A6C34878D82A}">
                    <a16:rowId xmlns:a16="http://schemas.microsoft.com/office/drawing/2014/main" xmlns="" val="10000"/>
                  </a:ext>
                </a:extLst>
              </a:tr>
              <a:tr h="1422200">
                <a:tc>
                  <a:txBody>
                    <a:bodyPr/>
                    <a:lstStyle/>
                    <a:p>
                      <a:r>
                        <a:rPr lang="en-US" b="1" dirty="0" smtClean="0">
                          <a:solidFill>
                            <a:schemeClr val="tx1"/>
                          </a:solidFill>
                        </a:rPr>
                        <a:t>Intervention</a:t>
                      </a:r>
                      <a:endParaRPr lang="en-US" b="1" dirty="0">
                        <a:solidFill>
                          <a:schemeClr val="tx1"/>
                        </a:solidFill>
                      </a:endParaRPr>
                    </a:p>
                  </a:txBody>
                  <a:tcPr/>
                </a:tc>
                <a:tc>
                  <a:txBody>
                    <a:bodyPr/>
                    <a:lstStyle/>
                    <a:p>
                      <a:r>
                        <a:rPr lang="en-US" dirty="0" smtClean="0"/>
                        <a:t>Models or</a:t>
                      </a:r>
                      <a:r>
                        <a:rPr lang="en-US" baseline="0" dirty="0" smtClean="0"/>
                        <a:t> teaches a specific skill that supervisee is struggling with</a:t>
                      </a:r>
                      <a:endParaRPr lang="en-US" dirty="0"/>
                    </a:p>
                  </a:txBody>
                  <a:tcPr/>
                </a:tc>
                <a:tc>
                  <a:txBody>
                    <a:bodyPr/>
                    <a:lstStyle/>
                    <a:p>
                      <a:r>
                        <a:rPr lang="en-US" dirty="0" smtClean="0"/>
                        <a:t>Asking supervisee to reflect on why they are struggling with “confrontation”</a:t>
                      </a:r>
                      <a:endParaRPr lang="en-US" dirty="0"/>
                    </a:p>
                  </a:txBody>
                  <a:tcPr/>
                </a:tc>
                <a:tc>
                  <a:txBody>
                    <a:bodyPr/>
                    <a:lstStyle/>
                    <a:p>
                      <a:r>
                        <a:rPr lang="en-US" dirty="0" smtClean="0"/>
                        <a:t>Would like to use art / music</a:t>
                      </a:r>
                      <a:r>
                        <a:rPr lang="en-US" baseline="0" dirty="0" smtClean="0"/>
                        <a:t> </a:t>
                      </a:r>
                      <a:r>
                        <a:rPr lang="en-US" baseline="0" dirty="0" smtClean="0">
                          <a:sym typeface="Wingdings" panose="05000000000000000000" pitchFamily="2" charset="2"/>
                        </a:rPr>
                        <a:t> provides resources or brainstorms</a:t>
                      </a:r>
                      <a:endParaRPr lang="en-US" dirty="0"/>
                    </a:p>
                  </a:txBody>
                  <a:tcPr/>
                </a:tc>
                <a:extLst>
                  <a:ext uri="{0D108BD9-81ED-4DB2-BD59-A6C34878D82A}">
                    <a16:rowId xmlns:a16="http://schemas.microsoft.com/office/drawing/2014/main" xmlns="" val="10001"/>
                  </a:ext>
                </a:extLst>
              </a:tr>
              <a:tr h="1955525">
                <a:tc>
                  <a:txBody>
                    <a:bodyPr/>
                    <a:lstStyle/>
                    <a:p>
                      <a:r>
                        <a:rPr lang="en-US" b="1" dirty="0" smtClean="0">
                          <a:solidFill>
                            <a:schemeClr val="tx1"/>
                          </a:solidFill>
                        </a:rPr>
                        <a:t>Conceptualization</a:t>
                      </a:r>
                      <a:endParaRPr lang="en-US" b="1" dirty="0">
                        <a:solidFill>
                          <a:schemeClr val="tx1"/>
                        </a:solidFill>
                      </a:endParaRPr>
                    </a:p>
                  </a:txBody>
                  <a:tcPr/>
                </a:tc>
                <a:tc>
                  <a:txBody>
                    <a:bodyPr/>
                    <a:lstStyle/>
                    <a:p>
                      <a:r>
                        <a:rPr lang="en-US" u="sng" dirty="0" smtClean="0"/>
                        <a:t>Problems identifying primary concern </a:t>
                      </a:r>
                      <a:r>
                        <a:rPr lang="en-US" dirty="0" smtClean="0">
                          <a:sym typeface="Wingdings" panose="05000000000000000000" pitchFamily="2" charset="2"/>
                        </a:rPr>
                        <a:t> </a:t>
                      </a:r>
                      <a:r>
                        <a:rPr lang="en-US" dirty="0" smtClean="0"/>
                        <a:t>Having supervisee look at session and</a:t>
                      </a:r>
                      <a:r>
                        <a:rPr lang="en-US" baseline="0" dirty="0" smtClean="0"/>
                        <a:t> pointing out aspects of the session to intern</a:t>
                      </a:r>
                      <a:endParaRPr lang="en-US" dirty="0"/>
                    </a:p>
                  </a:txBody>
                  <a:tcPr/>
                </a:tc>
                <a:tc>
                  <a:txBody>
                    <a:bodyPr/>
                    <a:lstStyle/>
                    <a:p>
                      <a:r>
                        <a:rPr lang="en-US" dirty="0" smtClean="0"/>
                        <a:t>Helping</a:t>
                      </a:r>
                      <a:r>
                        <a:rPr lang="en-US" baseline="0" dirty="0" smtClean="0"/>
                        <a:t> supervisee identify what is “blocking” her from having empathy for client</a:t>
                      </a:r>
                      <a:endParaRPr lang="en-US" dirty="0"/>
                    </a:p>
                  </a:txBody>
                  <a:tcPr/>
                </a:tc>
                <a:tc>
                  <a:txBody>
                    <a:bodyPr/>
                    <a:lstStyle/>
                    <a:p>
                      <a:r>
                        <a:rPr lang="en-US" dirty="0" smtClean="0"/>
                        <a:t>Wants</a:t>
                      </a:r>
                      <a:r>
                        <a:rPr lang="en-US" baseline="0" dirty="0" smtClean="0"/>
                        <a:t> to think about different approaches to address a client concern </a:t>
                      </a:r>
                      <a:r>
                        <a:rPr lang="en-US" baseline="0" dirty="0" smtClean="0">
                          <a:sym typeface="Wingdings" panose="05000000000000000000" pitchFamily="2" charset="2"/>
                        </a:rPr>
                        <a:t> brainstorming</a:t>
                      </a:r>
                      <a:endParaRPr lang="en-US" dirty="0"/>
                    </a:p>
                  </a:txBody>
                  <a:tcPr/>
                </a:tc>
                <a:extLst>
                  <a:ext uri="{0D108BD9-81ED-4DB2-BD59-A6C34878D82A}">
                    <a16:rowId xmlns:a16="http://schemas.microsoft.com/office/drawing/2014/main" xmlns="" val="10002"/>
                  </a:ext>
                </a:extLst>
              </a:tr>
              <a:tr h="1155538">
                <a:tc>
                  <a:txBody>
                    <a:bodyPr/>
                    <a:lstStyle/>
                    <a:p>
                      <a:r>
                        <a:rPr lang="en-US" b="1" dirty="0" smtClean="0">
                          <a:solidFill>
                            <a:schemeClr val="tx1"/>
                          </a:solidFill>
                        </a:rPr>
                        <a:t>Personalization</a:t>
                      </a:r>
                      <a:endParaRPr lang="en-US" b="1" dirty="0">
                        <a:solidFill>
                          <a:schemeClr val="tx1"/>
                        </a:solidFill>
                      </a:endParaRPr>
                    </a:p>
                  </a:txBody>
                  <a:tcPr/>
                </a:tc>
                <a:tc>
                  <a:txBody>
                    <a:bodyPr/>
                    <a:lstStyle/>
                    <a:p>
                      <a:r>
                        <a:rPr lang="en-US" dirty="0" smtClean="0"/>
                        <a:t>Pointing out countertransference</a:t>
                      </a:r>
                      <a:endParaRPr lang="en-US" dirty="0"/>
                    </a:p>
                  </a:txBody>
                  <a:tcPr/>
                </a:tc>
                <a:tc>
                  <a:txBody>
                    <a:bodyPr/>
                    <a:lstStyle/>
                    <a:p>
                      <a:r>
                        <a:rPr lang="en-US" dirty="0" smtClean="0"/>
                        <a:t>Identifying need to be perfect and how this might impact work with client</a:t>
                      </a:r>
                      <a:endParaRPr lang="en-US" dirty="0"/>
                    </a:p>
                  </a:txBody>
                  <a:tcPr/>
                </a:tc>
                <a:tc>
                  <a:txBody>
                    <a:bodyPr/>
                    <a:lstStyle/>
                    <a:p>
                      <a:r>
                        <a:rPr lang="en-US" dirty="0" smtClean="0"/>
                        <a:t>Attraction to client </a:t>
                      </a:r>
                      <a:r>
                        <a:rPr lang="en-US" dirty="0" smtClean="0">
                          <a:sym typeface="Wingdings" panose="05000000000000000000" pitchFamily="2" charset="2"/>
                        </a:rPr>
                        <a:t> supervisor is</a:t>
                      </a:r>
                      <a:r>
                        <a:rPr lang="en-US" baseline="0" dirty="0" smtClean="0">
                          <a:sym typeface="Wingdings" panose="05000000000000000000" pitchFamily="2" charset="2"/>
                        </a:rPr>
                        <a:t> sounding board and helping supervisee to handle appropriately</a:t>
                      </a:r>
                      <a:endParaRPr lang="en-US"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6260019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Supervisory Triad</a:t>
            </a:r>
            <a:endParaRPr lang="en-US" dirty="0"/>
          </a:p>
        </p:txBody>
      </p:sp>
      <p:grpSp>
        <p:nvGrpSpPr>
          <p:cNvPr id="3" name="Content Placeholder 2"/>
          <p:cNvGrpSpPr>
            <a:grpSpLocks noGrp="1"/>
          </p:cNvGrpSpPr>
          <p:nvPr/>
        </p:nvGrpSpPr>
        <p:grpSpPr bwMode="auto">
          <a:xfrm>
            <a:off x="457200" y="1600200"/>
            <a:ext cx="8229600" cy="4525963"/>
            <a:chOff x="1008" y="1059"/>
            <a:chExt cx="3768" cy="2733"/>
          </a:xfrm>
        </p:grpSpPr>
        <p:sp>
          <p:nvSpPr>
            <p:cNvPr id="1027" name="AutoShape 3"/>
            <p:cNvSpPr>
              <a:spLocks noChangeAspect="1" noChangeArrowheads="1"/>
            </p:cNvSpPr>
            <p:nvPr/>
          </p:nvSpPr>
          <p:spPr bwMode="auto">
            <a:xfrm>
              <a:off x="1915" y="1617"/>
              <a:ext cx="1942" cy="1675"/>
            </a:xfrm>
            <a:prstGeom prst="triangle">
              <a:avLst>
                <a:gd name="adj" fmla="val 50000"/>
              </a:avLst>
            </a:prstGeom>
            <a:solidFill>
              <a:srgbClr val="CC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r>
                <a:rPr lang="en-US" sz="2400" dirty="0" smtClean="0"/>
                <a:t>Clients</a:t>
              </a:r>
              <a:endParaRPr lang="en-US" sz="2400" dirty="0"/>
            </a:p>
          </p:txBody>
        </p:sp>
        <p:sp>
          <p:nvSpPr>
            <p:cNvPr id="1028" name="Oval 4"/>
            <p:cNvSpPr>
              <a:spLocks noChangeArrowheads="1"/>
            </p:cNvSpPr>
            <p:nvPr/>
          </p:nvSpPr>
          <p:spPr bwMode="auto">
            <a:xfrm>
              <a:off x="1008" y="3234"/>
              <a:ext cx="1116" cy="558"/>
            </a:xfrm>
            <a:prstGeom prst="ellipse">
              <a:avLst/>
            </a:prstGeom>
            <a:solidFill>
              <a:srgbClr val="FFFFCC"/>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r>
                <a:rPr lang="en-US" sz="2400" dirty="0" smtClean="0"/>
                <a:t>Site </a:t>
              </a:r>
            </a:p>
            <a:p>
              <a:r>
                <a:rPr lang="en-US" sz="2400" dirty="0" smtClean="0"/>
                <a:t>Supervisor</a:t>
              </a:r>
              <a:endParaRPr lang="en-US" sz="2400" dirty="0"/>
            </a:p>
          </p:txBody>
        </p:sp>
        <p:sp>
          <p:nvSpPr>
            <p:cNvPr id="1029" name="Oval 5"/>
            <p:cNvSpPr>
              <a:spLocks noChangeArrowheads="1"/>
            </p:cNvSpPr>
            <p:nvPr/>
          </p:nvSpPr>
          <p:spPr bwMode="auto">
            <a:xfrm>
              <a:off x="2334" y="1059"/>
              <a:ext cx="1116" cy="558"/>
            </a:xfrm>
            <a:prstGeom prst="ellipse">
              <a:avLst/>
            </a:prstGeom>
            <a:solidFill>
              <a:srgbClr val="FFBE7D"/>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r>
                <a:rPr lang="en-US" sz="2800" dirty="0" smtClean="0"/>
                <a:t>     </a:t>
              </a:r>
              <a:r>
                <a:rPr lang="en-US" sz="2400" dirty="0" smtClean="0"/>
                <a:t>Intern</a:t>
              </a:r>
              <a:endParaRPr lang="en-US" sz="2400" dirty="0"/>
            </a:p>
          </p:txBody>
        </p:sp>
        <p:sp>
          <p:nvSpPr>
            <p:cNvPr id="1030" name="Oval 6"/>
            <p:cNvSpPr>
              <a:spLocks noChangeArrowheads="1"/>
            </p:cNvSpPr>
            <p:nvPr/>
          </p:nvSpPr>
          <p:spPr bwMode="auto">
            <a:xfrm>
              <a:off x="3660" y="3234"/>
              <a:ext cx="1116" cy="558"/>
            </a:xfrm>
            <a:prstGeom prst="ellipse">
              <a:avLst/>
            </a:prstGeom>
            <a:solidFill>
              <a:srgbClr val="D8EBB3"/>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r>
                <a:rPr lang="en-US" sz="2400" dirty="0" smtClean="0"/>
                <a:t>Faculty Supervisor</a:t>
              </a:r>
              <a:endParaRPr lang="en-US" sz="2400" dirty="0"/>
            </a:p>
          </p:txBody>
        </p:sp>
      </p:grpSp>
    </p:spTree>
    <p:extLst>
      <p:ext uri="{BB962C8B-B14F-4D97-AF65-F5344CB8AC3E}">
        <p14:creationId xmlns:p14="http://schemas.microsoft.com/office/powerpoint/2010/main" val="1768964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pPr eaLnBrk="1" hangingPunct="1">
              <a:defRPr/>
            </a:pPr>
            <a:r>
              <a:rPr lang="en-US" dirty="0" smtClean="0"/>
              <a:t>Supervision as a 3 – person system</a:t>
            </a:r>
          </a:p>
        </p:txBody>
      </p:sp>
      <p:sp>
        <p:nvSpPr>
          <p:cNvPr id="15363" name="Rectangle 3"/>
          <p:cNvSpPr>
            <a:spLocks noGrp="1" noChangeArrowheads="1"/>
          </p:cNvSpPr>
          <p:nvPr>
            <p:ph idx="1"/>
          </p:nvPr>
        </p:nvSpPr>
        <p:spPr>
          <a:xfrm>
            <a:off x="533400" y="1905000"/>
            <a:ext cx="8001000" cy="4160521"/>
          </a:xfrm>
        </p:spPr>
        <p:txBody>
          <a:bodyPr>
            <a:normAutofit/>
          </a:bodyPr>
          <a:lstStyle/>
          <a:p>
            <a:pPr lvl="1" eaLnBrk="1" hangingPunct="1">
              <a:lnSpc>
                <a:spcPct val="90000"/>
              </a:lnSpc>
              <a:buFont typeface="Wingdings" pitchFamily="28" charset="2"/>
              <a:buNone/>
              <a:defRPr/>
            </a:pPr>
            <a:r>
              <a:rPr lang="en-US" sz="3600" b="1" dirty="0" smtClean="0"/>
              <a:t>The supervisory relationship is a relationship about a relationship about other relationships</a:t>
            </a:r>
          </a:p>
          <a:p>
            <a:pPr lvl="1" eaLnBrk="1" hangingPunct="1">
              <a:lnSpc>
                <a:spcPct val="90000"/>
              </a:lnSpc>
              <a:defRPr/>
            </a:pPr>
            <a:r>
              <a:rPr lang="en-US" sz="3200" b="1" u="sng" dirty="0" smtClean="0"/>
              <a:t>Two manifest relationships</a:t>
            </a:r>
          </a:p>
          <a:p>
            <a:pPr lvl="1" eaLnBrk="1" hangingPunct="1">
              <a:lnSpc>
                <a:spcPct val="90000"/>
              </a:lnSpc>
              <a:defRPr/>
            </a:pPr>
            <a:r>
              <a:rPr lang="en-US" sz="3200" b="1" dirty="0" smtClean="0"/>
              <a:t>Client – Intern</a:t>
            </a:r>
          </a:p>
          <a:p>
            <a:pPr lvl="1" eaLnBrk="1" hangingPunct="1">
              <a:lnSpc>
                <a:spcPct val="90000"/>
              </a:lnSpc>
              <a:defRPr/>
            </a:pPr>
            <a:r>
              <a:rPr lang="en-US" sz="3200" b="1" dirty="0" smtClean="0"/>
              <a:t>Intern – Supervisor</a:t>
            </a:r>
          </a:p>
          <a:p>
            <a:pPr lvl="1" eaLnBrk="1" hangingPunct="1">
              <a:lnSpc>
                <a:spcPct val="90000"/>
              </a:lnSpc>
              <a:defRPr/>
            </a:pPr>
            <a:r>
              <a:rPr lang="en-US" sz="3200" b="1" dirty="0" smtClean="0"/>
              <a:t>Person common to all</a:t>
            </a:r>
          </a:p>
          <a:p>
            <a:pPr marL="350838" lvl="1" indent="0" eaLnBrk="1" hangingPunct="1">
              <a:lnSpc>
                <a:spcPct val="90000"/>
              </a:lnSpc>
              <a:buNone/>
              <a:defRPr/>
            </a:pPr>
            <a:r>
              <a:rPr lang="en-US" sz="3200" b="1" dirty="0"/>
              <a:t> </a:t>
            </a:r>
            <a:r>
              <a:rPr lang="en-US" sz="3200" b="1" dirty="0" smtClean="0"/>
              <a:t> these relationships </a:t>
            </a:r>
            <a:r>
              <a:rPr lang="en-US" sz="3200" b="1" dirty="0" smtClean="0">
                <a:sym typeface="Wingdings" panose="05000000000000000000" pitchFamily="2" charset="2"/>
              </a:rPr>
              <a:t> </a:t>
            </a:r>
            <a:r>
              <a:rPr lang="en-US" sz="3200" b="1" u="sng" dirty="0" smtClean="0">
                <a:solidFill>
                  <a:srgbClr val="0070C0"/>
                </a:solidFill>
                <a:sym typeface="Wingdings" panose="05000000000000000000" pitchFamily="2" charset="2"/>
              </a:rPr>
              <a:t>Intern</a:t>
            </a:r>
            <a:endParaRPr lang="en-US" sz="3600" b="1" u="sng" dirty="0">
              <a:solidFill>
                <a:srgbClr val="0070C0"/>
              </a:solidFill>
            </a:endParaRPr>
          </a:p>
        </p:txBody>
      </p:sp>
      <p:grpSp>
        <p:nvGrpSpPr>
          <p:cNvPr id="4" name="Content Placeholder 2"/>
          <p:cNvGrpSpPr>
            <a:grpSpLocks noGrp="1"/>
          </p:cNvGrpSpPr>
          <p:nvPr/>
        </p:nvGrpSpPr>
        <p:grpSpPr bwMode="auto">
          <a:xfrm>
            <a:off x="5515824" y="3429000"/>
            <a:ext cx="3048000" cy="1935163"/>
            <a:chOff x="1008" y="1059"/>
            <a:chExt cx="3768" cy="2733"/>
          </a:xfrm>
        </p:grpSpPr>
        <p:sp>
          <p:nvSpPr>
            <p:cNvPr id="5" name="AutoShape 3"/>
            <p:cNvSpPr>
              <a:spLocks noChangeAspect="1" noChangeArrowheads="1"/>
            </p:cNvSpPr>
            <p:nvPr/>
          </p:nvSpPr>
          <p:spPr bwMode="auto">
            <a:xfrm>
              <a:off x="1915" y="1617"/>
              <a:ext cx="1942" cy="1675"/>
            </a:xfrm>
            <a:prstGeom prst="triangle">
              <a:avLst>
                <a:gd name="adj" fmla="val 50000"/>
              </a:avLst>
            </a:prstGeom>
            <a:solidFill>
              <a:srgbClr val="CC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400" dirty="0" smtClean="0"/>
                <a:t>Clients</a:t>
              </a:r>
              <a:endParaRPr lang="en-US" sz="1400" dirty="0"/>
            </a:p>
          </p:txBody>
        </p:sp>
        <p:sp>
          <p:nvSpPr>
            <p:cNvPr id="6" name="Oval 4"/>
            <p:cNvSpPr>
              <a:spLocks noChangeArrowheads="1"/>
            </p:cNvSpPr>
            <p:nvPr/>
          </p:nvSpPr>
          <p:spPr bwMode="auto">
            <a:xfrm>
              <a:off x="1008" y="3104"/>
              <a:ext cx="1326" cy="688"/>
            </a:xfrm>
            <a:prstGeom prst="ellipse">
              <a:avLst/>
            </a:prstGeom>
            <a:solidFill>
              <a:srgbClr val="FFFFCC"/>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r>
                <a:rPr lang="en-US" sz="1000" dirty="0" smtClean="0"/>
                <a:t>Site Supervisor</a:t>
              </a:r>
              <a:endParaRPr lang="en-US" sz="1000" dirty="0"/>
            </a:p>
          </p:txBody>
        </p:sp>
        <p:sp>
          <p:nvSpPr>
            <p:cNvPr id="7" name="Oval 5"/>
            <p:cNvSpPr>
              <a:spLocks noChangeArrowheads="1"/>
            </p:cNvSpPr>
            <p:nvPr/>
          </p:nvSpPr>
          <p:spPr bwMode="auto">
            <a:xfrm>
              <a:off x="2334" y="1059"/>
              <a:ext cx="1116" cy="558"/>
            </a:xfrm>
            <a:prstGeom prst="ellipse">
              <a:avLst/>
            </a:prstGeom>
            <a:solidFill>
              <a:srgbClr val="FFBE7D"/>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r>
                <a:rPr lang="en-US" sz="1100" dirty="0" smtClean="0"/>
                <a:t>Intern</a:t>
              </a:r>
              <a:endParaRPr lang="en-US" sz="1100" dirty="0"/>
            </a:p>
          </p:txBody>
        </p:sp>
        <p:sp>
          <p:nvSpPr>
            <p:cNvPr id="8" name="Oval 6"/>
            <p:cNvSpPr>
              <a:spLocks noChangeArrowheads="1"/>
            </p:cNvSpPr>
            <p:nvPr/>
          </p:nvSpPr>
          <p:spPr bwMode="auto">
            <a:xfrm>
              <a:off x="3660" y="3234"/>
              <a:ext cx="1116" cy="558"/>
            </a:xfrm>
            <a:prstGeom prst="ellipse">
              <a:avLst/>
            </a:prstGeom>
            <a:solidFill>
              <a:srgbClr val="D8EBB3"/>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r>
                <a:rPr lang="en-US" sz="1000" dirty="0" smtClean="0"/>
                <a:t>Faculty </a:t>
              </a:r>
              <a:endParaRPr lang="en-US" sz="1000" dirty="0"/>
            </a:p>
          </p:txBody>
        </p:sp>
      </p:grpSp>
    </p:spTree>
    <p:extLst>
      <p:ext uri="{BB962C8B-B14F-4D97-AF65-F5344CB8AC3E}">
        <p14:creationId xmlns:p14="http://schemas.microsoft.com/office/powerpoint/2010/main" val="2232556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Ice Breaker</a:t>
            </a:r>
            <a:endParaRPr lang="en-US" dirty="0"/>
          </a:p>
        </p:txBody>
      </p:sp>
      <p:pic>
        <p:nvPicPr>
          <p:cNvPr id="4" name="Content Placeholder 3" descr="살아가는 일이 허전하고 등이 시릴 때... :: 겨울풍경 바탕화면 - 눈덮힌 겨울산, 겨울산장, 겨울바다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71600" y="2133600"/>
            <a:ext cx="6248400" cy="3932238"/>
          </a:xfrm>
        </p:spPr>
      </p:pic>
    </p:spTree>
    <p:extLst>
      <p:ext uri="{BB962C8B-B14F-4D97-AF65-F5344CB8AC3E}">
        <p14:creationId xmlns:p14="http://schemas.microsoft.com/office/powerpoint/2010/main" val="605437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rPr>
              <a:t>Supervision as a 3-Person System</a:t>
            </a:r>
            <a:endParaRPr lang="en-US" b="1" dirty="0">
              <a:solidFill>
                <a:schemeClr val="tx1"/>
              </a:solidFill>
            </a:endParaRPr>
          </a:p>
        </p:txBody>
      </p:sp>
      <p:sp>
        <p:nvSpPr>
          <p:cNvPr id="3" name="Content Placeholder 2"/>
          <p:cNvSpPr>
            <a:spLocks noGrp="1"/>
          </p:cNvSpPr>
          <p:nvPr>
            <p:ph idx="1"/>
          </p:nvPr>
        </p:nvSpPr>
        <p:spPr>
          <a:xfrm>
            <a:off x="534194" y="1905000"/>
            <a:ext cx="8077200" cy="4312920"/>
          </a:xfrm>
        </p:spPr>
        <p:txBody>
          <a:bodyPr>
            <a:normAutofit/>
          </a:bodyPr>
          <a:lstStyle/>
          <a:p>
            <a:pPr marL="0" lvl="1" indent="0">
              <a:buNone/>
            </a:pPr>
            <a:endParaRPr lang="en-US" sz="3200" b="1" dirty="0" smtClean="0">
              <a:solidFill>
                <a:schemeClr val="tx1"/>
              </a:solidFill>
            </a:endParaRPr>
          </a:p>
          <a:p>
            <a:pPr marL="0" lvl="1" indent="0">
              <a:buNone/>
            </a:pPr>
            <a:r>
              <a:rPr lang="en-US" sz="3200" b="1" dirty="0" smtClean="0">
                <a:solidFill>
                  <a:schemeClr val="tx1"/>
                </a:solidFill>
              </a:rPr>
              <a:t>The processes in this 3-Person system area quite complex </a:t>
            </a:r>
            <a:r>
              <a:rPr lang="en-US" sz="3200" b="1" dirty="0" smtClean="0">
                <a:solidFill>
                  <a:schemeClr val="tx1"/>
                </a:solidFill>
                <a:sym typeface="Wingdings" panose="05000000000000000000" pitchFamily="2" charset="2"/>
              </a:rPr>
              <a:t> b</a:t>
            </a:r>
            <a:r>
              <a:rPr lang="en-US" sz="3200" b="1" dirty="0" smtClean="0">
                <a:solidFill>
                  <a:schemeClr val="tx1"/>
                </a:solidFill>
              </a:rPr>
              <a:t>ecause each of the three people involved in system influence the other two people in the system</a:t>
            </a:r>
          </a:p>
          <a:p>
            <a:pPr marL="0" lvl="1" indent="0">
              <a:buNone/>
            </a:pPr>
            <a:endParaRPr lang="en-US" sz="3200" dirty="0" smtClean="0"/>
          </a:p>
          <a:p>
            <a:pPr marL="0" indent="0">
              <a:buNone/>
            </a:pPr>
            <a:r>
              <a:rPr lang="en-US" sz="2000" dirty="0" smtClean="0"/>
              <a:t>					Bernard &amp; Goodyear, 2014				</a:t>
            </a:r>
            <a:endParaRPr lang="en-US" sz="2000" dirty="0"/>
          </a:p>
          <a:p>
            <a:pPr marL="0" indent="0">
              <a:buNone/>
            </a:pPr>
            <a:endParaRPr lang="en-US" dirty="0"/>
          </a:p>
        </p:txBody>
      </p:sp>
      <p:pic>
        <p:nvPicPr>
          <p:cNvPr id="5" name="Picture 4" descr="File:3D Team Leadership Arrow Concept.jp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4693920"/>
            <a:ext cx="1524000" cy="1524000"/>
          </a:xfrm>
          <a:prstGeom prst="rect">
            <a:avLst/>
          </a:prstGeom>
        </p:spPr>
      </p:pic>
    </p:spTree>
    <p:extLst>
      <p:ext uri="{BB962C8B-B14F-4D97-AF65-F5344CB8AC3E}">
        <p14:creationId xmlns:p14="http://schemas.microsoft.com/office/powerpoint/2010/main" val="18984242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rPr>
              <a:t>Processes in 3-Person System</a:t>
            </a:r>
            <a:endParaRPr lang="en-US" b="1" dirty="0">
              <a:solidFill>
                <a:schemeClr val="tx1"/>
              </a:solidFill>
            </a:endParaRPr>
          </a:p>
        </p:txBody>
      </p:sp>
      <p:sp>
        <p:nvSpPr>
          <p:cNvPr id="3" name="Content Placeholder 2"/>
          <p:cNvSpPr>
            <a:spLocks noGrp="1"/>
          </p:cNvSpPr>
          <p:nvPr>
            <p:ph idx="1"/>
          </p:nvPr>
        </p:nvSpPr>
        <p:spPr>
          <a:xfrm>
            <a:off x="534194" y="1905000"/>
            <a:ext cx="8077200" cy="4312920"/>
          </a:xfrm>
        </p:spPr>
        <p:txBody>
          <a:bodyPr>
            <a:normAutofit fontScale="92500" lnSpcReduction="20000"/>
          </a:bodyPr>
          <a:lstStyle/>
          <a:p>
            <a:pPr marL="457200" lvl="1" indent="-457200"/>
            <a:r>
              <a:rPr lang="en-US" sz="3200" b="1" u="sng" dirty="0" smtClean="0">
                <a:solidFill>
                  <a:schemeClr val="tx1"/>
                </a:solidFill>
              </a:rPr>
              <a:t>Parallel process </a:t>
            </a:r>
            <a:r>
              <a:rPr lang="en-US" sz="3200" b="1" dirty="0" smtClean="0">
                <a:solidFill>
                  <a:schemeClr val="tx1"/>
                </a:solidFill>
              </a:rPr>
              <a:t>– supervisees </a:t>
            </a:r>
            <a:r>
              <a:rPr lang="en-US" sz="3200" dirty="0" smtClean="0">
                <a:solidFill>
                  <a:schemeClr val="tx1"/>
                </a:solidFill>
              </a:rPr>
              <a:t>(albeit unconsciously) </a:t>
            </a:r>
            <a:r>
              <a:rPr lang="en-US" sz="3200" b="1" dirty="0" smtClean="0">
                <a:solidFill>
                  <a:schemeClr val="tx1"/>
                </a:solidFill>
              </a:rPr>
              <a:t>present themselves to their supervisors as their clients have presented to them</a:t>
            </a:r>
          </a:p>
          <a:p>
            <a:pPr marL="457200" lvl="1" indent="-457200"/>
            <a:r>
              <a:rPr lang="en-US" sz="3200" b="1" dirty="0" smtClean="0">
                <a:solidFill>
                  <a:schemeClr val="tx1"/>
                </a:solidFill>
              </a:rPr>
              <a:t>It is a re-enactment in one dyad (client – intern counselor) of the processes occurring in the other (intern – supervisee)</a:t>
            </a:r>
          </a:p>
          <a:p>
            <a:pPr marL="0" lvl="1" indent="0">
              <a:buNone/>
            </a:pPr>
            <a:endParaRPr lang="en-US" sz="3200" dirty="0" smtClean="0"/>
          </a:p>
          <a:p>
            <a:pPr marL="0" lvl="1" indent="0">
              <a:buNone/>
            </a:pPr>
            <a:r>
              <a:rPr lang="en-US" sz="3200" dirty="0" smtClean="0"/>
              <a:t>					</a:t>
            </a:r>
            <a:r>
              <a:rPr lang="en-US" sz="1600" dirty="0" smtClean="0"/>
              <a:t>Bernard and Goodyear, 2014</a:t>
            </a:r>
            <a:endParaRPr lang="en-US" sz="3200" dirty="0" smtClean="0"/>
          </a:p>
          <a:p>
            <a:pPr marL="0" indent="0">
              <a:buNone/>
            </a:pPr>
            <a:r>
              <a:rPr lang="en-US" sz="2000" dirty="0" smtClean="0"/>
              <a:t>				</a:t>
            </a:r>
            <a:endParaRPr lang="en-US" sz="2000" dirty="0"/>
          </a:p>
          <a:p>
            <a:pPr marL="0" indent="0">
              <a:buNone/>
            </a:pPr>
            <a:endParaRPr lang="en-US" dirty="0"/>
          </a:p>
        </p:txBody>
      </p:sp>
    </p:spTree>
    <p:extLst>
      <p:ext uri="{BB962C8B-B14F-4D97-AF65-F5344CB8AC3E}">
        <p14:creationId xmlns:p14="http://schemas.microsoft.com/office/powerpoint/2010/main" val="28643771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rPr>
              <a:t>Processes in 3-Person System</a:t>
            </a:r>
            <a:endParaRPr lang="en-US" b="1" dirty="0">
              <a:solidFill>
                <a:schemeClr val="tx1"/>
              </a:solidFill>
            </a:endParaRPr>
          </a:p>
        </p:txBody>
      </p:sp>
      <p:sp>
        <p:nvSpPr>
          <p:cNvPr id="3" name="Content Placeholder 2"/>
          <p:cNvSpPr>
            <a:spLocks noGrp="1"/>
          </p:cNvSpPr>
          <p:nvPr>
            <p:ph idx="1"/>
          </p:nvPr>
        </p:nvSpPr>
        <p:spPr>
          <a:xfrm>
            <a:off x="534194" y="1905000"/>
            <a:ext cx="8077200" cy="4312920"/>
          </a:xfrm>
        </p:spPr>
        <p:txBody>
          <a:bodyPr>
            <a:normAutofit fontScale="92500" lnSpcReduction="20000"/>
          </a:bodyPr>
          <a:lstStyle/>
          <a:p>
            <a:pPr marL="457200" lvl="1" indent="-457200"/>
            <a:r>
              <a:rPr lang="en-US" sz="3200" b="1" dirty="0" smtClean="0">
                <a:solidFill>
                  <a:schemeClr val="tx1"/>
                </a:solidFill>
              </a:rPr>
              <a:t>Parallel processes when recognized can be used as a way to intervene.</a:t>
            </a:r>
          </a:p>
          <a:p>
            <a:pPr marL="457200" lvl="1" indent="-457200"/>
            <a:r>
              <a:rPr lang="en-US" sz="3200" b="1" u="sng" dirty="0" smtClean="0">
                <a:solidFill>
                  <a:schemeClr val="tx1"/>
                </a:solidFill>
              </a:rPr>
              <a:t>Isomorphism</a:t>
            </a:r>
            <a:r>
              <a:rPr lang="en-US" sz="3200" b="1" dirty="0" smtClean="0">
                <a:solidFill>
                  <a:schemeClr val="tx1"/>
                </a:solidFill>
              </a:rPr>
              <a:t> – focusing on the similarities between therapy and supervision</a:t>
            </a:r>
          </a:p>
          <a:p>
            <a:pPr marL="457200" lvl="1" indent="-457200"/>
            <a:r>
              <a:rPr lang="en-US" sz="3200" b="1" dirty="0" smtClean="0">
                <a:solidFill>
                  <a:schemeClr val="tx1"/>
                </a:solidFill>
              </a:rPr>
              <a:t>Identify the repetitive or similar patterns</a:t>
            </a:r>
          </a:p>
          <a:p>
            <a:pPr marL="457200" lvl="1" indent="-457200"/>
            <a:r>
              <a:rPr lang="en-US" sz="3200" b="1" dirty="0" smtClean="0">
                <a:solidFill>
                  <a:schemeClr val="tx1"/>
                </a:solidFill>
              </a:rPr>
              <a:t>Altering the way we are working in supervision </a:t>
            </a:r>
            <a:r>
              <a:rPr lang="en-US" sz="3200" b="1" dirty="0" smtClean="0">
                <a:solidFill>
                  <a:schemeClr val="tx1"/>
                </a:solidFill>
                <a:sym typeface="Wingdings" panose="05000000000000000000" pitchFamily="2" charset="2"/>
              </a:rPr>
              <a:t> alter the way the intern is working with their client</a:t>
            </a:r>
            <a:endParaRPr lang="en-US" sz="3200" dirty="0" smtClean="0"/>
          </a:p>
          <a:p>
            <a:pPr marL="0" lvl="1" indent="0">
              <a:buNone/>
            </a:pPr>
            <a:r>
              <a:rPr lang="en-US" sz="3200" dirty="0" smtClean="0"/>
              <a:t>					</a:t>
            </a:r>
            <a:r>
              <a:rPr lang="en-US" sz="1600" dirty="0" smtClean="0"/>
              <a:t>Bernard and Goodyear, 2014</a:t>
            </a:r>
            <a:endParaRPr lang="en-US" sz="3200" dirty="0" smtClean="0"/>
          </a:p>
          <a:p>
            <a:pPr marL="0" indent="0">
              <a:buNone/>
            </a:pPr>
            <a:r>
              <a:rPr lang="en-US" sz="2000" dirty="0" smtClean="0"/>
              <a:t>				</a:t>
            </a:r>
            <a:endParaRPr lang="en-US" sz="2000" dirty="0"/>
          </a:p>
          <a:p>
            <a:pPr marL="0" indent="0">
              <a:buNone/>
            </a:pPr>
            <a:endParaRPr lang="en-US" dirty="0"/>
          </a:p>
        </p:txBody>
      </p:sp>
    </p:spTree>
    <p:extLst>
      <p:ext uri="{BB962C8B-B14F-4D97-AF65-F5344CB8AC3E}">
        <p14:creationId xmlns:p14="http://schemas.microsoft.com/office/powerpoint/2010/main" val="5995774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1"/>
                </a:solidFill>
              </a:rPr>
              <a:t>The Working Alliance</a:t>
            </a:r>
            <a:endParaRPr lang="en-US" b="1" dirty="0">
              <a:solidFill>
                <a:schemeClr val="tx1"/>
              </a:solidFill>
            </a:endParaRPr>
          </a:p>
        </p:txBody>
      </p:sp>
      <p:sp>
        <p:nvSpPr>
          <p:cNvPr id="3" name="Content Placeholder 2"/>
          <p:cNvSpPr>
            <a:spLocks noGrp="1"/>
          </p:cNvSpPr>
          <p:nvPr>
            <p:ph idx="1"/>
          </p:nvPr>
        </p:nvSpPr>
        <p:spPr>
          <a:xfrm>
            <a:off x="304800" y="1828800"/>
            <a:ext cx="8534400" cy="4389120"/>
          </a:xfrm>
        </p:spPr>
        <p:txBody>
          <a:bodyPr>
            <a:normAutofit fontScale="85000" lnSpcReduction="20000"/>
          </a:bodyPr>
          <a:lstStyle/>
          <a:p>
            <a:pPr marL="457200" lvl="1" indent="-457200"/>
            <a:r>
              <a:rPr lang="en-US" sz="3200" b="1" dirty="0" smtClean="0">
                <a:solidFill>
                  <a:schemeClr val="tx1"/>
                </a:solidFill>
              </a:rPr>
              <a:t>It is the quality of the client-therapist relationship that consistently predicts outcomes – regardless of theory </a:t>
            </a:r>
            <a:r>
              <a:rPr lang="en-US" sz="1400" dirty="0" smtClean="0">
                <a:solidFill>
                  <a:schemeClr val="tx1"/>
                </a:solidFill>
              </a:rPr>
              <a:t>(Norcross &amp; </a:t>
            </a:r>
            <a:r>
              <a:rPr lang="en-US" sz="1400" dirty="0" err="1" smtClean="0">
                <a:solidFill>
                  <a:schemeClr val="tx1"/>
                </a:solidFill>
              </a:rPr>
              <a:t>Wampold</a:t>
            </a:r>
            <a:r>
              <a:rPr lang="en-US" sz="1400" dirty="0" smtClean="0">
                <a:solidFill>
                  <a:schemeClr val="tx1"/>
                </a:solidFill>
              </a:rPr>
              <a:t>, 2011)   </a:t>
            </a:r>
            <a:r>
              <a:rPr lang="en-US" sz="3200" b="1" dirty="0" smtClean="0">
                <a:solidFill>
                  <a:schemeClr val="tx1"/>
                </a:solidFill>
                <a:sym typeface="Wingdings" panose="05000000000000000000" pitchFamily="2" charset="2"/>
              </a:rPr>
              <a:t> </a:t>
            </a:r>
            <a:r>
              <a:rPr lang="en-US" sz="3200" b="1" u="sng" dirty="0" smtClean="0">
                <a:solidFill>
                  <a:schemeClr val="tx1"/>
                </a:solidFill>
                <a:sym typeface="Wingdings" panose="05000000000000000000" pitchFamily="2" charset="2"/>
              </a:rPr>
              <a:t>Therapeutic relationship or the Therapeutic Alliance</a:t>
            </a:r>
            <a:endParaRPr lang="en-US" sz="3200" b="1" u="sng" dirty="0" smtClean="0">
              <a:solidFill>
                <a:schemeClr val="tx1"/>
              </a:solidFill>
            </a:endParaRPr>
          </a:p>
          <a:p>
            <a:pPr marL="457200" lvl="1" indent="-457200"/>
            <a:r>
              <a:rPr lang="en-US" sz="3200" b="1" dirty="0" smtClean="0">
                <a:solidFill>
                  <a:schemeClr val="tx1"/>
                </a:solidFill>
              </a:rPr>
              <a:t>The therapeutic alliance appears to be the most frequently studied process of change </a:t>
            </a:r>
            <a:r>
              <a:rPr lang="en-US" sz="1700" dirty="0" smtClean="0">
                <a:solidFill>
                  <a:schemeClr val="tx1"/>
                </a:solidFill>
              </a:rPr>
              <a:t>(</a:t>
            </a:r>
            <a:r>
              <a:rPr lang="en-US" sz="1700" dirty="0" err="1" smtClean="0">
                <a:solidFill>
                  <a:schemeClr val="tx1"/>
                </a:solidFill>
              </a:rPr>
              <a:t>Castonguay</a:t>
            </a:r>
            <a:r>
              <a:rPr lang="en-US" sz="1700" dirty="0" smtClean="0">
                <a:solidFill>
                  <a:schemeClr val="tx1"/>
                </a:solidFill>
              </a:rPr>
              <a:t>, </a:t>
            </a:r>
            <a:r>
              <a:rPr lang="en-US" sz="1700" dirty="0" err="1" smtClean="0">
                <a:solidFill>
                  <a:schemeClr val="tx1"/>
                </a:solidFill>
              </a:rPr>
              <a:t>Constantino</a:t>
            </a:r>
            <a:r>
              <a:rPr lang="en-US" sz="1700" dirty="0" smtClean="0">
                <a:solidFill>
                  <a:schemeClr val="tx1"/>
                </a:solidFill>
              </a:rPr>
              <a:t>, </a:t>
            </a:r>
            <a:r>
              <a:rPr lang="en-US" sz="1700" dirty="0" err="1" smtClean="0">
                <a:solidFill>
                  <a:schemeClr val="tx1"/>
                </a:solidFill>
              </a:rPr>
              <a:t>Holtforth</a:t>
            </a:r>
            <a:r>
              <a:rPr lang="en-US" sz="1700" dirty="0" smtClean="0">
                <a:solidFill>
                  <a:schemeClr val="tx1"/>
                </a:solidFill>
              </a:rPr>
              <a:t>, 2006)</a:t>
            </a:r>
            <a:r>
              <a:rPr lang="en-US" sz="3200" dirty="0" smtClean="0">
                <a:solidFill>
                  <a:schemeClr val="tx1"/>
                </a:solidFill>
              </a:rPr>
              <a:t>.</a:t>
            </a:r>
          </a:p>
          <a:p>
            <a:pPr marL="457200" lvl="1" indent="-457200"/>
            <a:r>
              <a:rPr lang="en-US" sz="3200" b="1" dirty="0" smtClean="0">
                <a:solidFill>
                  <a:schemeClr val="tx1"/>
                </a:solidFill>
              </a:rPr>
              <a:t>It’s been argued that the therapeutic alliance plays such an important part of “…what good therapy entails that not paying attention to its quality during practice or supervision could be viewed as unethical” </a:t>
            </a:r>
            <a:r>
              <a:rPr lang="en-US" sz="1600" dirty="0" smtClean="0">
                <a:solidFill>
                  <a:schemeClr val="tx1"/>
                </a:solidFill>
              </a:rPr>
              <a:t>(p. 271)</a:t>
            </a:r>
            <a:r>
              <a:rPr lang="en-US" sz="2000" dirty="0" smtClean="0"/>
              <a:t>				</a:t>
            </a:r>
            <a:endParaRPr lang="en-US" sz="2000" dirty="0"/>
          </a:p>
          <a:p>
            <a:pPr marL="0" indent="0">
              <a:buNone/>
            </a:pPr>
            <a:endParaRPr lang="en-US" dirty="0"/>
          </a:p>
        </p:txBody>
      </p:sp>
    </p:spTree>
    <p:extLst>
      <p:ext uri="{BB962C8B-B14F-4D97-AF65-F5344CB8AC3E}">
        <p14:creationId xmlns:p14="http://schemas.microsoft.com/office/powerpoint/2010/main" val="18291423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1"/>
                </a:solidFill>
              </a:rPr>
              <a:t>Working Alliance </a:t>
            </a:r>
            <a:r>
              <a:rPr lang="en-US" b="1" dirty="0" err="1" smtClean="0">
                <a:solidFill>
                  <a:schemeClr val="tx1"/>
                </a:solidFill>
              </a:rPr>
              <a:t>Cont</a:t>
            </a:r>
            <a:r>
              <a:rPr lang="en-US" b="1" dirty="0" smtClean="0">
                <a:solidFill>
                  <a:schemeClr val="tx1"/>
                </a:solidFill>
              </a:rPr>
              <a:t>…</a:t>
            </a:r>
            <a:endParaRPr lang="en-US" b="1" dirty="0">
              <a:solidFill>
                <a:schemeClr val="tx1"/>
              </a:solidFill>
            </a:endParaRPr>
          </a:p>
        </p:txBody>
      </p:sp>
      <p:sp>
        <p:nvSpPr>
          <p:cNvPr id="3" name="Content Placeholder 2"/>
          <p:cNvSpPr>
            <a:spLocks noGrp="1"/>
          </p:cNvSpPr>
          <p:nvPr>
            <p:ph idx="1"/>
          </p:nvPr>
        </p:nvSpPr>
        <p:spPr>
          <a:xfrm>
            <a:off x="534194" y="1905000"/>
            <a:ext cx="8077200" cy="4312920"/>
          </a:xfrm>
        </p:spPr>
        <p:txBody>
          <a:bodyPr>
            <a:normAutofit fontScale="92500" lnSpcReduction="10000"/>
          </a:bodyPr>
          <a:lstStyle/>
          <a:p>
            <a:pPr marL="457200" lvl="1" indent="-457200"/>
            <a:r>
              <a:rPr lang="en-US" sz="3200" b="1" u="sng" dirty="0" smtClean="0">
                <a:solidFill>
                  <a:schemeClr val="tx1"/>
                </a:solidFill>
              </a:rPr>
              <a:t>Supervision</a:t>
            </a:r>
            <a:r>
              <a:rPr lang="en-US" sz="3200" b="1" dirty="0" smtClean="0">
                <a:solidFill>
                  <a:schemeClr val="tx1"/>
                </a:solidFill>
              </a:rPr>
              <a:t> </a:t>
            </a:r>
            <a:r>
              <a:rPr lang="en-US" sz="3200" b="1" dirty="0" smtClean="0">
                <a:solidFill>
                  <a:schemeClr val="tx1"/>
                </a:solidFill>
                <a:sym typeface="Wingdings" panose="05000000000000000000" pitchFamily="2" charset="2"/>
              </a:rPr>
              <a:t> is a “working alliance” between the supervisor and intern</a:t>
            </a:r>
            <a:r>
              <a:rPr lang="en-US" sz="3200" b="1" dirty="0" smtClean="0">
                <a:solidFill>
                  <a:schemeClr val="tx1"/>
                </a:solidFill>
              </a:rPr>
              <a:t> </a:t>
            </a:r>
            <a:r>
              <a:rPr lang="en-US" sz="1300" dirty="0">
                <a:solidFill>
                  <a:schemeClr val="tx1"/>
                </a:solidFill>
              </a:rPr>
              <a:t>(</a:t>
            </a:r>
            <a:r>
              <a:rPr lang="en-US" sz="1300" dirty="0" err="1">
                <a:solidFill>
                  <a:schemeClr val="tx1"/>
                </a:solidFill>
              </a:rPr>
              <a:t>Inskipp</a:t>
            </a:r>
            <a:r>
              <a:rPr lang="en-US" sz="1300" dirty="0">
                <a:solidFill>
                  <a:schemeClr val="tx1"/>
                </a:solidFill>
              </a:rPr>
              <a:t> &amp; Proctor, 2001, p. 1</a:t>
            </a:r>
            <a:r>
              <a:rPr lang="en-US" sz="1300" dirty="0" smtClean="0">
                <a:solidFill>
                  <a:schemeClr val="tx1"/>
                </a:solidFill>
              </a:rPr>
              <a:t>)</a:t>
            </a:r>
            <a:endParaRPr lang="en-US" sz="1300" dirty="0">
              <a:solidFill>
                <a:schemeClr val="tx1"/>
              </a:solidFill>
            </a:endParaRPr>
          </a:p>
          <a:p>
            <a:pPr marL="457200" lvl="1" indent="-457200"/>
            <a:endParaRPr lang="en-US" sz="3200" b="1" dirty="0" smtClean="0">
              <a:solidFill>
                <a:schemeClr val="tx1"/>
              </a:solidFill>
            </a:endParaRPr>
          </a:p>
          <a:p>
            <a:pPr marL="457200" lvl="1" indent="-457200"/>
            <a:r>
              <a:rPr lang="en-US" sz="3200" b="1" dirty="0" smtClean="0">
                <a:solidFill>
                  <a:schemeClr val="tx1"/>
                </a:solidFill>
              </a:rPr>
              <a:t>It has been strongly suggested that the alliance between a supervisor and supervisee is also one of the most important factors in supervision</a:t>
            </a:r>
          </a:p>
          <a:p>
            <a:pPr marL="0" lvl="1" indent="0">
              <a:buNone/>
            </a:pPr>
            <a:r>
              <a:rPr lang="en-US" sz="3200" b="1" dirty="0" smtClean="0">
                <a:solidFill>
                  <a:schemeClr val="tx1"/>
                </a:solidFill>
              </a:rPr>
              <a:t>					</a:t>
            </a:r>
            <a:r>
              <a:rPr lang="en-US" sz="2400" dirty="0" smtClean="0">
                <a:solidFill>
                  <a:schemeClr val="tx1"/>
                </a:solidFill>
              </a:rPr>
              <a:t>Bernard &amp; Goodyear, 2014</a:t>
            </a:r>
            <a:r>
              <a:rPr lang="en-US" sz="1600" dirty="0" smtClean="0"/>
              <a:t>				</a:t>
            </a:r>
            <a:endParaRPr lang="en-US" sz="1600" dirty="0"/>
          </a:p>
          <a:p>
            <a:pPr marL="0" indent="0">
              <a:buNone/>
            </a:pPr>
            <a:endParaRPr lang="en-US" dirty="0"/>
          </a:p>
        </p:txBody>
      </p:sp>
    </p:spTree>
    <p:extLst>
      <p:ext uri="{BB962C8B-B14F-4D97-AF65-F5344CB8AC3E}">
        <p14:creationId xmlns:p14="http://schemas.microsoft.com/office/powerpoint/2010/main" val="19418695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244158"/>
            <a:ext cx="8153400" cy="1339850"/>
          </a:xfrm>
        </p:spPr>
        <p:txBody>
          <a:bodyPr>
            <a:normAutofit fontScale="90000"/>
          </a:bodyPr>
          <a:lstStyle/>
          <a:p>
            <a:pPr eaLnBrk="1" hangingPunct="1">
              <a:defRPr/>
            </a:pPr>
            <a:r>
              <a:rPr lang="en-US" b="1" dirty="0" smtClean="0">
                <a:solidFill>
                  <a:schemeClr val="tx1"/>
                </a:solidFill>
              </a:rPr>
              <a:t>What our Experiences Tell Us</a:t>
            </a:r>
          </a:p>
        </p:txBody>
      </p:sp>
      <p:sp>
        <p:nvSpPr>
          <p:cNvPr id="15363" name="Rectangle 3"/>
          <p:cNvSpPr>
            <a:spLocks noGrp="1" noChangeArrowheads="1"/>
          </p:cNvSpPr>
          <p:nvPr>
            <p:ph idx="1"/>
          </p:nvPr>
        </p:nvSpPr>
        <p:spPr>
          <a:xfrm>
            <a:off x="533400" y="1905000"/>
            <a:ext cx="8001000" cy="4160521"/>
          </a:xfrm>
        </p:spPr>
        <p:txBody>
          <a:bodyPr>
            <a:normAutofit fontScale="92500"/>
          </a:bodyPr>
          <a:lstStyle/>
          <a:p>
            <a:pPr lvl="1" eaLnBrk="1" hangingPunct="1">
              <a:lnSpc>
                <a:spcPct val="90000"/>
              </a:lnSpc>
              <a:buFont typeface="Wingdings" pitchFamily="28" charset="2"/>
              <a:buNone/>
              <a:defRPr/>
            </a:pPr>
            <a:r>
              <a:rPr lang="en-US" sz="3600" b="1" dirty="0" smtClean="0">
                <a:solidFill>
                  <a:schemeClr val="tx1"/>
                </a:solidFill>
              </a:rPr>
              <a:t>What kind of supervision did you get:</a:t>
            </a:r>
            <a:r>
              <a:rPr lang="en-US" b="1" dirty="0" smtClean="0">
                <a:solidFill>
                  <a:schemeClr val="tx1"/>
                </a:solidFill>
              </a:rPr>
              <a:t> </a:t>
            </a:r>
          </a:p>
          <a:p>
            <a:pPr lvl="1" eaLnBrk="1" hangingPunct="1">
              <a:lnSpc>
                <a:spcPct val="90000"/>
              </a:lnSpc>
              <a:buFont typeface="Wingdings" pitchFamily="28" charset="2"/>
              <a:buChar char="n"/>
              <a:defRPr/>
            </a:pPr>
            <a:r>
              <a:rPr lang="en-US" sz="3200" dirty="0" smtClean="0">
                <a:solidFill>
                  <a:schemeClr val="tx1"/>
                </a:solidFill>
              </a:rPr>
              <a:t>As an intern, a beginning counselor, and/or in past non-counseling positions</a:t>
            </a:r>
            <a:endParaRPr lang="en-US" dirty="0">
              <a:solidFill>
                <a:schemeClr val="tx1"/>
              </a:solidFill>
            </a:endParaRPr>
          </a:p>
          <a:p>
            <a:pPr lvl="1" eaLnBrk="1" hangingPunct="1">
              <a:lnSpc>
                <a:spcPct val="90000"/>
              </a:lnSpc>
              <a:buFont typeface="Wingdings" pitchFamily="28" charset="2"/>
              <a:buChar char="n"/>
              <a:defRPr/>
            </a:pPr>
            <a:endParaRPr lang="en-US" dirty="0" smtClean="0">
              <a:solidFill>
                <a:schemeClr val="tx1"/>
              </a:solidFill>
            </a:endParaRPr>
          </a:p>
          <a:p>
            <a:pPr lvl="1" eaLnBrk="1" hangingPunct="1">
              <a:lnSpc>
                <a:spcPct val="90000"/>
              </a:lnSpc>
              <a:buFont typeface="Wingdings" pitchFamily="28" charset="2"/>
              <a:buChar char="n"/>
              <a:defRPr/>
            </a:pPr>
            <a:endParaRPr lang="en-US" dirty="0">
              <a:solidFill>
                <a:schemeClr val="tx1"/>
              </a:solidFill>
            </a:endParaRPr>
          </a:p>
          <a:p>
            <a:pPr lvl="1" eaLnBrk="1" hangingPunct="1">
              <a:lnSpc>
                <a:spcPct val="90000"/>
              </a:lnSpc>
              <a:buFont typeface="Wingdings" pitchFamily="28" charset="2"/>
              <a:buChar char="n"/>
              <a:defRPr/>
            </a:pPr>
            <a:r>
              <a:rPr lang="en-US" sz="3200" dirty="0" smtClean="0">
                <a:solidFill>
                  <a:schemeClr val="tx1"/>
                </a:solidFill>
              </a:rPr>
              <a:t>Identify a time when you had a good supervision experience …</a:t>
            </a:r>
          </a:p>
          <a:p>
            <a:pPr lvl="1" eaLnBrk="1" hangingPunct="1">
              <a:lnSpc>
                <a:spcPct val="90000"/>
              </a:lnSpc>
              <a:buFont typeface="Wingdings" pitchFamily="28" charset="2"/>
              <a:buChar char="n"/>
              <a:defRPr/>
            </a:pPr>
            <a:r>
              <a:rPr lang="en-US" sz="3200" dirty="0" smtClean="0">
                <a:solidFill>
                  <a:schemeClr val="tx1"/>
                </a:solidFill>
              </a:rPr>
              <a:t>What made your supervisor a good supervisor?</a:t>
            </a:r>
          </a:p>
        </p:txBody>
      </p:sp>
    </p:spTree>
    <p:extLst>
      <p:ext uri="{BB962C8B-B14F-4D97-AF65-F5344CB8AC3E}">
        <p14:creationId xmlns:p14="http://schemas.microsoft.com/office/powerpoint/2010/main" val="1402356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rPr>
              <a:t>The Working Alliance </a:t>
            </a:r>
            <a:r>
              <a:rPr lang="en-US" b="1" dirty="0" err="1" smtClean="0">
                <a:solidFill>
                  <a:schemeClr val="tx1"/>
                </a:solidFill>
              </a:rPr>
              <a:t>Cont</a:t>
            </a:r>
            <a:r>
              <a:rPr lang="en-US" b="1" dirty="0" smtClean="0">
                <a:solidFill>
                  <a:schemeClr val="tx1"/>
                </a:solidFill>
              </a:rPr>
              <a:t>…</a:t>
            </a:r>
            <a:endParaRPr lang="en-US" b="1" dirty="0">
              <a:solidFill>
                <a:schemeClr val="tx1"/>
              </a:solidFill>
            </a:endParaRPr>
          </a:p>
        </p:txBody>
      </p:sp>
      <p:sp>
        <p:nvSpPr>
          <p:cNvPr id="3" name="Content Placeholder 2"/>
          <p:cNvSpPr>
            <a:spLocks noGrp="1"/>
          </p:cNvSpPr>
          <p:nvPr>
            <p:ph idx="1"/>
          </p:nvPr>
        </p:nvSpPr>
        <p:spPr>
          <a:xfrm>
            <a:off x="304800" y="1752600"/>
            <a:ext cx="8534400" cy="4876800"/>
          </a:xfrm>
        </p:spPr>
        <p:txBody>
          <a:bodyPr>
            <a:normAutofit fontScale="92500" lnSpcReduction="10000"/>
          </a:bodyPr>
          <a:lstStyle/>
          <a:p>
            <a:pPr marL="457200" lvl="1" indent="-457200"/>
            <a:r>
              <a:rPr lang="en-US" sz="3200" b="1" dirty="0" smtClean="0">
                <a:solidFill>
                  <a:schemeClr val="tx1"/>
                </a:solidFill>
              </a:rPr>
              <a:t>A key task in early supervision is building a strong working relationship that will endure when future dilemmas in supervision need managed</a:t>
            </a:r>
          </a:p>
          <a:p>
            <a:pPr marL="457200" lvl="1" indent="-457200"/>
            <a:r>
              <a:rPr lang="en-US" sz="3200" b="1" dirty="0" smtClean="0">
                <a:solidFill>
                  <a:schemeClr val="tx1"/>
                </a:solidFill>
              </a:rPr>
              <a:t>Ongoing maintenance of the alliance is the supervisor’s responsibility throughout the course of the relationship</a:t>
            </a:r>
          </a:p>
          <a:p>
            <a:pPr marL="457200" lvl="1" indent="-457200"/>
            <a:r>
              <a:rPr lang="en-US" sz="3200" b="1" dirty="0" smtClean="0">
                <a:solidFill>
                  <a:schemeClr val="tx1"/>
                </a:solidFill>
              </a:rPr>
              <a:t>Need for understanding the factors that influence the working alliance</a:t>
            </a:r>
          </a:p>
          <a:p>
            <a:pPr marL="228600" lvl="2" indent="0">
              <a:buNone/>
            </a:pPr>
            <a:endParaRPr lang="en-US" sz="1800" b="1" dirty="0">
              <a:solidFill>
                <a:schemeClr val="tx1"/>
              </a:solidFill>
            </a:endParaRPr>
          </a:p>
          <a:p>
            <a:pPr marL="228600" lvl="2" indent="0">
              <a:buNone/>
            </a:pPr>
            <a:r>
              <a:rPr lang="en-US" sz="1800" b="1" dirty="0" smtClean="0">
                <a:solidFill>
                  <a:schemeClr val="tx1"/>
                </a:solidFill>
              </a:rPr>
              <a:t>					</a:t>
            </a:r>
            <a:r>
              <a:rPr lang="en-US" sz="1800" dirty="0" smtClean="0">
                <a:solidFill>
                  <a:schemeClr val="tx1"/>
                </a:solidFill>
              </a:rPr>
              <a:t>(see Bernard &amp; Goodyear, 2014)</a:t>
            </a:r>
            <a:r>
              <a:rPr lang="en-US" sz="1800" dirty="0" smtClean="0"/>
              <a:t>			</a:t>
            </a:r>
            <a:endParaRPr lang="en-US" sz="1800" dirty="0"/>
          </a:p>
          <a:p>
            <a:pPr marL="0" indent="0">
              <a:buNone/>
            </a:pPr>
            <a:endParaRPr lang="en-US" dirty="0"/>
          </a:p>
        </p:txBody>
      </p:sp>
    </p:spTree>
    <p:extLst>
      <p:ext uri="{BB962C8B-B14F-4D97-AF65-F5344CB8AC3E}">
        <p14:creationId xmlns:p14="http://schemas.microsoft.com/office/powerpoint/2010/main" val="23432875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4158"/>
            <a:ext cx="8686800" cy="1339850"/>
          </a:xfrm>
        </p:spPr>
        <p:txBody>
          <a:bodyPr>
            <a:noAutofit/>
          </a:bodyPr>
          <a:lstStyle/>
          <a:p>
            <a:r>
              <a:rPr lang="en-US" sz="4100" b="1" dirty="0" smtClean="0">
                <a:solidFill>
                  <a:schemeClr val="tx1"/>
                </a:solidFill>
              </a:rPr>
              <a:t>Predictors of Quality Supervisory Working Alliances (SWA)</a:t>
            </a:r>
            <a:endParaRPr lang="en-US" sz="4100" b="1" dirty="0">
              <a:solidFill>
                <a:schemeClr val="tx1"/>
              </a:solidFill>
            </a:endParaRPr>
          </a:p>
        </p:txBody>
      </p:sp>
      <p:sp>
        <p:nvSpPr>
          <p:cNvPr id="3" name="Content Placeholder 2"/>
          <p:cNvSpPr>
            <a:spLocks noGrp="1"/>
          </p:cNvSpPr>
          <p:nvPr>
            <p:ph idx="1"/>
          </p:nvPr>
        </p:nvSpPr>
        <p:spPr>
          <a:xfrm>
            <a:off x="381000" y="1828800"/>
            <a:ext cx="8382000" cy="4236721"/>
          </a:xfrm>
        </p:spPr>
        <p:txBody>
          <a:bodyPr>
            <a:normAutofit/>
          </a:bodyPr>
          <a:lstStyle/>
          <a:p>
            <a:r>
              <a:rPr lang="en-US" sz="4400" b="1" u="sng" dirty="0" smtClean="0">
                <a:solidFill>
                  <a:schemeClr val="tx1"/>
                </a:solidFill>
              </a:rPr>
              <a:t>Three Factors:</a:t>
            </a:r>
          </a:p>
          <a:p>
            <a:pPr lvl="1"/>
            <a:r>
              <a:rPr lang="en-US" sz="4200" b="1" dirty="0" smtClean="0">
                <a:solidFill>
                  <a:schemeClr val="tx1"/>
                </a:solidFill>
              </a:rPr>
              <a:t>Supervisor Factors</a:t>
            </a:r>
          </a:p>
          <a:p>
            <a:pPr lvl="1"/>
            <a:r>
              <a:rPr lang="en-US" sz="4200" b="1" dirty="0" smtClean="0">
                <a:solidFill>
                  <a:schemeClr val="tx1"/>
                </a:solidFill>
              </a:rPr>
              <a:t>Supervisee Factors</a:t>
            </a:r>
          </a:p>
          <a:p>
            <a:pPr lvl="1"/>
            <a:r>
              <a:rPr lang="en-US" sz="4200" b="1" dirty="0" smtClean="0">
                <a:solidFill>
                  <a:schemeClr val="tx1"/>
                </a:solidFill>
              </a:rPr>
              <a:t>Supervision Process</a:t>
            </a:r>
            <a:endParaRPr lang="en-US" sz="4200" b="1" dirty="0">
              <a:solidFill>
                <a:schemeClr val="tx1"/>
              </a:solidFill>
            </a:endParaRPr>
          </a:p>
          <a:p>
            <a:endParaRPr lang="en-US" sz="4400" b="1" dirty="0">
              <a:solidFill>
                <a:schemeClr val="tx1"/>
              </a:solidFill>
            </a:endParaRPr>
          </a:p>
        </p:txBody>
      </p:sp>
    </p:spTree>
    <p:extLst>
      <p:ext uri="{BB962C8B-B14F-4D97-AF65-F5344CB8AC3E}">
        <p14:creationId xmlns:p14="http://schemas.microsoft.com/office/powerpoint/2010/main" val="1013446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4158"/>
            <a:ext cx="8382000" cy="1339850"/>
          </a:xfrm>
        </p:spPr>
        <p:txBody>
          <a:bodyPr>
            <a:normAutofit/>
          </a:bodyPr>
          <a:lstStyle/>
          <a:p>
            <a:r>
              <a:rPr lang="en-US" b="1" dirty="0" smtClean="0">
                <a:solidFill>
                  <a:schemeClr val="tx1"/>
                </a:solidFill>
              </a:rPr>
              <a:t>Supervisor Factors</a:t>
            </a:r>
            <a:endParaRPr lang="en-US" b="1" dirty="0">
              <a:solidFill>
                <a:schemeClr val="tx1"/>
              </a:solidFill>
            </a:endParaRPr>
          </a:p>
        </p:txBody>
      </p:sp>
      <p:sp>
        <p:nvSpPr>
          <p:cNvPr id="3" name="Content Placeholder 2"/>
          <p:cNvSpPr>
            <a:spLocks noGrp="1"/>
          </p:cNvSpPr>
          <p:nvPr>
            <p:ph idx="1"/>
          </p:nvPr>
        </p:nvSpPr>
        <p:spPr>
          <a:xfrm>
            <a:off x="152400" y="1676400"/>
            <a:ext cx="8839200" cy="5181600"/>
          </a:xfrm>
        </p:spPr>
        <p:txBody>
          <a:bodyPr>
            <a:normAutofit fontScale="55000" lnSpcReduction="20000"/>
          </a:bodyPr>
          <a:lstStyle/>
          <a:p>
            <a:r>
              <a:rPr lang="en-US" sz="4400" b="1" u="sng" dirty="0" smtClean="0">
                <a:solidFill>
                  <a:schemeClr val="tx1"/>
                </a:solidFill>
              </a:rPr>
              <a:t>Supervisory style</a:t>
            </a:r>
            <a:r>
              <a:rPr lang="en-US" sz="4400" b="1" dirty="0" smtClean="0">
                <a:solidFill>
                  <a:schemeClr val="tx1"/>
                </a:solidFill>
              </a:rPr>
              <a:t>: interpersonally sensitive (consultant) and counselor (attractive) style</a:t>
            </a:r>
          </a:p>
          <a:p>
            <a:r>
              <a:rPr lang="en-US" sz="4400" b="1" u="sng" dirty="0" smtClean="0">
                <a:solidFill>
                  <a:schemeClr val="tx1"/>
                </a:solidFill>
              </a:rPr>
              <a:t>Use of expert and relevant social influence</a:t>
            </a:r>
            <a:r>
              <a:rPr lang="en-US" sz="4400" b="1" dirty="0" smtClean="0">
                <a:solidFill>
                  <a:schemeClr val="tx1"/>
                </a:solidFill>
              </a:rPr>
              <a:t>: the greater the use of </a:t>
            </a:r>
            <a:r>
              <a:rPr lang="en-US" sz="4400" b="1" u="sng" dirty="0" smtClean="0">
                <a:solidFill>
                  <a:schemeClr val="tx1"/>
                </a:solidFill>
              </a:rPr>
              <a:t>expert</a:t>
            </a:r>
            <a:r>
              <a:rPr lang="en-US" sz="4400" b="1" dirty="0" smtClean="0">
                <a:solidFill>
                  <a:schemeClr val="tx1"/>
                </a:solidFill>
              </a:rPr>
              <a:t> role (i.e., the perception that the supervisor has knowledge and expertise) and being </a:t>
            </a:r>
            <a:r>
              <a:rPr lang="en-US" sz="4400" b="1" u="sng" dirty="0" smtClean="0">
                <a:solidFill>
                  <a:schemeClr val="tx1"/>
                </a:solidFill>
              </a:rPr>
              <a:t>referent</a:t>
            </a:r>
            <a:r>
              <a:rPr lang="en-US" sz="4400" b="1" dirty="0" smtClean="0">
                <a:solidFill>
                  <a:schemeClr val="tx1"/>
                </a:solidFill>
              </a:rPr>
              <a:t> (i.e., perception that supervisor is similar to supervisee on some dimensions important to the supervisee</a:t>
            </a:r>
          </a:p>
          <a:p>
            <a:r>
              <a:rPr lang="en-US" sz="4400" b="1" u="sng" dirty="0" smtClean="0">
                <a:solidFill>
                  <a:schemeClr val="tx1"/>
                </a:solidFill>
              </a:rPr>
              <a:t>Supervisor self-disclosure</a:t>
            </a:r>
            <a:r>
              <a:rPr lang="en-US" sz="4400" b="1" dirty="0" smtClean="0">
                <a:solidFill>
                  <a:schemeClr val="tx1"/>
                </a:solidFill>
              </a:rPr>
              <a:t>: level of disclosures from the supervisor (i.e., personal issues, neutral counseling experiences, and counseling struggles) </a:t>
            </a:r>
          </a:p>
          <a:p>
            <a:r>
              <a:rPr lang="en-US" sz="4400" b="1" u="sng" dirty="0" smtClean="0">
                <a:solidFill>
                  <a:schemeClr val="tx1"/>
                </a:solidFill>
              </a:rPr>
              <a:t>Attachment Style </a:t>
            </a:r>
            <a:r>
              <a:rPr lang="en-US" sz="4400" b="1" dirty="0" smtClean="0">
                <a:solidFill>
                  <a:schemeClr val="tx1"/>
                </a:solidFill>
              </a:rPr>
              <a:t>– ability to form healthy adult attachments</a:t>
            </a:r>
          </a:p>
          <a:p>
            <a:r>
              <a:rPr lang="en-US" sz="4400" b="1" dirty="0" smtClean="0">
                <a:solidFill>
                  <a:schemeClr val="tx1"/>
                </a:solidFill>
              </a:rPr>
              <a:t>Supervisors’ unethical behavior is a </a:t>
            </a:r>
            <a:r>
              <a:rPr lang="en-US" sz="4400" b="1" u="sng" dirty="0" smtClean="0">
                <a:solidFill>
                  <a:schemeClr val="tx1"/>
                </a:solidFill>
              </a:rPr>
              <a:t>NEGATIVE</a:t>
            </a:r>
            <a:r>
              <a:rPr lang="en-US" sz="4400" b="1" dirty="0" smtClean="0">
                <a:solidFill>
                  <a:schemeClr val="tx1"/>
                </a:solidFill>
              </a:rPr>
              <a:t> predictor</a:t>
            </a:r>
            <a:endParaRPr lang="en-US" sz="4400" b="1" dirty="0">
              <a:solidFill>
                <a:schemeClr val="tx1"/>
              </a:solidFill>
            </a:endParaRPr>
          </a:p>
        </p:txBody>
      </p:sp>
    </p:spTree>
    <p:extLst>
      <p:ext uri="{BB962C8B-B14F-4D97-AF65-F5344CB8AC3E}">
        <p14:creationId xmlns:p14="http://schemas.microsoft.com/office/powerpoint/2010/main" val="1747792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4158"/>
            <a:ext cx="8382000" cy="1339850"/>
          </a:xfrm>
        </p:spPr>
        <p:txBody>
          <a:bodyPr>
            <a:normAutofit/>
          </a:bodyPr>
          <a:lstStyle/>
          <a:p>
            <a:r>
              <a:rPr lang="en-US" b="1" dirty="0" smtClean="0">
                <a:solidFill>
                  <a:schemeClr val="tx1"/>
                </a:solidFill>
              </a:rPr>
              <a:t>Supervisee Factors</a:t>
            </a:r>
            <a:endParaRPr lang="en-US" b="1" dirty="0">
              <a:solidFill>
                <a:schemeClr val="tx1"/>
              </a:solidFill>
            </a:endParaRPr>
          </a:p>
        </p:txBody>
      </p:sp>
      <p:sp>
        <p:nvSpPr>
          <p:cNvPr id="3" name="Content Placeholder 2"/>
          <p:cNvSpPr>
            <a:spLocks noGrp="1"/>
          </p:cNvSpPr>
          <p:nvPr>
            <p:ph idx="1"/>
          </p:nvPr>
        </p:nvSpPr>
        <p:spPr>
          <a:xfrm>
            <a:off x="152400" y="1676400"/>
            <a:ext cx="8991600" cy="5181600"/>
          </a:xfrm>
        </p:spPr>
        <p:txBody>
          <a:bodyPr>
            <a:normAutofit/>
          </a:bodyPr>
          <a:lstStyle/>
          <a:p>
            <a:r>
              <a:rPr lang="en-US" sz="3900" b="1" dirty="0" smtClean="0">
                <a:solidFill>
                  <a:schemeClr val="tx1"/>
                </a:solidFill>
              </a:rPr>
              <a:t>Supervisee’s attachment style (mixed)</a:t>
            </a:r>
          </a:p>
          <a:p>
            <a:r>
              <a:rPr lang="en-US" sz="3900" b="1" dirty="0" smtClean="0">
                <a:solidFill>
                  <a:schemeClr val="tx1"/>
                </a:solidFill>
              </a:rPr>
              <a:t>Emotional intelligence</a:t>
            </a:r>
          </a:p>
          <a:p>
            <a:r>
              <a:rPr lang="en-US" sz="3900" b="1" dirty="0" smtClean="0">
                <a:solidFill>
                  <a:schemeClr val="tx1"/>
                </a:solidFill>
              </a:rPr>
              <a:t>Level of stress-in-general or work related stress, supervisee anxiety (Negative predictor)</a:t>
            </a:r>
          </a:p>
          <a:p>
            <a:r>
              <a:rPr lang="en-US" sz="3900" b="1" dirty="0" smtClean="0">
                <a:solidFill>
                  <a:schemeClr val="tx1"/>
                </a:solidFill>
              </a:rPr>
              <a:t>Higher level of supervisee’s coping resources</a:t>
            </a:r>
          </a:p>
          <a:p>
            <a:pPr lvl="1"/>
            <a:endParaRPr lang="en-US" sz="4200" dirty="0">
              <a:solidFill>
                <a:schemeClr val="tx1"/>
              </a:solidFill>
            </a:endParaRPr>
          </a:p>
        </p:txBody>
      </p:sp>
    </p:spTree>
    <p:extLst>
      <p:ext uri="{BB962C8B-B14F-4D97-AF65-F5344CB8AC3E}">
        <p14:creationId xmlns:p14="http://schemas.microsoft.com/office/powerpoint/2010/main" val="3022962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Counselor Education Mission </a:t>
            </a:r>
            <a:r>
              <a:rPr lang="en-US" b="1" dirty="0" smtClean="0"/>
              <a:t>Statement</a:t>
            </a:r>
            <a:endParaRPr lang="en-US" dirty="0"/>
          </a:p>
        </p:txBody>
      </p:sp>
      <p:sp>
        <p:nvSpPr>
          <p:cNvPr id="3" name="Content Placeholder 2"/>
          <p:cNvSpPr>
            <a:spLocks noGrp="1"/>
          </p:cNvSpPr>
          <p:nvPr>
            <p:ph idx="1"/>
          </p:nvPr>
        </p:nvSpPr>
        <p:spPr>
          <a:xfrm>
            <a:off x="685800" y="2133601"/>
            <a:ext cx="7848600" cy="3931920"/>
          </a:xfrm>
        </p:spPr>
        <p:txBody>
          <a:bodyPr>
            <a:normAutofit/>
          </a:bodyPr>
          <a:lstStyle/>
          <a:p>
            <a:pPr marL="0" indent="0" algn="ctr">
              <a:buNone/>
            </a:pPr>
            <a:r>
              <a:rPr lang="en-US" sz="3200" b="1" dirty="0"/>
              <a:t>To prepare professional counselors who advocate for social justice and apply their knowledge and skills to develop effective counseling relationships that serve to improve the human condition.</a:t>
            </a:r>
          </a:p>
          <a:p>
            <a:pPr marL="0" indent="0">
              <a:buNone/>
            </a:pPr>
            <a:endParaRPr lang="en-US" dirty="0"/>
          </a:p>
        </p:txBody>
      </p:sp>
    </p:spTree>
    <p:extLst>
      <p:ext uri="{BB962C8B-B14F-4D97-AF65-F5344CB8AC3E}">
        <p14:creationId xmlns:p14="http://schemas.microsoft.com/office/powerpoint/2010/main" val="32666667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4158"/>
            <a:ext cx="8382000" cy="1339850"/>
          </a:xfrm>
        </p:spPr>
        <p:txBody>
          <a:bodyPr>
            <a:normAutofit/>
          </a:bodyPr>
          <a:lstStyle/>
          <a:p>
            <a:r>
              <a:rPr lang="en-US" b="1" dirty="0" smtClean="0">
                <a:solidFill>
                  <a:schemeClr val="tx1"/>
                </a:solidFill>
              </a:rPr>
              <a:t>Supervision Processes</a:t>
            </a:r>
            <a:endParaRPr lang="en-US" b="1" dirty="0">
              <a:solidFill>
                <a:schemeClr val="tx1"/>
              </a:solidFill>
            </a:endParaRPr>
          </a:p>
        </p:txBody>
      </p:sp>
      <p:sp>
        <p:nvSpPr>
          <p:cNvPr id="3" name="Content Placeholder 2"/>
          <p:cNvSpPr>
            <a:spLocks noGrp="1"/>
          </p:cNvSpPr>
          <p:nvPr>
            <p:ph idx="1"/>
          </p:nvPr>
        </p:nvSpPr>
        <p:spPr>
          <a:xfrm>
            <a:off x="152400" y="1676400"/>
            <a:ext cx="8991600" cy="5181600"/>
          </a:xfrm>
        </p:spPr>
        <p:txBody>
          <a:bodyPr>
            <a:normAutofit fontScale="85000" lnSpcReduction="10000"/>
          </a:bodyPr>
          <a:lstStyle/>
          <a:p>
            <a:r>
              <a:rPr lang="en-US" sz="3900" b="1" u="sng" dirty="0" smtClean="0">
                <a:solidFill>
                  <a:schemeClr val="tx1"/>
                </a:solidFill>
              </a:rPr>
              <a:t>Clear expectations and evaluative practices</a:t>
            </a:r>
          </a:p>
          <a:p>
            <a:r>
              <a:rPr lang="en-US" sz="3900" b="1" u="sng" dirty="0" smtClean="0">
                <a:solidFill>
                  <a:schemeClr val="tx1"/>
                </a:solidFill>
              </a:rPr>
              <a:t>Role conflict or ambiguity </a:t>
            </a:r>
            <a:r>
              <a:rPr lang="en-US" sz="3900" b="1" dirty="0" smtClean="0">
                <a:solidFill>
                  <a:schemeClr val="tx1"/>
                </a:solidFill>
              </a:rPr>
              <a:t>(Negative predictor)</a:t>
            </a:r>
          </a:p>
          <a:p>
            <a:pPr lvl="1"/>
            <a:r>
              <a:rPr lang="en-US" sz="4000" b="1" dirty="0" smtClean="0">
                <a:solidFill>
                  <a:schemeClr val="tx1"/>
                </a:solidFill>
              </a:rPr>
              <a:t>Role ambiguity - when supervisee is unsure about the role expectations</a:t>
            </a:r>
          </a:p>
          <a:p>
            <a:pPr lvl="1"/>
            <a:r>
              <a:rPr lang="en-US" sz="4000" b="1" dirty="0" smtClean="0">
                <a:solidFill>
                  <a:schemeClr val="tx1"/>
                </a:solidFill>
              </a:rPr>
              <a:t>Role conflict - being required to engage in 2+ roles with inconsistent /competing behaviors (e.g., personal weaknesses and needing to present as competent to pass practicum)</a:t>
            </a:r>
            <a:endParaRPr lang="en-US" sz="4000" dirty="0">
              <a:solidFill>
                <a:schemeClr val="tx1"/>
              </a:solidFill>
            </a:endParaRPr>
          </a:p>
        </p:txBody>
      </p:sp>
    </p:spTree>
    <p:extLst>
      <p:ext uri="{BB962C8B-B14F-4D97-AF65-F5344CB8AC3E}">
        <p14:creationId xmlns:p14="http://schemas.microsoft.com/office/powerpoint/2010/main" val="2787909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4158"/>
            <a:ext cx="8382000" cy="1339850"/>
          </a:xfrm>
        </p:spPr>
        <p:txBody>
          <a:bodyPr>
            <a:normAutofit fontScale="90000"/>
          </a:bodyPr>
          <a:lstStyle/>
          <a:p>
            <a:r>
              <a:rPr lang="en-US" b="1" dirty="0" smtClean="0">
                <a:solidFill>
                  <a:schemeClr val="tx1"/>
                </a:solidFill>
              </a:rPr>
              <a:t>Supervision Processes that predict a quality SWA </a:t>
            </a:r>
            <a:r>
              <a:rPr lang="en-US" b="1" dirty="0" err="1" smtClean="0">
                <a:solidFill>
                  <a:schemeClr val="tx1"/>
                </a:solidFill>
              </a:rPr>
              <a:t>Cont</a:t>
            </a:r>
            <a:r>
              <a:rPr lang="en-US" b="1" dirty="0" smtClean="0">
                <a:solidFill>
                  <a:schemeClr val="tx1"/>
                </a:solidFill>
              </a:rPr>
              <a:t>…</a:t>
            </a:r>
            <a:endParaRPr lang="en-US" b="1" dirty="0">
              <a:solidFill>
                <a:schemeClr val="tx1"/>
              </a:solidFill>
            </a:endParaRPr>
          </a:p>
        </p:txBody>
      </p:sp>
      <p:sp>
        <p:nvSpPr>
          <p:cNvPr id="3" name="Content Placeholder 2"/>
          <p:cNvSpPr>
            <a:spLocks noGrp="1"/>
          </p:cNvSpPr>
          <p:nvPr>
            <p:ph idx="1"/>
          </p:nvPr>
        </p:nvSpPr>
        <p:spPr>
          <a:xfrm>
            <a:off x="152400" y="1676400"/>
            <a:ext cx="8991600" cy="5181600"/>
          </a:xfrm>
        </p:spPr>
        <p:txBody>
          <a:bodyPr>
            <a:normAutofit fontScale="92500" lnSpcReduction="10000"/>
          </a:bodyPr>
          <a:lstStyle/>
          <a:p>
            <a:r>
              <a:rPr lang="en-US" sz="3900" b="1" dirty="0" smtClean="0">
                <a:solidFill>
                  <a:schemeClr val="tx1"/>
                </a:solidFill>
              </a:rPr>
              <a:t>Openly and honestly discussing supervisor and supervisee race/ethnicity differences and similarities</a:t>
            </a:r>
          </a:p>
          <a:p>
            <a:r>
              <a:rPr lang="en-US" sz="3900" b="1" dirty="0" smtClean="0">
                <a:solidFill>
                  <a:schemeClr val="tx1"/>
                </a:solidFill>
              </a:rPr>
              <a:t>Supervisor and supervisee advanced racial identity levels</a:t>
            </a:r>
          </a:p>
          <a:p>
            <a:r>
              <a:rPr lang="en-US" sz="3900" b="1" dirty="0" smtClean="0">
                <a:solidFill>
                  <a:schemeClr val="tx1"/>
                </a:solidFill>
              </a:rPr>
              <a:t>Supervisor – supervisee </a:t>
            </a:r>
            <a:r>
              <a:rPr lang="en-US" sz="3900" b="1" dirty="0" err="1" smtClean="0">
                <a:solidFill>
                  <a:schemeClr val="tx1"/>
                </a:solidFill>
              </a:rPr>
              <a:t>complimentarity</a:t>
            </a:r>
            <a:r>
              <a:rPr lang="en-US" sz="3900" b="1" dirty="0" smtClean="0">
                <a:solidFill>
                  <a:schemeClr val="tx1"/>
                </a:solidFill>
              </a:rPr>
              <a:t> </a:t>
            </a:r>
            <a:r>
              <a:rPr lang="en-US" sz="3900" b="1" dirty="0" smtClean="0">
                <a:solidFill>
                  <a:schemeClr val="tx1"/>
                </a:solidFill>
                <a:sym typeface="Wingdings" panose="05000000000000000000" pitchFamily="2" charset="2"/>
              </a:rPr>
              <a:t> issues of power  cooperation  will vary according to stages of counseling and development</a:t>
            </a:r>
            <a:endParaRPr lang="en-US" sz="3900" b="1" dirty="0" smtClean="0">
              <a:solidFill>
                <a:schemeClr val="tx1"/>
              </a:solidFill>
            </a:endParaRPr>
          </a:p>
        </p:txBody>
      </p:sp>
    </p:spTree>
    <p:extLst>
      <p:ext uri="{BB962C8B-B14F-4D97-AF65-F5344CB8AC3E}">
        <p14:creationId xmlns:p14="http://schemas.microsoft.com/office/powerpoint/2010/main" val="3914137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4158"/>
            <a:ext cx="8382000" cy="1339850"/>
          </a:xfrm>
        </p:spPr>
        <p:txBody>
          <a:bodyPr>
            <a:normAutofit/>
          </a:bodyPr>
          <a:lstStyle/>
          <a:p>
            <a:r>
              <a:rPr lang="en-US" b="1" dirty="0" smtClean="0">
                <a:solidFill>
                  <a:schemeClr val="tx1"/>
                </a:solidFill>
              </a:rPr>
              <a:t>Outcomes of SWA</a:t>
            </a:r>
            <a:endParaRPr lang="en-US" b="1" dirty="0">
              <a:solidFill>
                <a:schemeClr val="tx1"/>
              </a:solidFill>
            </a:endParaRPr>
          </a:p>
        </p:txBody>
      </p:sp>
      <p:sp>
        <p:nvSpPr>
          <p:cNvPr id="3" name="Content Placeholder 2"/>
          <p:cNvSpPr>
            <a:spLocks noGrp="1"/>
          </p:cNvSpPr>
          <p:nvPr>
            <p:ph idx="1"/>
          </p:nvPr>
        </p:nvSpPr>
        <p:spPr>
          <a:xfrm>
            <a:off x="152400" y="1676400"/>
            <a:ext cx="8991600" cy="5181600"/>
          </a:xfrm>
        </p:spPr>
        <p:txBody>
          <a:bodyPr>
            <a:normAutofit/>
          </a:bodyPr>
          <a:lstStyle/>
          <a:p>
            <a:r>
              <a:rPr lang="en-US" sz="3900" b="1" u="sng" dirty="0" smtClean="0">
                <a:solidFill>
                  <a:schemeClr val="tx1"/>
                </a:solidFill>
              </a:rPr>
              <a:t>Positive correlation</a:t>
            </a:r>
            <a:r>
              <a:rPr lang="en-US" sz="3900" b="1" dirty="0" smtClean="0">
                <a:solidFill>
                  <a:schemeClr val="tx1"/>
                </a:solidFill>
              </a:rPr>
              <a:t>:</a:t>
            </a:r>
          </a:p>
          <a:p>
            <a:pPr lvl="1"/>
            <a:r>
              <a:rPr lang="en-US" sz="3700" b="1" dirty="0" smtClean="0">
                <a:solidFill>
                  <a:schemeClr val="tx1"/>
                </a:solidFill>
              </a:rPr>
              <a:t>Supervisee’s willingness to disclose</a:t>
            </a:r>
          </a:p>
          <a:p>
            <a:pPr lvl="1"/>
            <a:r>
              <a:rPr lang="en-US" sz="3700" b="1" dirty="0" smtClean="0">
                <a:solidFill>
                  <a:schemeClr val="tx1"/>
                </a:solidFill>
              </a:rPr>
              <a:t>Quality of supervisee’s working alliance with clients</a:t>
            </a:r>
          </a:p>
          <a:p>
            <a:pPr lvl="1"/>
            <a:r>
              <a:rPr lang="en-US" sz="3700" b="1" dirty="0" smtClean="0">
                <a:solidFill>
                  <a:schemeClr val="tx1"/>
                </a:solidFill>
              </a:rPr>
              <a:t>Greater satisfaction with supervision</a:t>
            </a:r>
          </a:p>
          <a:p>
            <a:endParaRPr lang="en-US" sz="3900" b="1" dirty="0" smtClean="0">
              <a:solidFill>
                <a:schemeClr val="tx1"/>
              </a:solidFill>
            </a:endParaRPr>
          </a:p>
        </p:txBody>
      </p:sp>
    </p:spTree>
    <p:extLst>
      <p:ext uri="{BB962C8B-B14F-4D97-AF65-F5344CB8AC3E}">
        <p14:creationId xmlns:p14="http://schemas.microsoft.com/office/powerpoint/2010/main" val="1086103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b="1" dirty="0" smtClean="0">
                <a:solidFill>
                  <a:schemeClr val="tx1"/>
                </a:solidFill>
              </a:rPr>
              <a:t>Break Out Discussions</a:t>
            </a:r>
          </a:p>
        </p:txBody>
      </p:sp>
      <p:sp>
        <p:nvSpPr>
          <p:cNvPr id="33795" name="Content Placeholder 2"/>
          <p:cNvSpPr>
            <a:spLocks noGrp="1"/>
          </p:cNvSpPr>
          <p:nvPr>
            <p:ph idx="1"/>
          </p:nvPr>
        </p:nvSpPr>
        <p:spPr>
          <a:xfrm>
            <a:off x="304800" y="1676400"/>
            <a:ext cx="8610600" cy="4495800"/>
          </a:xfrm>
        </p:spPr>
        <p:txBody>
          <a:bodyPr>
            <a:normAutofit/>
          </a:bodyPr>
          <a:lstStyle/>
          <a:p>
            <a:r>
              <a:rPr lang="en-US" sz="2800" b="1" u="sng" dirty="0" smtClean="0">
                <a:solidFill>
                  <a:schemeClr val="tx1"/>
                </a:solidFill>
              </a:rPr>
              <a:t>Interns</a:t>
            </a:r>
            <a:r>
              <a:rPr lang="en-US" sz="2800" b="1" dirty="0" smtClean="0">
                <a:solidFill>
                  <a:schemeClr val="tx1"/>
                </a:solidFill>
              </a:rPr>
              <a:t> </a:t>
            </a:r>
            <a:r>
              <a:rPr lang="en-US" sz="2800" b="1" dirty="0" smtClean="0">
                <a:solidFill>
                  <a:schemeClr val="tx1"/>
                </a:solidFill>
                <a:sym typeface="Wingdings" panose="05000000000000000000" pitchFamily="2" charset="2"/>
              </a:rPr>
              <a:t> stay in here in room 118 and talk about what they want/need in a supervisor </a:t>
            </a:r>
          </a:p>
          <a:p>
            <a:pPr lvl="1"/>
            <a:r>
              <a:rPr lang="en-US" sz="2600" b="1" dirty="0" smtClean="0">
                <a:solidFill>
                  <a:schemeClr val="tx1"/>
                </a:solidFill>
                <a:sym typeface="Wingdings" panose="05000000000000000000" pitchFamily="2" charset="2"/>
              </a:rPr>
              <a:t>Two groups: School &amp; CMHC</a:t>
            </a:r>
          </a:p>
          <a:p>
            <a:r>
              <a:rPr lang="en-US" sz="2800" b="1" u="sng" dirty="0" smtClean="0">
                <a:solidFill>
                  <a:schemeClr val="tx1"/>
                </a:solidFill>
                <a:sym typeface="Wingdings" panose="05000000000000000000" pitchFamily="2" charset="2"/>
              </a:rPr>
              <a:t>Site-supervisors</a:t>
            </a:r>
            <a:r>
              <a:rPr lang="en-US" sz="2800" b="1" dirty="0" smtClean="0">
                <a:solidFill>
                  <a:schemeClr val="tx1"/>
                </a:solidFill>
                <a:sym typeface="Wingdings" panose="05000000000000000000" pitchFamily="2" charset="2"/>
              </a:rPr>
              <a:t> </a:t>
            </a:r>
            <a:r>
              <a:rPr lang="en-US" sz="2800" b="1" dirty="0">
                <a:solidFill>
                  <a:schemeClr val="tx1"/>
                </a:solidFill>
                <a:sym typeface="Wingdings" panose="05000000000000000000" pitchFamily="2" charset="2"/>
              </a:rPr>
              <a:t> Room 119 and 120 (School &amp; CMHC) and discuss:</a:t>
            </a:r>
          </a:p>
          <a:p>
            <a:pPr lvl="1"/>
            <a:r>
              <a:rPr lang="en-US" sz="2800" b="1" dirty="0">
                <a:solidFill>
                  <a:schemeClr val="tx1"/>
                </a:solidFill>
                <a:sym typeface="Wingdings" panose="05000000000000000000" pitchFamily="2" charset="2"/>
              </a:rPr>
              <a:t>Expectations of interns</a:t>
            </a:r>
          </a:p>
          <a:p>
            <a:endParaRPr lang="en-US" sz="2800" b="1" dirty="0" smtClean="0">
              <a:solidFill>
                <a:schemeClr val="tx1"/>
              </a:solidFill>
              <a:sym typeface="Wingdings" panose="05000000000000000000" pitchFamily="2" charset="2"/>
            </a:endParaRPr>
          </a:p>
          <a:p>
            <a:r>
              <a:rPr lang="en-US" sz="2800" b="1" dirty="0" smtClean="0">
                <a:solidFill>
                  <a:schemeClr val="tx1"/>
                </a:solidFill>
                <a:sym typeface="Wingdings" panose="05000000000000000000" pitchFamily="2" charset="2"/>
              </a:rPr>
              <a:t>Switcheroo  Switch Lists and Discuss</a:t>
            </a:r>
          </a:p>
          <a:p>
            <a:pPr marL="350838" lvl="1" indent="0">
              <a:buNone/>
            </a:pPr>
            <a:endParaRPr lang="en-US" dirty="0" smtClean="0"/>
          </a:p>
          <a:p>
            <a:pPr lvl="1"/>
            <a:endParaRPr lang="en-US" dirty="0" smtClean="0"/>
          </a:p>
        </p:txBody>
      </p:sp>
    </p:spTree>
    <p:extLst>
      <p:ext uri="{BB962C8B-B14F-4D97-AF65-F5344CB8AC3E}">
        <p14:creationId xmlns:p14="http://schemas.microsoft.com/office/powerpoint/2010/main" val="3090683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b="1" dirty="0" smtClean="0">
                <a:solidFill>
                  <a:schemeClr val="tx1"/>
                </a:solidFill>
              </a:rPr>
              <a:t>Welcome Back</a:t>
            </a:r>
          </a:p>
        </p:txBody>
      </p:sp>
      <p:sp>
        <p:nvSpPr>
          <p:cNvPr id="33795" name="Content Placeholder 2"/>
          <p:cNvSpPr>
            <a:spLocks noGrp="1"/>
          </p:cNvSpPr>
          <p:nvPr>
            <p:ph idx="1"/>
          </p:nvPr>
        </p:nvSpPr>
        <p:spPr>
          <a:xfrm>
            <a:off x="304800" y="2209800"/>
            <a:ext cx="8610600" cy="3962400"/>
          </a:xfrm>
        </p:spPr>
        <p:txBody>
          <a:bodyPr>
            <a:normAutofit/>
          </a:bodyPr>
          <a:lstStyle/>
          <a:p>
            <a:pPr algn="ctr"/>
            <a:r>
              <a:rPr lang="en-US" b="1" u="sng" dirty="0" smtClean="0"/>
              <a:t>Interns</a:t>
            </a:r>
            <a:r>
              <a:rPr lang="en-US" b="1" dirty="0" smtClean="0"/>
              <a:t>: What did you learn about expectations supervisors have of you?</a:t>
            </a:r>
          </a:p>
          <a:p>
            <a:pPr algn="ctr"/>
            <a:r>
              <a:rPr lang="en-US" b="1" u="sng" dirty="0" smtClean="0"/>
              <a:t>Supervisors</a:t>
            </a:r>
            <a:r>
              <a:rPr lang="en-US" b="1" dirty="0" smtClean="0"/>
              <a:t>: What did you learn about what interns need from  you as a supervisor?</a:t>
            </a:r>
          </a:p>
          <a:p>
            <a:pPr lvl="1"/>
            <a:endParaRPr lang="en-US" dirty="0" smtClean="0"/>
          </a:p>
          <a:p>
            <a:pPr lvl="1"/>
            <a:endParaRPr lang="en-US" dirty="0"/>
          </a:p>
          <a:p>
            <a:pPr lvl="1"/>
            <a:endParaRPr lang="en-US" dirty="0" smtClean="0"/>
          </a:p>
          <a:p>
            <a:pPr lvl="1"/>
            <a:endParaRPr lang="en-US" dirty="0" smtClean="0"/>
          </a:p>
        </p:txBody>
      </p:sp>
    </p:spTree>
    <p:extLst>
      <p:ext uri="{BB962C8B-B14F-4D97-AF65-F5344CB8AC3E}">
        <p14:creationId xmlns:p14="http://schemas.microsoft.com/office/powerpoint/2010/main" val="3064196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b="1" dirty="0" smtClean="0">
                <a:solidFill>
                  <a:schemeClr val="tx1"/>
                </a:solidFill>
              </a:rPr>
              <a:t>Final Activity</a:t>
            </a:r>
          </a:p>
        </p:txBody>
      </p:sp>
      <p:sp>
        <p:nvSpPr>
          <p:cNvPr id="33795" name="Content Placeholder 2"/>
          <p:cNvSpPr>
            <a:spLocks noGrp="1"/>
          </p:cNvSpPr>
          <p:nvPr>
            <p:ph idx="1"/>
          </p:nvPr>
        </p:nvSpPr>
        <p:spPr>
          <a:xfrm>
            <a:off x="304800" y="1676400"/>
            <a:ext cx="8610600" cy="4495800"/>
          </a:xfrm>
        </p:spPr>
        <p:txBody>
          <a:bodyPr>
            <a:normAutofit fontScale="92500"/>
          </a:bodyPr>
          <a:lstStyle/>
          <a:p>
            <a:r>
              <a:rPr lang="en-US" sz="2800" b="1" u="sng" dirty="0" smtClean="0">
                <a:solidFill>
                  <a:schemeClr val="tx1"/>
                </a:solidFill>
              </a:rPr>
              <a:t>Interns &amp; Site-Supervisors break into Dyads</a:t>
            </a:r>
            <a:r>
              <a:rPr lang="en-US" sz="2800" b="1" dirty="0" smtClean="0">
                <a:solidFill>
                  <a:schemeClr val="tx1"/>
                </a:solidFill>
              </a:rPr>
              <a:t>:</a:t>
            </a:r>
          </a:p>
          <a:p>
            <a:pPr lvl="1"/>
            <a:r>
              <a:rPr lang="en-US" sz="2600" b="1" u="sng" dirty="0">
                <a:solidFill>
                  <a:schemeClr val="tx1"/>
                </a:solidFill>
              </a:rPr>
              <a:t>Interns</a:t>
            </a:r>
            <a:r>
              <a:rPr lang="en-US" sz="2600" b="1" dirty="0">
                <a:solidFill>
                  <a:schemeClr val="tx1"/>
                </a:solidFill>
              </a:rPr>
              <a:t> share what is something you want/need from your supervisor in order to have a successful </a:t>
            </a:r>
            <a:r>
              <a:rPr lang="en-US" sz="2600" b="1" dirty="0" smtClean="0">
                <a:solidFill>
                  <a:schemeClr val="tx1"/>
                </a:solidFill>
              </a:rPr>
              <a:t>experience</a:t>
            </a:r>
          </a:p>
          <a:p>
            <a:pPr lvl="1"/>
            <a:r>
              <a:rPr lang="en-US" sz="2600" b="1" u="sng" dirty="0" smtClean="0">
                <a:solidFill>
                  <a:schemeClr val="tx1"/>
                </a:solidFill>
              </a:rPr>
              <a:t>Supervisors</a:t>
            </a:r>
            <a:r>
              <a:rPr lang="en-US" sz="2600" b="1" dirty="0" smtClean="0">
                <a:solidFill>
                  <a:schemeClr val="tx1"/>
                </a:solidFill>
              </a:rPr>
              <a:t> – what is an expectation you have of your intern</a:t>
            </a:r>
            <a:endParaRPr lang="en-US" sz="2600" dirty="0"/>
          </a:p>
          <a:p>
            <a:r>
              <a:rPr lang="en-US" sz="2800" b="1" u="sng" dirty="0" smtClean="0">
                <a:solidFill>
                  <a:schemeClr val="tx1"/>
                </a:solidFill>
              </a:rPr>
              <a:t>Interns without your site-supervisor </a:t>
            </a:r>
            <a:r>
              <a:rPr lang="en-US" sz="2800" b="1" dirty="0" smtClean="0">
                <a:solidFill>
                  <a:schemeClr val="tx1"/>
                </a:solidFill>
                <a:sym typeface="Wingdings" panose="05000000000000000000" pitchFamily="2" charset="2"/>
              </a:rPr>
              <a:t> Meet in your internship groups to discuss:</a:t>
            </a:r>
          </a:p>
          <a:p>
            <a:pPr lvl="1"/>
            <a:r>
              <a:rPr lang="en-US" sz="2600" b="1" dirty="0" smtClean="0">
                <a:solidFill>
                  <a:schemeClr val="tx1"/>
                </a:solidFill>
                <a:sym typeface="Wingdings" panose="05000000000000000000" pitchFamily="2" charset="2"/>
              </a:rPr>
              <a:t>How can you share the information you got here at the summit with your supervisor</a:t>
            </a:r>
          </a:p>
          <a:p>
            <a:pPr lvl="1"/>
            <a:r>
              <a:rPr lang="en-US" sz="2600" b="1" dirty="0" smtClean="0">
                <a:solidFill>
                  <a:schemeClr val="tx1"/>
                </a:solidFill>
                <a:sym typeface="Wingdings" panose="05000000000000000000" pitchFamily="2" charset="2"/>
              </a:rPr>
              <a:t>How can you advocate for your needs</a:t>
            </a:r>
            <a:endParaRPr lang="en-US" sz="2600" b="1" dirty="0">
              <a:solidFill>
                <a:schemeClr val="tx1"/>
              </a:solidFill>
            </a:endParaRPr>
          </a:p>
          <a:p>
            <a:endParaRPr lang="en-US" sz="2800" b="1" dirty="0" smtClean="0">
              <a:solidFill>
                <a:schemeClr val="tx1"/>
              </a:solidFill>
            </a:endParaRPr>
          </a:p>
          <a:p>
            <a:pPr lvl="1"/>
            <a:endParaRPr lang="en-US" dirty="0" smtClean="0"/>
          </a:p>
        </p:txBody>
      </p:sp>
    </p:spTree>
    <p:extLst>
      <p:ext uri="{BB962C8B-B14F-4D97-AF65-F5344CB8AC3E}">
        <p14:creationId xmlns:p14="http://schemas.microsoft.com/office/powerpoint/2010/main" val="2683554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Supervision Summit Evaluation</a:t>
            </a:r>
            <a:endParaRPr lang="en-US" dirty="0"/>
          </a:p>
        </p:txBody>
      </p:sp>
      <p:sp>
        <p:nvSpPr>
          <p:cNvPr id="3" name="Content Placeholder 2"/>
          <p:cNvSpPr>
            <a:spLocks noGrp="1"/>
          </p:cNvSpPr>
          <p:nvPr>
            <p:ph idx="1"/>
          </p:nvPr>
        </p:nvSpPr>
        <p:spPr/>
        <p:txBody>
          <a:bodyPr>
            <a:normAutofit/>
          </a:bodyPr>
          <a:lstStyle/>
          <a:p>
            <a:pPr algn="ctr"/>
            <a:r>
              <a:rPr lang="en-US" sz="3600" b="1" dirty="0" smtClean="0"/>
              <a:t>Don’t forget to do an evaluation of the Summit before you leave!!!!</a:t>
            </a:r>
            <a:endParaRPr lang="en-US" sz="3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3505200"/>
            <a:ext cx="2286000" cy="2044700"/>
          </a:xfrm>
          <a:prstGeom prst="rect">
            <a:avLst/>
          </a:prstGeom>
        </p:spPr>
      </p:pic>
    </p:spTree>
    <p:extLst>
      <p:ext uri="{BB962C8B-B14F-4D97-AF65-F5344CB8AC3E}">
        <p14:creationId xmlns:p14="http://schemas.microsoft.com/office/powerpoint/2010/main" val="2891501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 …</a:t>
            </a:r>
            <a:endParaRPr lang="en-US" dirty="0"/>
          </a:p>
        </p:txBody>
      </p:sp>
      <p:sp>
        <p:nvSpPr>
          <p:cNvPr id="3" name="Content Placeholder 2"/>
          <p:cNvSpPr>
            <a:spLocks noGrp="1"/>
          </p:cNvSpPr>
          <p:nvPr>
            <p:ph idx="1"/>
          </p:nvPr>
        </p:nvSpPr>
        <p:spPr/>
        <p:txBody>
          <a:bodyPr/>
          <a:lstStyle/>
          <a:p>
            <a:r>
              <a:rPr lang="en-US" sz="2800" b="1" dirty="0" smtClean="0"/>
              <a:t>Clinical Coordinator: Dr. Cindy L. </a:t>
            </a:r>
            <a:r>
              <a:rPr lang="en-US" sz="2800" b="1" dirty="0" err="1" smtClean="0"/>
              <a:t>Anderton</a:t>
            </a:r>
            <a:r>
              <a:rPr lang="en-US" sz="2800" b="1" dirty="0" smtClean="0"/>
              <a:t> at andertoc@uww.edu</a:t>
            </a:r>
          </a:p>
          <a:p>
            <a:r>
              <a:rPr lang="en-US" sz="2800" b="1" dirty="0" smtClean="0"/>
              <a:t>Department Chair:  Dr. Brenda Rust </a:t>
            </a:r>
            <a:r>
              <a:rPr lang="en-US" sz="2800" b="1" dirty="0" err="1" smtClean="0"/>
              <a:t>O’Beirne</a:t>
            </a:r>
            <a:r>
              <a:rPr lang="en-US" sz="2800" b="1" dirty="0" smtClean="0"/>
              <a:t> at obeirneb@uww.edu</a:t>
            </a:r>
            <a:r>
              <a:rPr lang="en-US" dirty="0" smtClean="0"/>
              <a:t>	</a:t>
            </a:r>
          </a:p>
          <a:p>
            <a:pPr>
              <a:buNone/>
            </a:pPr>
            <a:r>
              <a:rPr lang="en-US" dirty="0" smtClean="0"/>
              <a:t>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4"/>
          <p:cNvSpPr>
            <a:spLocks noGrp="1" noChangeArrowheads="1"/>
          </p:cNvSpPr>
          <p:nvPr>
            <p:ph type="title"/>
          </p:nvPr>
        </p:nvSpPr>
        <p:spPr/>
        <p:txBody>
          <a:bodyPr>
            <a:normAutofit/>
          </a:bodyPr>
          <a:lstStyle/>
          <a:p>
            <a:pPr eaLnBrk="1" hangingPunct="1"/>
            <a:r>
              <a:rPr lang="en-US" dirty="0" smtClean="0"/>
              <a:t>To a successful year</a:t>
            </a:r>
          </a:p>
        </p:txBody>
      </p:sp>
      <p:sp>
        <p:nvSpPr>
          <p:cNvPr id="35842" name="Rectangle 3"/>
          <p:cNvSpPr>
            <a:spLocks noGrp="1" noChangeArrowheads="1"/>
          </p:cNvSpPr>
          <p:nvPr>
            <p:ph idx="1"/>
          </p:nvPr>
        </p:nvSpPr>
        <p:spPr>
          <a:xfrm>
            <a:off x="304800" y="1371600"/>
            <a:ext cx="8686800" cy="5257800"/>
          </a:xfrm>
        </p:spPr>
        <p:txBody>
          <a:bodyPr/>
          <a:lstStyle/>
          <a:p>
            <a:pPr marL="609600" indent="-609600" eaLnBrk="1" hangingPunct="1">
              <a:lnSpc>
                <a:spcPct val="90000"/>
              </a:lnSpc>
            </a:pPr>
            <a:endParaRPr lang="en-US" dirty="0" smtClean="0"/>
          </a:p>
          <a:p>
            <a:pPr marL="990600" lvl="1" indent="-533400" eaLnBrk="1" hangingPunct="1">
              <a:lnSpc>
                <a:spcPct val="90000"/>
              </a:lnSpc>
              <a:buFontTx/>
              <a:buChar char="•"/>
            </a:pPr>
            <a:endParaRPr lang="en-US" dirty="0" smtClean="0"/>
          </a:p>
          <a:p>
            <a:pPr marL="1371600" lvl="2" indent="-457200" eaLnBrk="1" hangingPunct="1">
              <a:lnSpc>
                <a:spcPct val="90000"/>
              </a:lnSpc>
            </a:pPr>
            <a:endParaRPr lang="en-US" dirty="0" smtClean="0"/>
          </a:p>
          <a:p>
            <a:pPr marL="1371600" lvl="2" indent="-457200" eaLnBrk="1" hangingPunct="1">
              <a:lnSpc>
                <a:spcPct val="90000"/>
              </a:lnSpc>
            </a:pPr>
            <a:endParaRPr lang="en-US" dirty="0" smtClean="0"/>
          </a:p>
        </p:txBody>
      </p:sp>
      <p:pic>
        <p:nvPicPr>
          <p:cNvPr id="3" name="Picture 2" descr="Woodland original: 'ProPlanet climbs Everest’ to sprea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905000"/>
            <a:ext cx="7924800" cy="3657600"/>
          </a:xfrm>
          <a:prstGeom prst="rect">
            <a:avLst/>
          </a:prstGeom>
        </p:spPr>
      </p:pic>
      <p:sp>
        <p:nvSpPr>
          <p:cNvPr id="4" name="TextBox 3"/>
          <p:cNvSpPr txBox="1"/>
          <p:nvPr/>
        </p:nvSpPr>
        <p:spPr>
          <a:xfrm>
            <a:off x="685800" y="5715000"/>
            <a:ext cx="7924800" cy="584775"/>
          </a:xfrm>
          <a:prstGeom prst="rect">
            <a:avLst/>
          </a:prstGeom>
          <a:noFill/>
        </p:spPr>
        <p:txBody>
          <a:bodyPr wrap="square" rtlCol="0">
            <a:spAutoFit/>
          </a:bodyPr>
          <a:lstStyle/>
          <a:p>
            <a:pPr algn="ctr"/>
            <a:r>
              <a:rPr lang="en-US" sz="3200" b="1" dirty="0" smtClean="0"/>
              <a:t>Thank you for Attending!!!</a:t>
            </a:r>
            <a:endParaRPr lang="en-US" sz="32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Our Vision:</a:t>
            </a:r>
            <a:endParaRPr lang="en-US" dirty="0"/>
          </a:p>
        </p:txBody>
      </p:sp>
      <p:sp>
        <p:nvSpPr>
          <p:cNvPr id="3" name="Content Placeholder 2"/>
          <p:cNvSpPr>
            <a:spLocks noGrp="1"/>
          </p:cNvSpPr>
          <p:nvPr>
            <p:ph idx="1"/>
          </p:nvPr>
        </p:nvSpPr>
        <p:spPr>
          <a:xfrm>
            <a:off x="685800" y="2133601"/>
            <a:ext cx="7772400" cy="3931920"/>
          </a:xfrm>
        </p:spPr>
        <p:txBody>
          <a:bodyPr>
            <a:normAutofit/>
          </a:bodyPr>
          <a:lstStyle/>
          <a:p>
            <a:pPr marL="0" indent="0" algn="ctr">
              <a:buNone/>
            </a:pPr>
            <a:r>
              <a:rPr lang="en-US" sz="3600" b="1" dirty="0"/>
              <a:t>We strive to educate leaders and advocates who will transform the profession of counseling and the schools and communities we serve.</a:t>
            </a:r>
          </a:p>
          <a:p>
            <a:pPr marL="0" indent="0">
              <a:buNone/>
            </a:pPr>
            <a:endParaRPr lang="en-US" dirty="0"/>
          </a:p>
        </p:txBody>
      </p:sp>
    </p:spTree>
    <p:extLst>
      <p:ext uri="{BB962C8B-B14F-4D97-AF65-F5344CB8AC3E}">
        <p14:creationId xmlns:p14="http://schemas.microsoft.com/office/powerpoint/2010/main" val="1993291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Counselor Education Program</a:t>
            </a:r>
            <a:endParaRPr lang="en-US" b="1" dirty="0"/>
          </a:p>
        </p:txBody>
      </p:sp>
      <p:sp>
        <p:nvSpPr>
          <p:cNvPr id="3" name="Content Placeholder 2"/>
          <p:cNvSpPr>
            <a:spLocks noGrp="1"/>
          </p:cNvSpPr>
          <p:nvPr>
            <p:ph idx="1"/>
          </p:nvPr>
        </p:nvSpPr>
        <p:spPr>
          <a:xfrm>
            <a:off x="381000" y="1828800"/>
            <a:ext cx="8382000" cy="4419600"/>
          </a:xfrm>
        </p:spPr>
        <p:txBody>
          <a:bodyPr>
            <a:normAutofit/>
          </a:bodyPr>
          <a:lstStyle/>
          <a:p>
            <a:pPr algn="ctr"/>
            <a:r>
              <a:rPr lang="en-US" sz="3200" b="1" dirty="0" smtClean="0"/>
              <a:t>Accredited by CACREP (Council for Accreditation of Counseling and Related Educational Programs, 2016) Standards</a:t>
            </a:r>
          </a:p>
          <a:p>
            <a:pPr algn="ctr"/>
            <a:r>
              <a:rPr lang="en-US" sz="3200" b="1" dirty="0" smtClean="0"/>
              <a:t>School Counseling</a:t>
            </a:r>
          </a:p>
          <a:p>
            <a:pPr algn="ctr"/>
            <a:r>
              <a:rPr lang="en-US" sz="3200" b="1" dirty="0" smtClean="0"/>
              <a:t>Clinical Mental Health Counseling (CMHC)</a:t>
            </a:r>
            <a:endParaRPr lang="en-US" dirty="0"/>
          </a:p>
        </p:txBody>
      </p:sp>
    </p:spTree>
    <p:extLst>
      <p:ext uri="{BB962C8B-B14F-4D97-AF65-F5344CB8AC3E}">
        <p14:creationId xmlns:p14="http://schemas.microsoft.com/office/powerpoint/2010/main" val="476840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Counselor Education Program</a:t>
            </a:r>
            <a:endParaRPr lang="en-US" b="1" dirty="0"/>
          </a:p>
        </p:txBody>
      </p:sp>
      <p:sp>
        <p:nvSpPr>
          <p:cNvPr id="3" name="Content Placeholder 2"/>
          <p:cNvSpPr>
            <a:spLocks noGrp="1"/>
          </p:cNvSpPr>
          <p:nvPr>
            <p:ph idx="1"/>
          </p:nvPr>
        </p:nvSpPr>
        <p:spPr>
          <a:xfrm>
            <a:off x="381000" y="1828800"/>
            <a:ext cx="8382000" cy="4419600"/>
          </a:xfrm>
        </p:spPr>
        <p:txBody>
          <a:bodyPr>
            <a:normAutofit fontScale="92500" lnSpcReduction="20000"/>
          </a:bodyPr>
          <a:lstStyle/>
          <a:p>
            <a:r>
              <a:rPr lang="en-US" sz="3200" b="1" dirty="0" smtClean="0"/>
              <a:t>School Counselors – licensed through Wisconsin Department of Public Instruction (DPI)</a:t>
            </a:r>
          </a:p>
          <a:p>
            <a:pPr lvl="1"/>
            <a:r>
              <a:rPr lang="en-US" sz="3000" b="1" dirty="0" smtClean="0"/>
              <a:t>60 Credit program prepares student for licensure as a school counselor in WI</a:t>
            </a:r>
          </a:p>
          <a:p>
            <a:r>
              <a:rPr lang="en-US" sz="3200" b="1" dirty="0" smtClean="0"/>
              <a:t>CMHC – licensed through Wisconsin Department of Safety and Professional Services (DSPS)</a:t>
            </a:r>
          </a:p>
          <a:p>
            <a:pPr lvl="1"/>
            <a:r>
              <a:rPr lang="en-US" sz="3000" b="1" dirty="0" smtClean="0"/>
              <a:t>60 Credit program is an approved pathway for licensure as an LPC-IT</a:t>
            </a:r>
          </a:p>
          <a:p>
            <a:endParaRPr lang="en-US" dirty="0"/>
          </a:p>
        </p:txBody>
      </p:sp>
    </p:spTree>
    <p:extLst>
      <p:ext uri="{BB962C8B-B14F-4D97-AF65-F5344CB8AC3E}">
        <p14:creationId xmlns:p14="http://schemas.microsoft.com/office/powerpoint/2010/main" val="510033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Agreements!!!!</a:t>
            </a:r>
            <a:endParaRPr lang="en-US" dirty="0"/>
          </a:p>
        </p:txBody>
      </p:sp>
      <p:pic>
        <p:nvPicPr>
          <p:cNvPr id="4" name="Content Placeholder 3" descr="9 Questions to Answer Before You Buy a Franchise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3426" y="1828801"/>
            <a:ext cx="2630349" cy="1905000"/>
          </a:xfrm>
        </p:spPr>
      </p:pic>
      <p:pic>
        <p:nvPicPr>
          <p:cNvPr id="5" name="Picture 4" descr="Good Conversations – Part 3 | Slate Communica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3990975"/>
            <a:ext cx="2390775" cy="2314575"/>
          </a:xfrm>
          <a:prstGeom prst="rect">
            <a:avLst/>
          </a:prstGeom>
        </p:spPr>
      </p:pic>
      <p:pic>
        <p:nvPicPr>
          <p:cNvPr id="6" name="Picture 5" descr="Retainer Agreements and Letters of Engagement | Law Offic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000" y="1905000"/>
            <a:ext cx="3681413" cy="3867150"/>
          </a:xfrm>
          <a:prstGeom prst="rect">
            <a:avLst/>
          </a:prstGeom>
        </p:spPr>
      </p:pic>
    </p:spTree>
    <p:extLst>
      <p:ext uri="{BB962C8B-B14F-4D97-AF65-F5344CB8AC3E}">
        <p14:creationId xmlns:p14="http://schemas.microsoft.com/office/powerpoint/2010/main" val="2491726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Affiliation Agreement</a:t>
            </a:r>
            <a:endParaRPr lang="en-US" dirty="0"/>
          </a:p>
        </p:txBody>
      </p:sp>
      <p:sp>
        <p:nvSpPr>
          <p:cNvPr id="3" name="Content Placeholder 2"/>
          <p:cNvSpPr>
            <a:spLocks noGrp="1"/>
          </p:cNvSpPr>
          <p:nvPr>
            <p:ph idx="1"/>
          </p:nvPr>
        </p:nvSpPr>
        <p:spPr>
          <a:xfrm>
            <a:off x="457200" y="1752600"/>
            <a:ext cx="8229600" cy="4495800"/>
          </a:xfrm>
        </p:spPr>
        <p:txBody>
          <a:bodyPr>
            <a:normAutofit/>
          </a:bodyPr>
          <a:lstStyle/>
          <a:p>
            <a:pPr marL="0" indent="0" algn="ctr">
              <a:buNone/>
            </a:pPr>
            <a:r>
              <a:rPr lang="en-US" sz="3600" b="1" dirty="0" smtClean="0"/>
              <a:t>Agreement specifying the roles /expectations for:</a:t>
            </a:r>
          </a:p>
          <a:p>
            <a:pPr marL="0" indent="0" algn="ctr">
              <a:buNone/>
            </a:pPr>
            <a:r>
              <a:rPr lang="en-US" sz="3600" b="1" dirty="0" smtClean="0"/>
              <a:t>Internship Site</a:t>
            </a:r>
          </a:p>
          <a:p>
            <a:pPr marL="0" indent="0" algn="ctr">
              <a:buNone/>
            </a:pPr>
            <a:r>
              <a:rPr lang="en-US" sz="3600" b="1" dirty="0" smtClean="0"/>
              <a:t>and</a:t>
            </a:r>
          </a:p>
          <a:p>
            <a:pPr marL="0" indent="0" algn="ctr">
              <a:buNone/>
            </a:pPr>
            <a:r>
              <a:rPr lang="en-US" sz="3600" b="1" dirty="0" smtClean="0"/>
              <a:t>University of Wisconsin – Whitewater</a:t>
            </a:r>
          </a:p>
          <a:p>
            <a:pPr marL="0" indent="0" algn="ctr">
              <a:buNone/>
            </a:pPr>
            <a:r>
              <a:rPr lang="en-US" sz="3600" b="1" u="sng" dirty="0" smtClean="0">
                <a:solidFill>
                  <a:schemeClr val="bg2">
                    <a:lumMod val="50000"/>
                  </a:schemeClr>
                </a:solidFill>
              </a:rPr>
              <a:t>Agency to Agency Agreement</a:t>
            </a:r>
          </a:p>
        </p:txBody>
      </p:sp>
    </p:spTree>
    <p:extLst>
      <p:ext uri="{BB962C8B-B14F-4D97-AF65-F5344CB8AC3E}">
        <p14:creationId xmlns:p14="http://schemas.microsoft.com/office/powerpoint/2010/main" val="39721376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i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15558</TotalTime>
  <Words>3054</Words>
  <Application>Microsoft Office PowerPoint</Application>
  <PresentationFormat>On-screen Show (4:3)</PresentationFormat>
  <Paragraphs>418</Paragraphs>
  <Slides>48</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Brush Script MT</vt:lpstr>
      <vt:lpstr>Calibri</vt:lpstr>
      <vt:lpstr>Calisto MT</vt:lpstr>
      <vt:lpstr>Lucida Calligraphy</vt:lpstr>
      <vt:lpstr>Wingdings</vt:lpstr>
      <vt:lpstr>Capital</vt:lpstr>
      <vt:lpstr>WELCOME to the UWW Supervision Summit 2018   Please sit in your internship sections!!</vt:lpstr>
      <vt:lpstr>Welcome</vt:lpstr>
      <vt:lpstr>Ice Breaker</vt:lpstr>
      <vt:lpstr>Counselor Education Mission Statement</vt:lpstr>
      <vt:lpstr>Our Vision:</vt:lpstr>
      <vt:lpstr>Counselor Education Program</vt:lpstr>
      <vt:lpstr>Counselor Education Program</vt:lpstr>
      <vt:lpstr>Agreements!!!!</vt:lpstr>
      <vt:lpstr>Affiliation Agreement</vt:lpstr>
      <vt:lpstr>Supervision Agreement:</vt:lpstr>
      <vt:lpstr>Dept. / Faculty Supervisors</vt:lpstr>
      <vt:lpstr>Interns</vt:lpstr>
      <vt:lpstr>Internship Site / Site Supervisor</vt:lpstr>
      <vt:lpstr>UWW Expectations</vt:lpstr>
      <vt:lpstr>UWW Expectations</vt:lpstr>
      <vt:lpstr>UWW Expectations</vt:lpstr>
      <vt:lpstr>CACREP/UWW Expectations</vt:lpstr>
      <vt:lpstr>CACREP/UWW Expectations</vt:lpstr>
      <vt:lpstr>Supervision …</vt:lpstr>
      <vt:lpstr>Vicarious Liability</vt:lpstr>
      <vt:lpstr>What is Supervision?</vt:lpstr>
      <vt:lpstr>Models of Supervision</vt:lpstr>
      <vt:lpstr>Discrimination Model</vt:lpstr>
      <vt:lpstr>Discrimination Model  (Bernard &amp; Goodyear, 2014</vt:lpstr>
      <vt:lpstr>Discrimination Model  (Bernard &amp; Goodyear, 2014</vt:lpstr>
      <vt:lpstr>Discrimination Model Roles</vt:lpstr>
      <vt:lpstr>Discrimination Model</vt:lpstr>
      <vt:lpstr>The Supervisory Triad</vt:lpstr>
      <vt:lpstr>Supervision as a 3 – person system</vt:lpstr>
      <vt:lpstr>Supervision as a 3-Person System</vt:lpstr>
      <vt:lpstr>Processes in 3-Person System</vt:lpstr>
      <vt:lpstr>Processes in 3-Person System</vt:lpstr>
      <vt:lpstr>The Working Alliance</vt:lpstr>
      <vt:lpstr>Working Alliance Cont…</vt:lpstr>
      <vt:lpstr>What our Experiences Tell Us</vt:lpstr>
      <vt:lpstr>The Working Alliance Cont…</vt:lpstr>
      <vt:lpstr>Predictors of Quality Supervisory Working Alliances (SWA)</vt:lpstr>
      <vt:lpstr>Supervisor Factors</vt:lpstr>
      <vt:lpstr>Supervisee Factors</vt:lpstr>
      <vt:lpstr>Supervision Processes</vt:lpstr>
      <vt:lpstr>Supervision Processes that predict a quality SWA Cont…</vt:lpstr>
      <vt:lpstr>Outcomes of SWA</vt:lpstr>
      <vt:lpstr>Break Out Discussions</vt:lpstr>
      <vt:lpstr>Welcome Back</vt:lpstr>
      <vt:lpstr>Final Activity</vt:lpstr>
      <vt:lpstr>Supervision Summit Evaluation</vt:lpstr>
      <vt:lpstr>For more information …</vt:lpstr>
      <vt:lpstr>To a successful year</vt:lpstr>
    </vt:vector>
  </TitlesOfParts>
  <Company>UW-Whitewater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2010  UWW Supervision Summit   Please sit in your supervision sections!!</dc:title>
  <dc:creator>vandored</dc:creator>
  <cp:lastModifiedBy>Flick, McKenzie</cp:lastModifiedBy>
  <cp:revision>172</cp:revision>
  <cp:lastPrinted>2015-07-16T18:33:26Z</cp:lastPrinted>
  <dcterms:created xsi:type="dcterms:W3CDTF">2010-09-19T15:50:16Z</dcterms:created>
  <dcterms:modified xsi:type="dcterms:W3CDTF">2018-10-30T16:36:30Z</dcterms:modified>
</cp:coreProperties>
</file>