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sldIdLst>
    <p:sldId id="296" r:id="rId2"/>
    <p:sldId id="289" r:id="rId3"/>
    <p:sldId id="290" r:id="rId4"/>
    <p:sldId id="287" r:id="rId5"/>
    <p:sldId id="291" r:id="rId6"/>
    <p:sldId id="284" r:id="rId7"/>
    <p:sldId id="288" r:id="rId8"/>
    <p:sldId id="293" r:id="rId9"/>
    <p:sldId id="292" r:id="rId10"/>
    <p:sldId id="297" r:id="rId11"/>
    <p:sldId id="283" r:id="rId12"/>
    <p:sldId id="298" r:id="rId13"/>
    <p:sldId id="299" r:id="rId14"/>
    <p:sldId id="277" r:id="rId15"/>
    <p:sldId id="279" r:id="rId16"/>
    <p:sldId id="280" r:id="rId17"/>
    <p:sldId id="300" r:id="rId18"/>
    <p:sldId id="301" r:id="rId19"/>
    <p:sldId id="302" r:id="rId20"/>
    <p:sldId id="304" r:id="rId21"/>
    <p:sldId id="294"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6"/>
    <p:restoredTop sz="94701"/>
  </p:normalViewPr>
  <p:slideViewPr>
    <p:cSldViewPr snapToGrid="0" snapToObjects="1">
      <p:cViewPr>
        <p:scale>
          <a:sx n="110" d="100"/>
          <a:sy n="110" d="100"/>
        </p:scale>
        <p:origin x="48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DADC5-1A9C-FF4D-AAB1-605A1FD10FED}"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DADC5-1A9C-FF4D-AAB1-605A1FD10FED}"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DADC5-1A9C-FF4D-AAB1-605A1FD10FED}"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DADC5-1A9C-FF4D-AAB1-605A1FD10FED}"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DADC5-1A9C-FF4D-AAB1-605A1FD10FED}" type="datetimeFigureOut">
              <a:rPr lang="en-US" smtClean="0"/>
              <a:t>11/19/18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DADC5-1A9C-FF4D-AAB1-605A1FD10FED}"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DADC5-1A9C-FF4D-AAB1-605A1FD10FED}" type="datetimeFigureOut">
              <a:rPr lang="en-US" smtClean="0"/>
              <a:t>11/19/18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DADC5-1A9C-FF4D-AAB1-605A1FD10FED}" type="datetimeFigureOut">
              <a:rPr lang="en-US" smtClean="0"/>
              <a:t>11/19/18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DADC5-1A9C-FF4D-AAB1-605A1FD10FED}" type="datetimeFigureOut">
              <a:rPr lang="en-US" smtClean="0"/>
              <a:t>11/19/18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DADC5-1A9C-FF4D-AAB1-605A1FD10FED}"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DADC5-1A9C-FF4D-AAB1-605A1FD10FED}" type="datetimeFigureOut">
              <a:rPr lang="en-US" smtClean="0"/>
              <a:t>11/19/18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282E7-E3F6-854A-B7AD-E0097662DF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gs>
            <a:gs pos="76000">
              <a:schemeClr val="accent1">
                <a:alpha val="86000"/>
                <a:lumMod val="26000"/>
                <a:lumOff val="74000"/>
              </a:schemeClr>
            </a:gs>
            <a:gs pos="94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DADC5-1A9C-FF4D-AAB1-605A1FD10FED}" type="datetimeFigureOut">
              <a:rPr lang="en-US" smtClean="0"/>
              <a:t>11/19/18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282E7-E3F6-854A-B7AD-E0097662DF5F}" type="slidenum">
              <a:rPr lang="en-US" smtClean="0"/>
              <a:t>‹#›</a:t>
            </a:fld>
            <a:endParaRPr lang="en-US"/>
          </a:p>
        </p:txBody>
      </p:sp>
    </p:spTree>
    <p:extLst>
      <p:ext uri="{BB962C8B-B14F-4D97-AF65-F5344CB8AC3E}">
        <p14:creationId xmlns:p14="http://schemas.microsoft.com/office/powerpoint/2010/main" val="16548421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ww.edu/coeps/departments/early-child-care"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mailto:riversc@uww.edu" TargetMode="External"/><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hyperlink" Target="mailto:lencho@uww.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encho@uww.edu" TargetMode="External"/><Relationship Id="rId3" Type="http://schemas.openxmlformats.org/officeDocument/2006/relationships/image" Target="../media/image2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Apply as a Special Student and Earn a UW-W Credential</a:t>
            </a:r>
            <a:endParaRPr lang="en-US" dirty="0"/>
          </a:p>
        </p:txBody>
      </p:sp>
      <p:sp>
        <p:nvSpPr>
          <p:cNvPr id="3" name="Subtitle 2"/>
          <p:cNvSpPr>
            <a:spLocks noGrp="1"/>
          </p:cNvSpPr>
          <p:nvPr>
            <p:ph type="subTitle" idx="1"/>
          </p:nvPr>
        </p:nvSpPr>
        <p:spPr>
          <a:xfrm>
            <a:off x="2974694" y="4109012"/>
            <a:ext cx="7693306" cy="682907"/>
          </a:xfrm>
        </p:spPr>
        <p:txBody>
          <a:bodyPr/>
          <a:lstStyle/>
          <a:p>
            <a:r>
              <a:rPr lang="en-US" dirty="0" smtClean="0"/>
              <a:t>Just follow these steps to start enrolling in classes soon!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8" y="3784921"/>
            <a:ext cx="2107557" cy="2440025"/>
          </a:xfrm>
          <a:prstGeom prst="rect">
            <a:avLst/>
          </a:prstGeom>
        </p:spPr>
      </p:pic>
    </p:spTree>
    <p:extLst>
      <p:ext uri="{BB962C8B-B14F-4D97-AF65-F5344CB8AC3E}">
        <p14:creationId xmlns:p14="http://schemas.microsoft.com/office/powerpoint/2010/main" val="35904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Indicate you are applying to take classes through UW-Whitewater.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58588"/>
            <a:ext cx="10515600" cy="2685411"/>
          </a:xfrm>
        </p:spPr>
      </p:pic>
    </p:spTree>
    <p:extLst>
      <p:ext uri="{BB962C8B-B14F-4D97-AF65-F5344CB8AC3E}">
        <p14:creationId xmlns:p14="http://schemas.microsoft.com/office/powerpoint/2010/main" val="76244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Indicate whether or not you are a US Citizen.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9899" y="1825625"/>
            <a:ext cx="9192201" cy="4351338"/>
          </a:xfrm>
        </p:spPr>
      </p:pic>
    </p:spTree>
    <p:extLst>
      <p:ext uri="{BB962C8B-B14F-4D97-AF65-F5344CB8AC3E}">
        <p14:creationId xmlns:p14="http://schemas.microsoft.com/office/powerpoint/2010/main" val="86732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Since you are applying to enroll in classes toward a Credential, not a degree, indicate that here.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900" y="2235994"/>
            <a:ext cx="7950200" cy="3530600"/>
          </a:xfrm>
        </p:spPr>
      </p:pic>
    </p:spTree>
    <p:extLst>
      <p:ext uri="{BB962C8B-B14F-4D97-AF65-F5344CB8AC3E}">
        <p14:creationId xmlns:p14="http://schemas.microsoft.com/office/powerpoint/2010/main" val="53545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642"/>
            <a:ext cx="10515600" cy="1325563"/>
          </a:xfrm>
        </p:spPr>
        <p:txBody>
          <a:bodyPr>
            <a:normAutofit fontScale="90000"/>
          </a:bodyPr>
          <a:lstStyle/>
          <a:p>
            <a:r>
              <a:rPr lang="en-US" dirty="0" smtClean="0"/>
              <a:t>Confirm your Special, No Credentials Status here (even though you are working toward a Credential through </a:t>
            </a:r>
            <a:r>
              <a:rPr lang="en-US" smtClean="0"/>
              <a:t>The Registry).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2502694"/>
            <a:ext cx="6477000" cy="2997200"/>
          </a:xfrm>
        </p:spPr>
      </p:pic>
    </p:spTree>
    <p:extLst>
      <p:ext uri="{BB962C8B-B14F-4D97-AF65-F5344CB8AC3E}">
        <p14:creationId xmlns:p14="http://schemas.microsoft.com/office/powerpoint/2010/main" val="8538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Choose the semester you want to start in the program. It will take at least one week for your application to be processed and approved, so give yourself enough time.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79133"/>
            <a:ext cx="10515600" cy="3644322"/>
          </a:xfrm>
        </p:spPr>
      </p:pic>
    </p:spTree>
    <p:extLst>
      <p:ext uri="{BB962C8B-B14F-4D97-AF65-F5344CB8AC3E}">
        <p14:creationId xmlns:p14="http://schemas.microsoft.com/office/powerpoint/2010/main" val="74041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review your responses when asked to, and go back to make changes if needed.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2620" y="1825625"/>
            <a:ext cx="8466760" cy="4351338"/>
          </a:xfrm>
        </p:spPr>
      </p:pic>
    </p:spTree>
    <p:extLst>
      <p:ext uri="{BB962C8B-B14F-4D97-AF65-F5344CB8AC3E}">
        <p14:creationId xmlns:p14="http://schemas.microsoft.com/office/powerpoint/2010/main" val="116649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application requires a LOT of information, just take it one page at a time.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020" y="1825625"/>
            <a:ext cx="6793960" cy="4351338"/>
          </a:xfrm>
        </p:spPr>
      </p:pic>
    </p:spTree>
    <p:extLst>
      <p:ext uri="{BB962C8B-B14F-4D97-AF65-F5344CB8AC3E}">
        <p14:creationId xmlns:p14="http://schemas.microsoft.com/office/powerpoint/2010/main" val="85338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these questions, including both semesters it will take to complete your Credential classes.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404" y="1825625"/>
            <a:ext cx="8565192" cy="4351338"/>
          </a:xfrm>
        </p:spPr>
      </p:pic>
    </p:spTree>
    <p:extLst>
      <p:ext uri="{BB962C8B-B14F-4D97-AF65-F5344CB8AC3E}">
        <p14:creationId xmlns:p14="http://schemas.microsoft.com/office/powerpoint/2010/main" val="46765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a special student, taking courses for a Credential only, choose the right “Professional or Personal Goal”.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2302" y="1883498"/>
            <a:ext cx="6536501" cy="4887423"/>
          </a:xfrm>
        </p:spPr>
      </p:pic>
    </p:spTree>
    <p:extLst>
      <p:ext uri="{BB962C8B-B14F-4D97-AF65-F5344CB8AC3E}">
        <p14:creationId xmlns:p14="http://schemas.microsoft.com/office/powerpoint/2010/main" val="169432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You WILL need to provide a brief statement explaining why you are applying as a special student. Just explain the Credential you want to earn by taking these courses.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987" y="1690688"/>
            <a:ext cx="8051997" cy="4829818"/>
          </a:xfrm>
        </p:spPr>
      </p:pic>
    </p:spTree>
    <p:extLst>
      <p:ext uri="{BB962C8B-B14F-4D97-AF65-F5344CB8AC3E}">
        <p14:creationId xmlns:p14="http://schemas.microsoft.com/office/powerpoint/2010/main" val="147026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34335"/>
          </a:xfrm>
        </p:spPr>
        <p:txBody>
          <a:bodyPr>
            <a:normAutofit/>
          </a:bodyPr>
          <a:lstStyle/>
          <a:p>
            <a:r>
              <a:rPr lang="en-US" dirty="0" smtClean="0"/>
              <a:t>You can start at the ECCE Home Page on the UWW Website: </a:t>
            </a:r>
            <a:r>
              <a:rPr lang="en-US" dirty="0" smtClean="0">
                <a:hlinkClick r:id="rId2"/>
              </a:rPr>
              <a:t>https://</a:t>
            </a:r>
            <a:r>
              <a:rPr lang="en-US" dirty="0" err="1" smtClean="0">
                <a:hlinkClick r:id="rId2"/>
              </a:rPr>
              <a:t>www.uww.edu</a:t>
            </a:r>
            <a:r>
              <a:rPr lang="en-US" dirty="0" smtClean="0">
                <a:hlinkClick r:id="rId2"/>
              </a:rPr>
              <a:t>/</a:t>
            </a:r>
            <a:r>
              <a:rPr lang="en-US" dirty="0" err="1" smtClean="0">
                <a:hlinkClick r:id="rId2"/>
              </a:rPr>
              <a:t>coeps</a:t>
            </a:r>
            <a:r>
              <a:rPr lang="en-US" dirty="0" smtClean="0">
                <a:hlinkClick r:id="rId2"/>
              </a:rPr>
              <a:t>/departments/early-child-care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2506662"/>
            <a:ext cx="5775412" cy="4351338"/>
          </a:xfrm>
        </p:spPr>
      </p:pic>
    </p:spTree>
    <p:extLst>
      <p:ext uri="{BB962C8B-B14F-4D97-AF65-F5344CB8AC3E}">
        <p14:creationId xmlns:p14="http://schemas.microsoft.com/office/powerpoint/2010/main" val="177603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 to Enter information in each field, clicking Save often, and Check for Errors and Continue at the end of each page.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752" y="2323337"/>
            <a:ext cx="7934431" cy="4351338"/>
          </a:xfrm>
        </p:spPr>
      </p:pic>
    </p:spTree>
    <p:extLst>
      <p:ext uri="{BB962C8B-B14F-4D97-AF65-F5344CB8AC3E}">
        <p14:creationId xmlns:p14="http://schemas.microsoft.com/office/powerpoint/2010/main" val="127361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Help???</a:t>
            </a:r>
            <a:endParaRPr lang="en-US" dirty="0"/>
          </a:p>
        </p:txBody>
      </p:sp>
      <p:sp>
        <p:nvSpPr>
          <p:cNvPr id="3" name="Content Placeholder 2"/>
          <p:cNvSpPr>
            <a:spLocks noGrp="1"/>
          </p:cNvSpPr>
          <p:nvPr>
            <p:ph idx="1"/>
          </p:nvPr>
        </p:nvSpPr>
        <p:spPr/>
        <p:txBody>
          <a:bodyPr>
            <a:normAutofit fontScale="77500" lnSpcReduction="20000"/>
          </a:bodyPr>
          <a:lstStyle/>
          <a:p>
            <a:r>
              <a:rPr lang="en-US" dirty="0"/>
              <a:t>I</a:t>
            </a:r>
            <a:r>
              <a:rPr lang="en-US" dirty="0" smtClean="0"/>
              <a:t>f you have any questions about the application process, please contact:</a:t>
            </a:r>
            <a:endParaRPr lang="en-US" dirty="0"/>
          </a:p>
          <a:p>
            <a:pPr marL="0" indent="0">
              <a:buNone/>
            </a:pPr>
            <a:r>
              <a:rPr lang="en-US" dirty="0" smtClean="0"/>
              <a:t>Carrie </a:t>
            </a:r>
            <a:r>
              <a:rPr lang="en-US" dirty="0" err="1" smtClean="0"/>
              <a:t>Lencho</a:t>
            </a:r>
            <a:endParaRPr lang="en-US" dirty="0" smtClean="0"/>
          </a:p>
          <a:p>
            <a:pPr marL="0" indent="0">
              <a:buNone/>
            </a:pPr>
            <a:r>
              <a:rPr lang="en-US" dirty="0" smtClean="0"/>
              <a:t>Outreach Program Manager II</a:t>
            </a:r>
          </a:p>
          <a:p>
            <a:pPr marL="0" indent="0">
              <a:buNone/>
            </a:pPr>
            <a:r>
              <a:rPr lang="en-US" dirty="0" err="1" smtClean="0"/>
              <a:t>Roseman</a:t>
            </a:r>
            <a:r>
              <a:rPr lang="en-US" dirty="0" smtClean="0"/>
              <a:t> 2013</a:t>
            </a:r>
          </a:p>
          <a:p>
            <a:pPr marL="0" indent="0">
              <a:buNone/>
            </a:pPr>
            <a:r>
              <a:rPr lang="en-US" dirty="0" smtClean="0">
                <a:hlinkClick r:id="rId2"/>
              </a:rPr>
              <a:t>lencho@uww.edu</a:t>
            </a:r>
            <a:endParaRPr lang="en-US" dirty="0" smtClean="0"/>
          </a:p>
          <a:p>
            <a:pPr marL="0" indent="0">
              <a:buNone/>
            </a:pPr>
            <a:r>
              <a:rPr lang="en-US" dirty="0" smtClean="0"/>
              <a:t>262-472-5208</a:t>
            </a:r>
          </a:p>
          <a:p>
            <a:r>
              <a:rPr lang="en-US" dirty="0" smtClean="0"/>
              <a:t>For questions about the Credential or the ECCE </a:t>
            </a:r>
          </a:p>
          <a:p>
            <a:pPr marL="0" indent="0">
              <a:buNone/>
            </a:pPr>
            <a:r>
              <a:rPr lang="en-US" dirty="0"/>
              <a:t>d</a:t>
            </a:r>
            <a:r>
              <a:rPr lang="en-US" dirty="0" smtClean="0"/>
              <a:t>egree program, please contact:</a:t>
            </a:r>
            <a:endParaRPr lang="en-US" dirty="0"/>
          </a:p>
          <a:p>
            <a:pPr marL="0" indent="0">
              <a:buNone/>
            </a:pPr>
            <a:r>
              <a:rPr lang="en-US" dirty="0" smtClean="0"/>
              <a:t>Carmen Rivers</a:t>
            </a:r>
          </a:p>
          <a:p>
            <a:pPr marL="0" indent="0">
              <a:buNone/>
            </a:pPr>
            <a:r>
              <a:rPr lang="en-US" dirty="0" smtClean="0"/>
              <a:t>ECCE Program Coordinator</a:t>
            </a:r>
          </a:p>
          <a:p>
            <a:pPr marL="0" indent="0">
              <a:buNone/>
            </a:pPr>
            <a:r>
              <a:rPr lang="en-US" dirty="0" smtClean="0"/>
              <a:t>262-472-1802</a:t>
            </a:r>
          </a:p>
          <a:p>
            <a:pPr marL="0" indent="0">
              <a:buNone/>
            </a:pPr>
            <a:r>
              <a:rPr lang="en-US" dirty="0" smtClean="0">
                <a:hlinkClick r:id="rId3"/>
              </a:rPr>
              <a:t>riversc@uww.edu</a:t>
            </a: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7457794" y="2915216"/>
            <a:ext cx="4603026" cy="3620562"/>
          </a:xfrm>
          <a:prstGeom prst="rect">
            <a:avLst/>
          </a:prstGeom>
        </p:spPr>
      </p:pic>
      <p:pic>
        <p:nvPicPr>
          <p:cNvPr id="5" name="Picture 4"/>
          <p:cNvPicPr>
            <a:picLocks noChangeAspect="1"/>
          </p:cNvPicPr>
          <p:nvPr/>
        </p:nvPicPr>
        <p:blipFill>
          <a:blip r:embed="rId5"/>
          <a:stretch>
            <a:fillRect/>
          </a:stretch>
        </p:blipFill>
        <p:spPr>
          <a:xfrm>
            <a:off x="451412" y="365125"/>
            <a:ext cx="1342663" cy="1301441"/>
          </a:xfrm>
          <a:prstGeom prst="rect">
            <a:avLst/>
          </a:prstGeom>
        </p:spPr>
      </p:pic>
    </p:spTree>
    <p:extLst>
      <p:ext uri="{BB962C8B-B14F-4D97-AF65-F5344CB8AC3E}">
        <p14:creationId xmlns:p14="http://schemas.microsoft.com/office/powerpoint/2010/main" val="187213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what???</a:t>
            </a:r>
            <a:endParaRPr lang="en-US" dirty="0"/>
          </a:p>
        </p:txBody>
      </p:sp>
      <p:sp>
        <p:nvSpPr>
          <p:cNvPr id="3" name="Content Placeholder 2"/>
          <p:cNvSpPr>
            <a:spLocks noGrp="1"/>
          </p:cNvSpPr>
          <p:nvPr>
            <p:ph idx="1"/>
          </p:nvPr>
        </p:nvSpPr>
        <p:spPr/>
        <p:txBody>
          <a:bodyPr>
            <a:normAutofit lnSpcReduction="10000"/>
          </a:bodyPr>
          <a:lstStyle/>
          <a:p>
            <a:r>
              <a:rPr lang="en-US" dirty="0" smtClean="0"/>
              <a:t>It should only take a week or so to process your Special Student application. </a:t>
            </a:r>
            <a:endParaRPr lang="en-US" dirty="0" smtClean="0"/>
          </a:p>
          <a:p>
            <a:r>
              <a:rPr lang="en-US" dirty="0" smtClean="0"/>
              <a:t>After you have been admitted, please do the following: </a:t>
            </a:r>
          </a:p>
          <a:p>
            <a:pPr lvl="1"/>
            <a:r>
              <a:rPr lang="en-US" dirty="0" smtClean="0"/>
              <a:t>Using the information received on your admission letter, log into your WINS account on the UWW website and accept the Terms and Conditions for enrolling at UWW</a:t>
            </a:r>
          </a:p>
          <a:p>
            <a:pPr lvl="1"/>
            <a:r>
              <a:rPr lang="en-US" dirty="0"/>
              <a:t>E</a:t>
            </a:r>
            <a:r>
              <a:rPr lang="en-US" dirty="0" smtClean="0"/>
              <a:t>-mail Carrie </a:t>
            </a:r>
            <a:r>
              <a:rPr lang="en-US" dirty="0" err="1" smtClean="0"/>
              <a:t>Lencho</a:t>
            </a:r>
            <a:r>
              <a:rPr lang="en-US" dirty="0" smtClean="0"/>
              <a:t> at: </a:t>
            </a:r>
            <a:r>
              <a:rPr lang="en-US" dirty="0" smtClean="0">
                <a:hlinkClick r:id="rId2"/>
              </a:rPr>
              <a:t>lencho@uww.edu</a:t>
            </a:r>
            <a:r>
              <a:rPr lang="en-US" dirty="0" smtClean="0"/>
              <a:t>. Send her your name, UW-W student ID and the names of the courses you want to be enrolled into. </a:t>
            </a:r>
            <a:endParaRPr lang="en-US" dirty="0" smtClean="0"/>
          </a:p>
          <a:p>
            <a:pPr lvl="2"/>
            <a:r>
              <a:rPr lang="en-US" dirty="0" smtClean="0"/>
              <a:t>Course </a:t>
            </a:r>
            <a:r>
              <a:rPr lang="en-US" dirty="0" smtClean="0"/>
              <a:t>One </a:t>
            </a:r>
            <a:r>
              <a:rPr lang="mr-IN" dirty="0" smtClean="0"/>
              <a:t>–</a:t>
            </a:r>
            <a:r>
              <a:rPr lang="en-US" dirty="0" smtClean="0"/>
              <a:t> Introduction to Dual Language in Early Childhood</a:t>
            </a:r>
          </a:p>
          <a:p>
            <a:pPr lvl="3"/>
            <a:r>
              <a:rPr lang="en-US" dirty="0" smtClean="0"/>
              <a:t>First 8 weeks of spring 2019</a:t>
            </a:r>
          </a:p>
          <a:p>
            <a:pPr lvl="2"/>
            <a:r>
              <a:rPr lang="en-US" dirty="0" smtClean="0"/>
              <a:t>Course Two </a:t>
            </a:r>
            <a:r>
              <a:rPr lang="mr-IN" dirty="0" smtClean="0"/>
              <a:t>–</a:t>
            </a:r>
            <a:r>
              <a:rPr lang="en-US" dirty="0" smtClean="0"/>
              <a:t> Components of a Quality Dual Language Program </a:t>
            </a:r>
          </a:p>
          <a:p>
            <a:pPr lvl="3"/>
            <a:r>
              <a:rPr lang="en-US" dirty="0" smtClean="0"/>
              <a:t>Second 8 weeks of spring 2019</a:t>
            </a:r>
            <a:endParaRPr lang="en-US" dirty="0"/>
          </a:p>
        </p:txBody>
      </p:sp>
      <p:pic>
        <p:nvPicPr>
          <p:cNvPr id="4" name="Picture 3"/>
          <p:cNvPicPr>
            <a:picLocks noChangeAspect="1"/>
          </p:cNvPicPr>
          <p:nvPr/>
        </p:nvPicPr>
        <p:blipFill>
          <a:blip r:embed="rId3"/>
          <a:stretch>
            <a:fillRect/>
          </a:stretch>
        </p:blipFill>
        <p:spPr>
          <a:xfrm>
            <a:off x="7909206" y="116068"/>
            <a:ext cx="4093741" cy="1309585"/>
          </a:xfrm>
          <a:prstGeom prst="rect">
            <a:avLst/>
          </a:prstGeom>
        </p:spPr>
      </p:pic>
    </p:spTree>
    <p:extLst>
      <p:ext uri="{BB962C8B-B14F-4D97-AF65-F5344CB8AC3E}">
        <p14:creationId xmlns:p14="http://schemas.microsoft.com/office/powerpoint/2010/main" val="122787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365125"/>
            <a:ext cx="11400312" cy="1325563"/>
          </a:xfrm>
        </p:spPr>
        <p:txBody>
          <a:bodyPr>
            <a:normAutofit/>
          </a:bodyPr>
          <a:lstStyle/>
          <a:p>
            <a:pPr algn="ctr"/>
            <a:r>
              <a:rPr lang="en-US" sz="4000" dirty="0" smtClean="0"/>
              <a:t>Click on the How to Apply tab in center right of page</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697" y="1825625"/>
            <a:ext cx="6050605" cy="4351338"/>
          </a:xfrm>
        </p:spPr>
      </p:pic>
      <p:sp>
        <p:nvSpPr>
          <p:cNvPr id="8" name="Donut 7"/>
          <p:cNvSpPr/>
          <p:nvPr/>
        </p:nvSpPr>
        <p:spPr>
          <a:xfrm>
            <a:off x="7148945" y="4191990"/>
            <a:ext cx="1104406" cy="49876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683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79017"/>
          </a:xfrm>
        </p:spPr>
        <p:txBody>
          <a:bodyPr>
            <a:normAutofit fontScale="90000"/>
          </a:bodyPr>
          <a:lstStyle/>
          <a:p>
            <a:r>
              <a:rPr lang="en-US" dirty="0" smtClean="0"/>
              <a:t>Indicate if you are a new user, or if you already have an account with the UW System.</a:t>
            </a:r>
            <a:br>
              <a:rPr lang="en-US" dirty="0" smtClean="0"/>
            </a:br>
            <a:r>
              <a:rPr lang="en-US" dirty="0" smtClean="0"/>
              <a:t>If you don’t yet have an account, click on Register. If you have ever applied to the system before, enter your existing Login ID and password.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4829" y="3264061"/>
            <a:ext cx="4651646" cy="3429281"/>
          </a:xfrm>
        </p:spPr>
      </p:pic>
    </p:spTree>
    <p:extLst>
      <p:ext uri="{BB962C8B-B14F-4D97-AF65-F5344CB8AC3E}">
        <p14:creationId xmlns:p14="http://schemas.microsoft.com/office/powerpoint/2010/main" val="89479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4065"/>
          </a:xfrm>
        </p:spPr>
        <p:txBody>
          <a:bodyPr>
            <a:normAutofit fontScale="90000"/>
          </a:bodyPr>
          <a:lstStyle/>
          <a:p>
            <a:r>
              <a:rPr lang="en-US" dirty="0" smtClean="0"/>
              <a:t>If you are a new user, establish an account within the UW System. Save your login information in case you need to get into the system again someday.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6899" y="2358060"/>
            <a:ext cx="6215315" cy="4351338"/>
          </a:xfrm>
        </p:spPr>
      </p:pic>
    </p:spTree>
    <p:extLst>
      <p:ext uri="{BB962C8B-B14F-4D97-AF65-F5344CB8AC3E}">
        <p14:creationId xmlns:p14="http://schemas.microsoft.com/office/powerpoint/2010/main" val="106145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you are registered and logged in, the next page should welcome you to create a new application.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6300" y="2057118"/>
            <a:ext cx="6331512" cy="4351338"/>
          </a:xfrm>
        </p:spPr>
      </p:pic>
      <p:sp>
        <p:nvSpPr>
          <p:cNvPr id="5" name="Donut 4"/>
          <p:cNvSpPr/>
          <p:nvPr/>
        </p:nvSpPr>
        <p:spPr>
          <a:xfrm>
            <a:off x="6111733" y="5197483"/>
            <a:ext cx="1712753" cy="50883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1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40526"/>
          </a:xfrm>
        </p:spPr>
        <p:txBody>
          <a:bodyPr>
            <a:noAutofit/>
          </a:bodyPr>
          <a:lstStyle/>
          <a:p>
            <a:r>
              <a:rPr lang="en-US" sz="3200" dirty="0" smtClean="0"/>
              <a:t>To enroll in classes to earn a Credential, you need to have already earned a </a:t>
            </a:r>
            <a:r>
              <a:rPr lang="en-US" sz="3200" b="1" dirty="0" smtClean="0"/>
              <a:t>High </a:t>
            </a:r>
            <a:r>
              <a:rPr lang="en-US" sz="3200" b="1" dirty="0"/>
              <a:t>S</a:t>
            </a:r>
            <a:r>
              <a:rPr lang="en-US" sz="3200" b="1" dirty="0" smtClean="0"/>
              <a:t>chool diploma</a:t>
            </a:r>
            <a:r>
              <a:rPr lang="en-US" sz="3200" dirty="0" smtClean="0"/>
              <a:t>. Indicate that here. You will be asked to get official transcripts from your school and have them sent to our Admissions office. </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53661"/>
            <a:ext cx="10515600" cy="4006433"/>
          </a:xfrm>
        </p:spPr>
      </p:pic>
    </p:spTree>
    <p:extLst>
      <p:ext uri="{BB962C8B-B14F-4D97-AF65-F5344CB8AC3E}">
        <p14:creationId xmlns:p14="http://schemas.microsoft.com/office/powerpoint/2010/main" val="6629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26662"/>
          </a:xfrm>
        </p:spPr>
        <p:txBody>
          <a:bodyPr>
            <a:noAutofit/>
          </a:bodyPr>
          <a:lstStyle/>
          <a:p>
            <a:r>
              <a:rPr lang="en-US" sz="3200" dirty="0" smtClean="0"/>
              <a:t>Indicate whether or not you have taken any college courses yet. </a:t>
            </a:r>
            <a:br>
              <a:rPr lang="en-US" sz="3200" dirty="0" smtClean="0"/>
            </a:br>
            <a:r>
              <a:rPr lang="en-US" sz="2000" dirty="0" smtClean="0"/>
              <a:t>If you have earned any a Credentials or completed some or all of the courses for an Associate’s Degree, choose “Some college courses”. </a:t>
            </a:r>
            <a:br>
              <a:rPr lang="en-US" sz="2000" dirty="0" smtClean="0"/>
            </a:br>
            <a:r>
              <a:rPr lang="en-US" sz="2000" dirty="0" smtClean="0"/>
              <a:t/>
            </a:r>
            <a:br>
              <a:rPr lang="en-US" sz="2000" dirty="0" smtClean="0"/>
            </a:br>
            <a:r>
              <a:rPr lang="en-US" sz="2000" dirty="0" smtClean="0"/>
              <a:t>If you already have a Bachelor’s Degree in some other field, choose “Undergraduate degree”</a:t>
            </a:r>
            <a:br>
              <a:rPr lang="en-US" sz="2000" dirty="0" smtClean="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736" y="2415934"/>
            <a:ext cx="9962528" cy="4351338"/>
          </a:xfrm>
        </p:spPr>
      </p:pic>
    </p:spTree>
    <p:extLst>
      <p:ext uri="{BB962C8B-B14F-4D97-AF65-F5344CB8AC3E}">
        <p14:creationId xmlns:p14="http://schemas.microsoft.com/office/powerpoint/2010/main" val="189806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applying as a Special/Non-degree seeking student.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89" y="2442197"/>
            <a:ext cx="10515600" cy="3025598"/>
          </a:xfrm>
        </p:spPr>
      </p:pic>
    </p:spTree>
    <p:extLst>
      <p:ext uri="{BB962C8B-B14F-4D97-AF65-F5344CB8AC3E}">
        <p14:creationId xmlns:p14="http://schemas.microsoft.com/office/powerpoint/2010/main" val="1028559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572</Words>
  <Application>Microsoft Macintosh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Mangal</vt:lpstr>
      <vt:lpstr>Arial</vt:lpstr>
      <vt:lpstr>Office Theme</vt:lpstr>
      <vt:lpstr>How to Apply as a Special Student and Earn a UW-W Credential</vt:lpstr>
      <vt:lpstr>You can start at the ECCE Home Page on the UWW Website: https://www.uww.edu/coeps/departments/early-child-care</vt:lpstr>
      <vt:lpstr>Click on the How to Apply tab in center right of page</vt:lpstr>
      <vt:lpstr>Indicate if you are a new user, or if you already have an account with the UW System. If you don’t yet have an account, click on Register. If you have ever applied to the system before, enter your existing Login ID and password. </vt:lpstr>
      <vt:lpstr>If you are a new user, establish an account within the UW System. Save your login information in case you need to get into the system again someday.</vt:lpstr>
      <vt:lpstr>Once you are registered and logged in, the next page should welcome you to create a new application. </vt:lpstr>
      <vt:lpstr>To enroll in classes to earn a Credential, you need to have already earned a High School diploma. Indicate that here. You will be asked to get official transcripts from your school and have them sent to our Admissions office. </vt:lpstr>
      <vt:lpstr>Indicate whether or not you have taken any college courses yet.  If you have earned any a Credentials or completed some or all of the courses for an Associate’s Degree, choose “Some college courses”.   If you already have a Bachelor’s Degree in some other field, choose “Undergraduate degree” </vt:lpstr>
      <vt:lpstr>You are applying as a Special/Non-degree seeking student. </vt:lpstr>
      <vt:lpstr>Indicate you are applying to take classes through UW-Whitewater. </vt:lpstr>
      <vt:lpstr>Indicate whether or not you are a US Citizen. </vt:lpstr>
      <vt:lpstr>Since you are applying to enroll in classes toward a Credential, not a degree, indicate that here. </vt:lpstr>
      <vt:lpstr>Confirm your Special, No Credentials Status here (even though you are working toward a Credential through The Registry). </vt:lpstr>
      <vt:lpstr>Choose the semester you want to start in the program. It will take at least one week for your application to be processed and approved, so give yourself enough time. </vt:lpstr>
      <vt:lpstr>Always review your responses when asked to, and go back to make changes if needed. </vt:lpstr>
      <vt:lpstr>This application requires a LOT of information, just take it one page at a time. </vt:lpstr>
      <vt:lpstr>Answer these questions, including both semesters it will take to complete your Credential classes. </vt:lpstr>
      <vt:lpstr>As a special student, taking courses for a Credential only, choose the right “Professional or Personal Goal”. </vt:lpstr>
      <vt:lpstr>You WILL need to provide a brief statement explaining why you are applying as a special student. Just explain the Credential you want to earn by taking these courses. </vt:lpstr>
      <vt:lpstr>Continue to Enter information in each field, clicking Save often, and Check for Errors and Continue at the end of each page. </vt:lpstr>
      <vt:lpstr>Need Help???</vt:lpstr>
      <vt:lpstr>Then what???</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2018-09-01T17:29:52Z</dcterms:created>
  <dcterms:modified xsi:type="dcterms:W3CDTF">2018-11-19T22:17:17Z</dcterms:modified>
</cp:coreProperties>
</file>