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83" r:id="rId2"/>
    <p:sldId id="379" r:id="rId3"/>
    <p:sldId id="329" r:id="rId4"/>
    <p:sldId id="361" r:id="rId5"/>
    <p:sldId id="384" r:id="rId6"/>
    <p:sldId id="381" r:id="rId7"/>
    <p:sldId id="410" r:id="rId8"/>
    <p:sldId id="409" r:id="rId9"/>
    <p:sldId id="331" r:id="rId10"/>
    <p:sldId id="362" r:id="rId11"/>
    <p:sldId id="406" r:id="rId12"/>
    <p:sldId id="407" r:id="rId13"/>
    <p:sldId id="387" r:id="rId14"/>
    <p:sldId id="389" r:id="rId15"/>
    <p:sldId id="408" r:id="rId16"/>
    <p:sldId id="283" r:id="rId17"/>
    <p:sldId id="390" r:id="rId18"/>
    <p:sldId id="391" r:id="rId19"/>
    <p:sldId id="386" r:id="rId20"/>
    <p:sldId id="341" r:id="rId21"/>
    <p:sldId id="395" r:id="rId22"/>
    <p:sldId id="392" r:id="rId23"/>
    <p:sldId id="396" r:id="rId24"/>
    <p:sldId id="393" r:id="rId25"/>
    <p:sldId id="401" r:id="rId26"/>
    <p:sldId id="404" r:id="rId27"/>
    <p:sldId id="397" r:id="rId28"/>
    <p:sldId id="402" r:id="rId29"/>
    <p:sldId id="399" r:id="rId30"/>
    <p:sldId id="403" r:id="rId31"/>
    <p:sldId id="419" r:id="rId32"/>
    <p:sldId id="411" r:id="rId33"/>
    <p:sldId id="412" r:id="rId34"/>
    <p:sldId id="413" r:id="rId35"/>
    <p:sldId id="415" r:id="rId36"/>
    <p:sldId id="416" r:id="rId37"/>
    <p:sldId id="417" r:id="rId38"/>
    <p:sldId id="414" r:id="rId39"/>
    <p:sldId id="418" r:id="rId40"/>
    <p:sldId id="352" r:id="rId41"/>
    <p:sldId id="354" r:id="rId42"/>
    <p:sldId id="405" r:id="rId43"/>
    <p:sldId id="385" r:id="rId44"/>
    <p:sldId id="356" r:id="rId45"/>
    <p:sldId id="363" r:id="rId46"/>
    <p:sldId id="380" r:id="rId47"/>
    <p:sldId id="378" r:id="rId4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</p14:sldIdLst>
        </p14:section>
        <p14:section name="SLIDE STARTERS" id="{ACC24B29-0CC7-491A-A98A-CF7CBDBE501E}">
          <p14:sldIdLst>
            <p14:sldId id="379"/>
            <p14:sldId id="329"/>
            <p14:sldId id="361"/>
            <p14:sldId id="384"/>
            <p14:sldId id="381"/>
            <p14:sldId id="410"/>
            <p14:sldId id="409"/>
            <p14:sldId id="331"/>
            <p14:sldId id="362"/>
            <p14:sldId id="406"/>
            <p14:sldId id="407"/>
            <p14:sldId id="387"/>
            <p14:sldId id="389"/>
            <p14:sldId id="408"/>
            <p14:sldId id="283"/>
            <p14:sldId id="390"/>
            <p14:sldId id="391"/>
            <p14:sldId id="386"/>
            <p14:sldId id="341"/>
            <p14:sldId id="395"/>
            <p14:sldId id="392"/>
            <p14:sldId id="396"/>
            <p14:sldId id="393"/>
            <p14:sldId id="401"/>
            <p14:sldId id="404"/>
            <p14:sldId id="397"/>
            <p14:sldId id="402"/>
            <p14:sldId id="399"/>
            <p14:sldId id="403"/>
            <p14:sldId id="419"/>
            <p14:sldId id="411"/>
            <p14:sldId id="412"/>
            <p14:sldId id="413"/>
            <p14:sldId id="415"/>
            <p14:sldId id="416"/>
            <p14:sldId id="417"/>
            <p14:sldId id="414"/>
            <p14:sldId id="418"/>
            <p14:sldId id="352"/>
            <p14:sldId id="354"/>
            <p14:sldId id="405"/>
            <p14:sldId id="385"/>
            <p14:sldId id="356"/>
            <p14:sldId id="363"/>
            <p14:sldId id="380"/>
          </p14:sldIdLst>
        </p14:section>
        <p14:section name="THANK YOU" id="{6CD91DAB-8EC3-4802-89E9-0F1C7022FB28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4" autoAdjust="0"/>
    <p:restoredTop sz="90065" autoAdjust="0"/>
  </p:normalViewPr>
  <p:slideViewPr>
    <p:cSldViewPr snapToGrid="0">
      <p:cViewPr varScale="1">
        <p:scale>
          <a:sx n="96" d="100"/>
          <a:sy n="96" d="100"/>
        </p:scale>
        <p:origin x="90" y="126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5/5/2017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algn="ctr" eaLnBrk="1" hangingPunct="1">
              <a:buNone/>
            </a:pPr>
            <a:r>
              <a:rPr lang="en-US" sz="1400" b="1" dirty="0" smtClean="0"/>
              <a:t>Court-Defined Duties:</a:t>
            </a:r>
          </a:p>
          <a:p>
            <a:pPr marL="566737" indent="-457200" eaLnBrk="1" hangingPunct="1">
              <a:buFont typeface="+mj-lt"/>
              <a:buAutoNum type="arabicPeriod"/>
            </a:pPr>
            <a:r>
              <a:rPr lang="en-US" sz="1400" b="1" dirty="0" smtClean="0">
                <a:solidFill>
                  <a:srgbClr val="C00000"/>
                </a:solidFill>
              </a:rPr>
              <a:t>Train</a:t>
            </a:r>
            <a:r>
              <a:rPr lang="en-US" sz="1400" dirty="0" smtClean="0"/>
              <a:t> - </a:t>
            </a:r>
            <a:r>
              <a:rPr lang="en-US" sz="1200" dirty="0" smtClean="0"/>
              <a:t>Consider special characteristics of the population you are serving and train them for the activity. Base training on U.S. standards.</a:t>
            </a:r>
          </a:p>
          <a:p>
            <a:pPr marL="566737" indent="-457200" eaLnBrk="1" hangingPunct="1">
              <a:buFont typeface="+mj-lt"/>
              <a:buAutoNum type="arabicPeriod"/>
            </a:pPr>
            <a:endParaRPr lang="en-US" sz="1200" dirty="0" smtClean="0"/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rgbClr val="C00000"/>
                </a:solidFill>
              </a:rPr>
              <a:t>Supervise - </a:t>
            </a:r>
            <a:r>
              <a:rPr lang="en-US" sz="1200" dirty="0" smtClean="0"/>
              <a:t>Be available, confront issues, document everything, respond effectively and efficiently.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1200" dirty="0" smtClean="0"/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rgbClr val="C00000"/>
                </a:solidFill>
              </a:rPr>
              <a:t>Check and Maintain - </a:t>
            </a:r>
            <a:r>
              <a:rPr lang="en-US" sz="1200" dirty="0" smtClean="0"/>
              <a:t>Examine equipment, facilities, and vehicles. Utilize only what is in good working order. Stay only in respectable &amp; safe accommodations. Taking a boat? Only if it has life-jackets/lifeboats.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en-US" sz="1200" dirty="0" smtClean="0"/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srgbClr val="C00000"/>
                </a:solidFill>
              </a:rPr>
              <a:t>Warn of Impending Danger </a:t>
            </a:r>
            <a:r>
              <a:rPr lang="en-US" sz="1200" dirty="0" smtClean="0"/>
              <a:t>- Think about what might happen and accommodate for it. Point out dangers and what students can do to protect themselves. 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5/5/2017 12:37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4244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The decision whether an accused is guilty of a given offense might involve the application of an objective test in which the conduct of the accused is compared to that of a reasonable person under similar circumstances. In most cases, persons with greater than average skills, or with special duties to society, are held to a higher standard of care. For example, a physician who aids a person in distress is held to a higher standard of care than is an ordinary person.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5/5/2017 12:37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40391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algn="l" eaLnBrk="1" hangingPunct="1">
              <a:buNone/>
            </a:pPr>
            <a:r>
              <a:rPr lang="en-US" sz="1200" b="1" u="sng" dirty="0" smtClean="0"/>
              <a:t>It is the failure to use ordinary or reasonable care</a:t>
            </a:r>
            <a:r>
              <a:rPr lang="en-US" sz="1200" b="1" dirty="0" smtClean="0"/>
              <a:t>. </a:t>
            </a:r>
            <a:r>
              <a:rPr lang="en-US" sz="900" dirty="0" smtClean="0"/>
              <a:t>From the Free Dictionary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9537" indent="0">
              <a:lnSpc>
                <a:spcPct val="80000"/>
              </a:lnSpc>
              <a:buNone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9537" indent="0">
              <a:lnSpc>
                <a:spcPct val="80000"/>
              </a:lnSpc>
              <a:buNone/>
            </a:pPr>
            <a:r>
              <a:rPr lang="en-US" sz="1200" dirty="0" smtClean="0"/>
              <a:t>You can avoid negligence by taking charge of: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Your program’s </a:t>
            </a:r>
            <a:r>
              <a:rPr lang="en-US" sz="1200" b="1" dirty="0" smtClean="0">
                <a:solidFill>
                  <a:srgbClr val="C00000"/>
                </a:solidFill>
              </a:rPr>
              <a:t>structure</a:t>
            </a:r>
            <a:r>
              <a:rPr lang="en-US" sz="1200" dirty="0" smtClean="0"/>
              <a:t>, 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Your </a:t>
            </a:r>
            <a:r>
              <a:rPr lang="en-US" sz="1200" b="1" dirty="0" smtClean="0">
                <a:solidFill>
                  <a:srgbClr val="C00000"/>
                </a:solidFill>
              </a:rPr>
              <a:t>rules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C00000"/>
                </a:solidFill>
              </a:rPr>
              <a:t>protocols</a:t>
            </a:r>
            <a:r>
              <a:rPr lang="en-US" sz="1200" dirty="0" smtClean="0"/>
              <a:t>, 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The </a:t>
            </a:r>
            <a:r>
              <a:rPr lang="en-US" sz="1200" b="1" dirty="0" smtClean="0">
                <a:solidFill>
                  <a:srgbClr val="C00000"/>
                </a:solidFill>
              </a:rPr>
              <a:t>education</a:t>
            </a:r>
            <a:r>
              <a:rPr lang="en-US" sz="1200" dirty="0" smtClean="0"/>
              <a:t> that you provide to your students.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You must be realistic and truthful and present benefits and drawbacks as well as realistic risks.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Anyone UW-W contracts with has these same contractual obligations. Make it a point to understand the contracts entered into for your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7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you go. How you do it. Where</a:t>
            </a:r>
            <a:r>
              <a:rPr lang="en-US" baseline="0" dirty="0" smtClean="0"/>
              <a:t> you stay. When and Where you seek medical care. How you travel. How you communicate. Roles or Situation you place students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2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algn="l" eaLnBrk="1" hangingPunct="1">
              <a:buNone/>
            </a:pPr>
            <a:r>
              <a:rPr lang="en-US" sz="1200" b="1" u="sng" dirty="0" smtClean="0"/>
              <a:t>It is the failure to use ordinary or reasonable care</a:t>
            </a:r>
            <a:r>
              <a:rPr lang="en-US" sz="1200" b="1" dirty="0" smtClean="0"/>
              <a:t>. </a:t>
            </a:r>
            <a:r>
              <a:rPr lang="en-US" sz="900" dirty="0" smtClean="0"/>
              <a:t>From the Free Dictionary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9537" indent="0">
              <a:lnSpc>
                <a:spcPct val="80000"/>
              </a:lnSpc>
              <a:buNone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9537" indent="0">
              <a:lnSpc>
                <a:spcPct val="80000"/>
              </a:lnSpc>
              <a:buNone/>
            </a:pPr>
            <a:r>
              <a:rPr lang="en-US" sz="1200" dirty="0" smtClean="0"/>
              <a:t>You can avoid negligence by taking charge of: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Your program’s </a:t>
            </a:r>
            <a:r>
              <a:rPr lang="en-US" sz="1200" b="1" dirty="0" smtClean="0">
                <a:solidFill>
                  <a:srgbClr val="C00000"/>
                </a:solidFill>
              </a:rPr>
              <a:t>structure</a:t>
            </a:r>
            <a:r>
              <a:rPr lang="en-US" sz="1200" dirty="0" smtClean="0"/>
              <a:t>, 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Your </a:t>
            </a:r>
            <a:r>
              <a:rPr lang="en-US" sz="1200" b="1" dirty="0" smtClean="0">
                <a:solidFill>
                  <a:srgbClr val="C00000"/>
                </a:solidFill>
              </a:rPr>
              <a:t>rules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C00000"/>
                </a:solidFill>
              </a:rPr>
              <a:t>protocols</a:t>
            </a:r>
            <a:r>
              <a:rPr lang="en-US" sz="1200" dirty="0" smtClean="0"/>
              <a:t>, 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The </a:t>
            </a:r>
            <a:r>
              <a:rPr lang="en-US" sz="1200" b="1" dirty="0" smtClean="0">
                <a:solidFill>
                  <a:srgbClr val="C00000"/>
                </a:solidFill>
              </a:rPr>
              <a:t>education</a:t>
            </a:r>
            <a:r>
              <a:rPr lang="en-US" sz="1200" dirty="0" smtClean="0"/>
              <a:t> that you provide to your students.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You must be realistic and truthful and present benefits and drawbacks as well as realistic risks.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Anyone UW-W contracts with has these same contractual obligations. Make it a point to understand the contracts entered into for your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9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algn="l" eaLnBrk="1" hangingPunct="1">
              <a:buNone/>
            </a:pPr>
            <a:r>
              <a:rPr lang="en-US" sz="1200" b="1" u="sng" dirty="0" smtClean="0"/>
              <a:t>It is the failure to use ordinary or reasonable care</a:t>
            </a:r>
            <a:r>
              <a:rPr lang="en-US" sz="1200" b="1" dirty="0" smtClean="0"/>
              <a:t>. </a:t>
            </a:r>
            <a:r>
              <a:rPr lang="en-US" sz="900" dirty="0" smtClean="0"/>
              <a:t>From the Free Dictionary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9537" indent="0">
              <a:lnSpc>
                <a:spcPct val="80000"/>
              </a:lnSpc>
              <a:buNone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9537" indent="0">
              <a:lnSpc>
                <a:spcPct val="80000"/>
              </a:lnSpc>
              <a:buNone/>
            </a:pPr>
            <a:r>
              <a:rPr lang="en-US" sz="1200" dirty="0" smtClean="0"/>
              <a:t>You can avoid negligence by taking charge of: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Your program’s </a:t>
            </a:r>
            <a:r>
              <a:rPr lang="en-US" sz="1200" b="1" dirty="0" smtClean="0">
                <a:solidFill>
                  <a:srgbClr val="C00000"/>
                </a:solidFill>
              </a:rPr>
              <a:t>structure</a:t>
            </a:r>
            <a:r>
              <a:rPr lang="en-US" sz="1200" dirty="0" smtClean="0"/>
              <a:t>, 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Your </a:t>
            </a:r>
            <a:r>
              <a:rPr lang="en-US" sz="1200" b="1" dirty="0" smtClean="0">
                <a:solidFill>
                  <a:srgbClr val="C00000"/>
                </a:solidFill>
              </a:rPr>
              <a:t>rules</a:t>
            </a:r>
            <a:r>
              <a:rPr lang="en-US" sz="1200" dirty="0" smtClean="0"/>
              <a:t> and </a:t>
            </a:r>
            <a:r>
              <a:rPr lang="en-US" sz="1200" b="1" dirty="0" smtClean="0">
                <a:solidFill>
                  <a:srgbClr val="C00000"/>
                </a:solidFill>
              </a:rPr>
              <a:t>protocols</a:t>
            </a:r>
            <a:r>
              <a:rPr lang="en-US" sz="1200" dirty="0" smtClean="0"/>
              <a:t>, </a:t>
            </a:r>
          </a:p>
          <a:p>
            <a:pPr marL="566737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1200" dirty="0" smtClean="0"/>
              <a:t>The </a:t>
            </a:r>
            <a:r>
              <a:rPr lang="en-US" sz="1200" b="1" dirty="0" smtClean="0">
                <a:solidFill>
                  <a:srgbClr val="C00000"/>
                </a:solidFill>
              </a:rPr>
              <a:t>education</a:t>
            </a:r>
            <a:r>
              <a:rPr lang="en-US" sz="1200" dirty="0" smtClean="0"/>
              <a:t> that you provide to your students.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You must be realistic and truthful and present benefits and drawbacks as well as realistic risks.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Anyone UW-W contracts with has these same contractual obligations. Make it a point to understand the contracts entered into for your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46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9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8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042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3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Tip:</a:t>
            </a:r>
          </a:p>
          <a:p>
            <a:pPr algn="l"/>
            <a:r>
              <a:rPr lang="en-US" dirty="0"/>
              <a:t>When using complex image as full-bleed background add a transparency (70%-90%) fill layer to give contrast to text.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5/5/2017 12:37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7713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18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 a</a:t>
            </a:r>
            <a:r>
              <a:rPr lang="en-US" baseline="0" dirty="0"/>
              <a:t>n image and multiple key statements with a strong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0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3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8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5/5/2017 12:37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92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Don’t hold office hours in your hotel room.</a:t>
            </a:r>
          </a:p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Don’t room or drink with students.</a:t>
            </a:r>
          </a:p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Report and act upon any allegations.</a:t>
            </a:r>
          </a:p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The ADA (1990 / 2000): Prohibits discrimination on basis of disability.</a:t>
            </a:r>
          </a:p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Ø"/>
            </a:pPr>
            <a:r>
              <a:rPr lang="en-US" sz="2000" dirty="0" smtClean="0">
                <a:latin typeface="+mn-lt"/>
              </a:rPr>
              <a:t>The Rehabilitation Act (1973):  No otherwise qualified individual with a disability can be excluded from participation in any federally-funded program or activity.</a:t>
            </a:r>
          </a:p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US" sz="2000" dirty="0" smtClean="0">
              <a:latin typeface="+mn-lt"/>
            </a:endParaRPr>
          </a:p>
          <a:p>
            <a:pPr marL="908050" lvl="1" indent="-436563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800" kern="1200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5/5/2017 12:37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060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138" indent="-465138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Your marketing materials are a contract – posters, handbooks, etc.</a:t>
            </a:r>
          </a:p>
          <a:p>
            <a:pPr marL="465138" indent="-465138">
              <a:lnSpc>
                <a:spcPct val="80000"/>
              </a:lnSpc>
              <a:buFont typeface="Wingdings" pitchFamily="2" charset="2"/>
              <a:buChar char="Ø"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You have a legal obligation to deliver what was promised to the student.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You must be realistic and truthful and present benefits and drawbacks as well as realistic risks.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200" dirty="0" smtClean="0"/>
          </a:p>
          <a:p>
            <a:pPr marL="465138" indent="-465138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200" dirty="0" smtClean="0"/>
              <a:t>Anyone UW-W contracts with has these same contractual obligations. Make it a point to understand the contracts entered into for your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0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4" y="4253573"/>
            <a:ext cx="4106574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 smtClean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what you need to know</a:t>
            </a: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1380" y="803674"/>
            <a:ext cx="9013371" cy="2476927"/>
          </a:xfrm>
        </p:spPr>
        <p:txBody>
          <a:bodyPr/>
          <a:lstStyle/>
          <a:p>
            <a:r>
              <a:rPr lang="en-US" dirty="0" smtClean="0"/>
              <a:t>Travel Study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21160" y="2199915"/>
            <a:ext cx="6934200" cy="1421928"/>
          </a:xfrm>
        </p:spPr>
        <p:txBody>
          <a:bodyPr/>
          <a:lstStyle/>
          <a:p>
            <a:pPr algn="ctr"/>
            <a:r>
              <a:rPr lang="en-US" dirty="0" smtClean="0"/>
              <a:t>Leadership and Risk Management</a:t>
            </a:r>
            <a:endParaRPr lang="en-US" dirty="0"/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2995" y="3972560"/>
            <a:ext cx="11889005" cy="2885440"/>
          </a:xfrm>
        </p:spPr>
        <p:txBody>
          <a:bodyPr/>
          <a:lstStyle/>
          <a:p>
            <a:r>
              <a:rPr lang="en-US" dirty="0" smtClean="0"/>
              <a:t>Imperative to understand UW-Whitewater’s priorities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 and Safety</a:t>
            </a:r>
            <a:br>
              <a:rPr lang="en-US" dirty="0" smtClean="0"/>
            </a:br>
            <a:r>
              <a:rPr lang="en-US" dirty="0" smtClean="0"/>
              <a:t>Reputation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840230"/>
          </a:xfrm>
        </p:spPr>
        <p:txBody>
          <a:bodyPr/>
          <a:lstStyle/>
          <a:p>
            <a:r>
              <a:rPr lang="en-US" sz="5400" dirty="0" smtClean="0"/>
              <a:t>Prepare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88693" y="3139440"/>
            <a:ext cx="11889005" cy="2885440"/>
          </a:xfrm>
        </p:spPr>
        <p:txBody>
          <a:bodyPr/>
          <a:lstStyle/>
          <a:p>
            <a:r>
              <a:rPr lang="en-US" dirty="0" smtClean="0"/>
              <a:t>Realities: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Cost </a:t>
            </a:r>
            <a:r>
              <a:rPr lang="en-US" dirty="0"/>
              <a:t>is </a:t>
            </a:r>
            <a:r>
              <a:rPr lang="en-US" dirty="0" smtClean="0"/>
              <a:t>no longer </a:t>
            </a:r>
            <a:r>
              <a:rPr lang="en-US" dirty="0"/>
              <a:t>an </a:t>
            </a:r>
            <a:r>
              <a:rPr lang="en-US" dirty="0" smtClean="0"/>
              <a:t>issue.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CGE is prepared to assist.</a:t>
            </a:r>
            <a:br>
              <a:rPr lang="en-US" dirty="0" smtClean="0"/>
            </a:br>
            <a:r>
              <a:rPr lang="en-US" dirty="0" smtClean="0"/>
              <a:t>Channeling </a:t>
            </a:r>
            <a:r>
              <a:rPr lang="en-US" dirty="0"/>
              <a:t>communication through </a:t>
            </a:r>
            <a:r>
              <a:rPr lang="en-US" dirty="0" smtClean="0"/>
              <a:t>CGE is imperative.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840230"/>
          </a:xfrm>
        </p:spPr>
        <p:txBody>
          <a:bodyPr/>
          <a:lstStyle/>
          <a:p>
            <a:r>
              <a:rPr lang="en-US" sz="5400" dirty="0" smtClean="0"/>
              <a:t>Prepare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03578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2662" y="833120"/>
            <a:ext cx="11861067" cy="3616960"/>
          </a:xfrm>
        </p:spPr>
        <p:txBody>
          <a:bodyPr/>
          <a:lstStyle/>
          <a:p>
            <a:r>
              <a:rPr lang="en-US" dirty="0" smtClean="0"/>
              <a:t>What should you expect?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840230"/>
          </a:xfrm>
        </p:spPr>
        <p:txBody>
          <a:bodyPr/>
          <a:lstStyle/>
          <a:p>
            <a:r>
              <a:rPr lang="en-US" sz="5400" dirty="0" smtClean="0"/>
              <a:t>Prepare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83735"/>
      </p:ext>
    </p:extLst>
  </p:cSld>
  <p:clrMapOvr>
    <a:masterClrMapping/>
  </p:clrMapOvr>
  <p:transition spd="slow">
    <p:push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920526"/>
          </a:xfrm>
        </p:spPr>
        <p:txBody>
          <a:bodyPr/>
          <a:lstStyle/>
          <a:p>
            <a:r>
              <a:rPr lang="en-US" dirty="0" smtClean="0"/>
              <a:t>Increased childhood illnesses such as</a:t>
            </a:r>
            <a:r>
              <a:rPr lang="en-US" dirty="0"/>
              <a:t> </a:t>
            </a:r>
            <a:r>
              <a:rPr lang="en-US" dirty="0" smtClean="0"/>
              <a:t>asthma, ADD, obesity, anxiety, </a:t>
            </a:r>
            <a:r>
              <a:rPr lang="en-US" dirty="0" smtClean="0"/>
              <a:t>and depression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834622"/>
          </a:xfrm>
        </p:spPr>
        <p:txBody>
          <a:bodyPr/>
          <a:lstStyle/>
          <a:p>
            <a:r>
              <a:rPr lang="en-US" dirty="0"/>
              <a:t>Higher rates of alcohol </a:t>
            </a:r>
            <a:r>
              <a:rPr lang="en-US" dirty="0" smtClean="0"/>
              <a:t>use - </a:t>
            </a:r>
            <a:r>
              <a:rPr lang="en-US" dirty="0" smtClean="0"/>
              <a:t>increased consumption of hard </a:t>
            </a:r>
            <a:r>
              <a:rPr lang="en-US" dirty="0" smtClean="0"/>
              <a:t>liquor, </a:t>
            </a:r>
            <a:r>
              <a:rPr lang="en-US" dirty="0" smtClean="0"/>
              <a:t>engagement in drinking </a:t>
            </a:r>
            <a:r>
              <a:rPr lang="en-US" dirty="0" smtClean="0"/>
              <a:t>games, and binge drinking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048766"/>
          </a:xfrm>
        </p:spPr>
        <p:txBody>
          <a:bodyPr/>
          <a:lstStyle/>
          <a:p>
            <a:r>
              <a:rPr lang="en-US" dirty="0" smtClean="0"/>
              <a:t>Dramatic increase in use and abuse of prescription drugs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744067"/>
          </a:xfrm>
        </p:spPr>
        <p:txBody>
          <a:bodyPr/>
          <a:lstStyle/>
          <a:p>
            <a:r>
              <a:rPr lang="en-US" dirty="0"/>
              <a:t>Familiar with the use of illegal drugs other than marijuana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1920526"/>
          </a:xfrm>
        </p:spPr>
        <p:txBody>
          <a:bodyPr/>
          <a:lstStyle/>
          <a:p>
            <a:r>
              <a:rPr lang="en-US" dirty="0" smtClean="0"/>
              <a:t>Helicopter parenting </a:t>
            </a:r>
            <a:r>
              <a:rPr lang="en-US" dirty="0" smtClean="0"/>
              <a:t>may have led </a:t>
            </a:r>
            <a:r>
              <a:rPr lang="en-US" dirty="0" smtClean="0"/>
              <a:t>to </a:t>
            </a:r>
            <a:r>
              <a:rPr lang="en-US" dirty="0" smtClean="0"/>
              <a:t>a student </a:t>
            </a:r>
            <a:r>
              <a:rPr lang="en-US" dirty="0" smtClean="0"/>
              <a:t>with fewer coping skills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840230"/>
          </a:xfrm>
        </p:spPr>
        <p:txBody>
          <a:bodyPr/>
          <a:lstStyle/>
          <a:p>
            <a:r>
              <a:rPr lang="en-US" sz="5400" b="1" dirty="0" smtClean="0"/>
              <a:t>Our Students</a:t>
            </a:r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635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397032"/>
          </a:xfrm>
        </p:spPr>
        <p:txBody>
          <a:bodyPr/>
          <a:lstStyle/>
          <a:p>
            <a:r>
              <a:rPr lang="en-US" dirty="0" smtClean="0"/>
              <a:t>It’s a vacation!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439368"/>
          </a:xfrm>
        </p:spPr>
        <p:txBody>
          <a:bodyPr/>
          <a:lstStyle/>
          <a:p>
            <a:r>
              <a:rPr lang="en-US" dirty="0" smtClean="0"/>
              <a:t>Let’s do and try everything! </a:t>
            </a:r>
          </a:p>
          <a:p>
            <a:r>
              <a:rPr lang="en-US" dirty="0" smtClean="0"/>
              <a:t>Let’s take more risks!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744067"/>
          </a:xfrm>
        </p:spPr>
        <p:txBody>
          <a:bodyPr/>
          <a:lstStyle/>
          <a:p>
            <a:r>
              <a:rPr lang="en-US" dirty="0" smtClean="0"/>
              <a:t>Student naiveté coupled with language </a:t>
            </a:r>
            <a:r>
              <a:rPr lang="en-US" dirty="0"/>
              <a:t>and culture barriers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3091103"/>
          </a:xfrm>
        </p:spPr>
        <p:txBody>
          <a:bodyPr/>
          <a:lstStyle/>
          <a:p>
            <a:r>
              <a:rPr lang="en-US" dirty="0" smtClean="0"/>
              <a:t>Additional </a:t>
            </a:r>
            <a:r>
              <a:rPr lang="en-US" dirty="0"/>
              <a:t>stress and lack of usual </a:t>
            </a:r>
            <a:r>
              <a:rPr lang="en-US" dirty="0" smtClean="0"/>
              <a:t>support systems, family &amp; </a:t>
            </a:r>
            <a:r>
              <a:rPr lang="en-US" dirty="0" smtClean="0"/>
              <a:t>friends</a:t>
            </a:r>
          </a:p>
          <a:p>
            <a:endParaRPr lang="en-US" dirty="0"/>
          </a:p>
          <a:p>
            <a:r>
              <a:rPr lang="en-US" dirty="0" smtClean="0"/>
              <a:t>Not to mention the lack of Internet and cell phones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1311128"/>
          </a:xfrm>
        </p:spPr>
        <p:txBody>
          <a:bodyPr/>
          <a:lstStyle/>
          <a:p>
            <a:r>
              <a:rPr lang="en-US" dirty="0" smtClean="0"/>
              <a:t>Lower drinking age and </a:t>
            </a:r>
            <a:r>
              <a:rPr lang="en-US" dirty="0" smtClean="0"/>
              <a:t>inexperienced </a:t>
            </a:r>
            <a:r>
              <a:rPr lang="en-US" dirty="0" smtClean="0"/>
              <a:t>drinkers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840230"/>
          </a:xfrm>
        </p:spPr>
        <p:txBody>
          <a:bodyPr/>
          <a:lstStyle/>
          <a:p>
            <a:r>
              <a:rPr lang="en-US" sz="5400" b="1" dirty="0" smtClean="0"/>
              <a:t>Travel Mentality</a:t>
            </a:r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21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2662" y="1847643"/>
            <a:ext cx="11861067" cy="3616960"/>
          </a:xfrm>
        </p:spPr>
        <p:txBody>
          <a:bodyPr/>
          <a:lstStyle/>
          <a:p>
            <a:r>
              <a:rPr lang="en-US" dirty="0" smtClean="0"/>
              <a:t>Imperative for travel study program leaders to understand what </a:t>
            </a:r>
            <a:r>
              <a:rPr lang="en-US" dirty="0" smtClean="0"/>
              <a:t>legal issues come into </a:t>
            </a:r>
            <a:r>
              <a:rPr lang="en-US" dirty="0" smtClean="0"/>
              <a:t>play.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840230"/>
          </a:xfrm>
        </p:spPr>
        <p:txBody>
          <a:bodyPr/>
          <a:lstStyle/>
          <a:p>
            <a:r>
              <a:rPr lang="en-US" sz="5400" dirty="0" smtClean="0"/>
              <a:t>Prepare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38596"/>
      </p:ext>
    </p:ext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262910"/>
          </a:xfrm>
        </p:spPr>
        <p:txBody>
          <a:bodyPr/>
          <a:lstStyle/>
          <a:p>
            <a:r>
              <a:rPr lang="en-US" dirty="0" smtClean="0"/>
              <a:t>In loco parentis?</a:t>
            </a:r>
          </a:p>
          <a:p>
            <a:endParaRPr lang="en-US" dirty="0" smtClean="0"/>
          </a:p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262910"/>
          </a:xfrm>
        </p:spPr>
        <p:txBody>
          <a:bodyPr/>
          <a:lstStyle/>
          <a:p>
            <a:r>
              <a:rPr lang="en-US" dirty="0" smtClean="0"/>
              <a:t>Duty to act?</a:t>
            </a:r>
          </a:p>
          <a:p>
            <a:endParaRPr lang="en-US" dirty="0" smtClean="0"/>
          </a:p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609945"/>
          </a:xfrm>
        </p:spPr>
        <p:txBody>
          <a:bodyPr/>
          <a:lstStyle/>
          <a:p>
            <a:r>
              <a:rPr lang="en-US" dirty="0" smtClean="0"/>
              <a:t>Expectations?</a:t>
            </a:r>
          </a:p>
          <a:p>
            <a:endParaRPr lang="en-US" dirty="0" smtClean="0"/>
          </a:p>
          <a:p>
            <a:r>
              <a:rPr lang="en-US" dirty="0" smtClean="0"/>
              <a:t>HIGHEST POSSIBLE STANDARD OF CARE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872307"/>
          </a:xfrm>
        </p:spPr>
        <p:txBody>
          <a:bodyPr/>
          <a:lstStyle/>
          <a:p>
            <a:r>
              <a:rPr lang="en-US" dirty="0" smtClean="0"/>
              <a:t>Standard?</a:t>
            </a:r>
          </a:p>
          <a:p>
            <a:endParaRPr lang="en-US" dirty="0" smtClean="0"/>
          </a:p>
          <a:p>
            <a:r>
              <a:rPr lang="en-US" dirty="0" smtClean="0"/>
              <a:t>REASONABLE PERSON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561727"/>
          </a:xfrm>
        </p:spPr>
        <p:txBody>
          <a:bodyPr/>
          <a:lstStyle/>
          <a:p>
            <a:r>
              <a:rPr lang="en-US" dirty="0" smtClean="0"/>
              <a:t>Regulations?</a:t>
            </a:r>
          </a:p>
          <a:p>
            <a:endParaRPr lang="en-US" dirty="0" smtClean="0"/>
          </a:p>
          <a:p>
            <a:r>
              <a:rPr lang="en-US" dirty="0" smtClean="0"/>
              <a:t>UNIVERSITY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FEDERAL</a:t>
            </a:r>
          </a:p>
          <a:p>
            <a:r>
              <a:rPr lang="en-US" dirty="0" smtClean="0"/>
              <a:t>HOST COUNTRY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840230"/>
          </a:xfrm>
        </p:spPr>
        <p:txBody>
          <a:bodyPr/>
          <a:lstStyle/>
          <a:p>
            <a:r>
              <a:rPr lang="en-US" sz="5400" b="1" dirty="0" smtClean="0"/>
              <a:t>“But Aren’t They Adults?”</a:t>
            </a:r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311128"/>
          </a:xfrm>
        </p:spPr>
        <p:txBody>
          <a:bodyPr/>
          <a:lstStyle/>
          <a:p>
            <a:r>
              <a:rPr lang="en-US" dirty="0" smtClean="0"/>
              <a:t>Act as if the students were your own children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006429"/>
          </a:xfrm>
        </p:spPr>
        <p:txBody>
          <a:bodyPr/>
          <a:lstStyle/>
          <a:p>
            <a:r>
              <a:rPr lang="en-US" dirty="0" smtClean="0"/>
              <a:t>Assume a high level of responsibility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439368"/>
          </a:xfrm>
        </p:spPr>
        <p:txBody>
          <a:bodyPr/>
          <a:lstStyle/>
          <a:p>
            <a:r>
              <a:rPr lang="en-US" dirty="0" smtClean="0"/>
              <a:t>Provide highest possible standard of care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615827"/>
          </a:xfrm>
        </p:spPr>
        <p:txBody>
          <a:bodyPr/>
          <a:lstStyle/>
          <a:p>
            <a:r>
              <a:rPr lang="en-US" dirty="0" smtClean="0"/>
              <a:t>Follow university policies and </a:t>
            </a:r>
            <a:r>
              <a:rPr lang="en-US" dirty="0" smtClean="0"/>
              <a:t>procedures, as well as other applicable laws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1311128"/>
          </a:xfrm>
        </p:spPr>
        <p:txBody>
          <a:bodyPr/>
          <a:lstStyle/>
          <a:p>
            <a:r>
              <a:rPr lang="en-US" dirty="0" smtClean="0"/>
              <a:t>Manage the situation within </a:t>
            </a:r>
            <a:r>
              <a:rPr lang="en-US" dirty="0" smtClean="0"/>
              <a:t>your legal boundaries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840230"/>
          </a:xfrm>
        </p:spPr>
        <p:txBody>
          <a:bodyPr/>
          <a:lstStyle/>
          <a:p>
            <a:r>
              <a:rPr lang="en-US" sz="5400" b="1" dirty="0" smtClean="0"/>
              <a:t>In the Eyes of the Law</a:t>
            </a:r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70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5316" y="1361440"/>
            <a:ext cx="11795759" cy="38532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THE LAW NEVER “IS”| </a:t>
            </a:r>
            <a:r>
              <a:rPr lang="en-US" sz="2400" dirty="0" smtClean="0">
                <a:solidFill>
                  <a:schemeClr val="accent1"/>
                </a:solidFill>
              </a:rPr>
              <a:t>RATHER IT IS ALWAYS EVOLVING. 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YOU </a:t>
            </a:r>
            <a:r>
              <a:rPr lang="en-US" sz="2400" dirty="0" smtClean="0">
                <a:solidFill>
                  <a:schemeClr val="accent1"/>
                </a:solidFill>
              </a:rPr>
              <a:t>DON’T WANT SOMETHING TERRIBLE THAT HAPPENS ON YOUR PROGRAM TO CREATE LEGAL PRECEDENCE.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737094" y="499736"/>
            <a:ext cx="792205" cy="1200329"/>
          </a:xfrm>
        </p:spPr>
        <p:txBody>
          <a:bodyPr/>
          <a:lstStyle/>
          <a:p>
            <a:r>
              <a:rPr lang="en-US" dirty="0"/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8022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1" r="16841"/>
          <a:stretch>
            <a:fillRect/>
          </a:stretch>
        </p:blipFill>
        <p:spPr>
          <a:xfrm>
            <a:off x="6390860" y="0"/>
            <a:ext cx="5801139" cy="68580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>
          <a:xfrm>
            <a:off x="0" y="419100"/>
            <a:ext cx="6129304" cy="840230"/>
          </a:xfrm>
        </p:spPr>
        <p:txBody>
          <a:bodyPr/>
          <a:lstStyle/>
          <a:p>
            <a:r>
              <a:rPr lang="en-US" dirty="0" smtClean="0"/>
              <a:t>Legal Boundaries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16652" y="1867274"/>
            <a:ext cx="6096000" cy="4290405"/>
          </a:xfrm>
        </p:spPr>
        <p:txBody>
          <a:bodyPr/>
          <a:lstStyle/>
          <a:p>
            <a:r>
              <a:rPr lang="en-US" sz="3200" dirty="0" smtClean="0"/>
              <a:t>UWW Student Code of Conduct</a:t>
            </a:r>
          </a:p>
          <a:p>
            <a:r>
              <a:rPr lang="en-US" sz="3200" dirty="0" smtClean="0"/>
              <a:t>FERPA</a:t>
            </a:r>
            <a:endParaRPr lang="en-US" sz="3200" dirty="0" smtClean="0"/>
          </a:p>
          <a:p>
            <a:r>
              <a:rPr lang="en-US" sz="3200" dirty="0" smtClean="0"/>
              <a:t>HIPAA</a:t>
            </a:r>
          </a:p>
          <a:p>
            <a:r>
              <a:rPr lang="en-US" sz="3200" dirty="0" smtClean="0"/>
              <a:t>TITLE IX Prohibition </a:t>
            </a:r>
            <a:r>
              <a:rPr lang="en-US" sz="3200" dirty="0" smtClean="0"/>
              <a:t>Against Sex Discrimination</a:t>
            </a:r>
            <a:endParaRPr lang="en-US" sz="3200" dirty="0" smtClean="0"/>
          </a:p>
          <a:p>
            <a:r>
              <a:rPr lang="en-US" sz="3200" dirty="0" smtClean="0"/>
              <a:t>Americans with Disabilities Act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1243983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534194" y="2207623"/>
            <a:ext cx="8699863" cy="1938774"/>
          </a:xfrm>
        </p:spPr>
        <p:txBody>
          <a:bodyPr/>
          <a:lstStyle/>
          <a:p>
            <a:r>
              <a:rPr lang="en-US" sz="3200" b="1" dirty="0" smtClean="0"/>
              <a:t>“</a:t>
            </a:r>
            <a:r>
              <a:rPr lang="en-US" sz="3200" dirty="0" smtClean="0"/>
              <a:t>People don’t like to plan. Planning is unnatural. It is much more fun just to do. And the nice thing about ‘just doing’ is that failure </a:t>
            </a:r>
          </a:p>
          <a:p>
            <a:r>
              <a:rPr lang="en-US" sz="3200" dirty="0" smtClean="0"/>
              <a:t>  COMES AS A COMPLETE SURPRISE.”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509656" y="4789715"/>
            <a:ext cx="4103915" cy="1395902"/>
          </a:xfrm>
        </p:spPr>
        <p:txBody>
          <a:bodyPr/>
          <a:lstStyle/>
          <a:p>
            <a:r>
              <a:rPr lang="en-US" dirty="0" smtClean="0"/>
              <a:t>—SIR JOHN HARVEY  JONES, </a:t>
            </a:r>
          </a:p>
          <a:p>
            <a:r>
              <a:rPr lang="en-US" dirty="0" smtClean="0"/>
              <a:t>English Businessman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7" y="2066105"/>
            <a:ext cx="1773397" cy="291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b="6713"/>
          <a:stretch>
            <a:fillRect/>
          </a:stretch>
        </p:blipFill>
        <p:spPr/>
      </p:pic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5984241" y="2672081"/>
            <a:ext cx="6319519" cy="2459135"/>
          </a:xfrm>
        </p:spPr>
        <p:txBody>
          <a:bodyPr/>
          <a:lstStyle/>
          <a:p>
            <a:r>
              <a:rPr lang="en-US" dirty="0" smtClean="0"/>
              <a:t>YOU HAVE A LEGAL OBLIGATION TO DELIVER WHAT WAS PROMISED:</a:t>
            </a:r>
            <a:endParaRPr lang="en-US" dirty="0"/>
          </a:p>
          <a:p>
            <a:pPr lvl="2"/>
            <a:r>
              <a:rPr lang="en-US" dirty="0" smtClean="0"/>
              <a:t>Meals </a:t>
            </a:r>
            <a:r>
              <a:rPr lang="en-US" dirty="0"/>
              <a:t>| </a:t>
            </a:r>
            <a:r>
              <a:rPr lang="en-US" dirty="0" smtClean="0"/>
              <a:t>Excursions </a:t>
            </a:r>
            <a:r>
              <a:rPr lang="en-US" dirty="0"/>
              <a:t>| </a:t>
            </a:r>
            <a:r>
              <a:rPr lang="en-US" dirty="0" smtClean="0"/>
              <a:t>Academic Content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6187439" y="419101"/>
            <a:ext cx="5760721" cy="1588127"/>
          </a:xfrm>
        </p:spPr>
        <p:txBody>
          <a:bodyPr/>
          <a:lstStyle/>
          <a:p>
            <a:r>
              <a:rPr lang="en-US" dirty="0" smtClean="0"/>
              <a:t>Contractual Laws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0" b="7590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2007227"/>
            <a:ext cx="6035040" cy="4369914"/>
          </a:xfrm>
        </p:spPr>
        <p:txBody>
          <a:bodyPr/>
          <a:lstStyle/>
          <a:p>
            <a:r>
              <a:rPr lang="en-US" sz="2400" dirty="0" smtClean="0"/>
              <a:t>Would cover a situation where your behavior caused someone else (student) to suffer loss or harm. </a:t>
            </a:r>
          </a:p>
          <a:p>
            <a:r>
              <a:rPr lang="en-US" sz="2400" dirty="0" smtClean="0"/>
              <a:t>A tort is not necessary an illegal act, but one that causes harm. U.S. law allows those harmed to recover their losses.</a:t>
            </a:r>
            <a:endParaRPr lang="en-US" sz="2400" dirty="0"/>
          </a:p>
          <a:p>
            <a:pPr lvl="3"/>
            <a:endParaRPr lang="en-US" dirty="0"/>
          </a:p>
          <a:p>
            <a:pPr lvl="3"/>
            <a:r>
              <a:rPr lang="en-US" dirty="0" smtClean="0"/>
              <a:t>Train </a:t>
            </a:r>
            <a:r>
              <a:rPr lang="en-US" dirty="0"/>
              <a:t>| </a:t>
            </a:r>
            <a:r>
              <a:rPr lang="en-US" dirty="0" smtClean="0"/>
              <a:t>Supervise </a:t>
            </a:r>
            <a:r>
              <a:rPr lang="en-US" dirty="0"/>
              <a:t>| </a:t>
            </a:r>
            <a:r>
              <a:rPr lang="en-US" dirty="0" smtClean="0"/>
              <a:t>Check </a:t>
            </a:r>
            <a:r>
              <a:rPr lang="en-US" dirty="0"/>
              <a:t>| </a:t>
            </a:r>
            <a:r>
              <a:rPr lang="en-US" dirty="0" smtClean="0"/>
              <a:t>Maintain </a:t>
            </a:r>
            <a:r>
              <a:rPr lang="en-US" dirty="0"/>
              <a:t>| </a:t>
            </a:r>
            <a:r>
              <a:rPr lang="en-US" dirty="0" smtClean="0"/>
              <a:t>Warn</a:t>
            </a:r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8"/>
          </p:nvPr>
        </p:nvSpPr>
        <p:spPr>
          <a:xfrm>
            <a:off x="0" y="419100"/>
            <a:ext cx="6129304" cy="1588127"/>
          </a:xfrm>
        </p:spPr>
        <p:txBody>
          <a:bodyPr/>
          <a:lstStyle/>
          <a:p>
            <a:r>
              <a:rPr lang="en-US" dirty="0" smtClean="0"/>
              <a:t>Tort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69661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8"/>
          </p:nvPr>
        </p:nvSpPr>
        <p:spPr>
          <a:xfrm>
            <a:off x="0" y="419100"/>
            <a:ext cx="6129304" cy="4579715"/>
          </a:xfrm>
        </p:spPr>
        <p:txBody>
          <a:bodyPr/>
          <a:lstStyle/>
          <a:p>
            <a:r>
              <a:rPr lang="en-US" dirty="0" smtClean="0"/>
              <a:t>Reasonable Person Standard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558800" y="2946400"/>
            <a:ext cx="4927600" cy="2419124"/>
          </a:xfrm>
        </p:spPr>
        <p:txBody>
          <a:bodyPr/>
          <a:lstStyle/>
          <a:p>
            <a:r>
              <a:rPr lang="en-US" sz="2400" dirty="0" smtClean="0"/>
              <a:t>A phrase used in tort and criminal law to denote a hypothetical person in society who exercises average care, skill, and judgment in conduct and who serves as a comparative standard for determining liability.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6" r="20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9389432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187439" y="1767841"/>
            <a:ext cx="5953761" cy="3677930"/>
          </a:xfrm>
        </p:spPr>
        <p:txBody>
          <a:bodyPr/>
          <a:lstStyle/>
          <a:p>
            <a:r>
              <a:rPr lang="en-US" sz="2800" dirty="0" smtClean="0"/>
              <a:t>Negligence is doing something that a reasonably prudent person would not do, or the failure to do something that a reasonably prudent person would do, under circumstances similar to those shown by the evidence.</a:t>
            </a:r>
            <a:endParaRPr lang="en-US" sz="2800" dirty="0"/>
          </a:p>
          <a:p>
            <a:pPr lvl="2"/>
            <a:r>
              <a:rPr lang="en-US" dirty="0" smtClean="0"/>
              <a:t>Structure </a:t>
            </a:r>
            <a:r>
              <a:rPr lang="en-US" dirty="0"/>
              <a:t>| </a:t>
            </a:r>
            <a:r>
              <a:rPr lang="en-US" dirty="0" smtClean="0"/>
              <a:t>Rules </a:t>
            </a:r>
            <a:r>
              <a:rPr lang="en-US" dirty="0"/>
              <a:t>| Protocols |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6187439" y="419101"/>
            <a:ext cx="5760721" cy="840230"/>
          </a:xfrm>
        </p:spPr>
        <p:txBody>
          <a:bodyPr/>
          <a:lstStyle/>
          <a:p>
            <a:r>
              <a:rPr lang="en-US" dirty="0" smtClean="0"/>
              <a:t>Negligence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r="211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7096064"/>
      </p:ext>
    </p:extLst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351104" y="1372364"/>
            <a:ext cx="5433718" cy="5287601"/>
          </a:xfrm>
        </p:spPr>
        <p:txBody>
          <a:bodyPr/>
          <a:lstStyle/>
          <a:p>
            <a:r>
              <a:rPr lang="en-US" sz="2400" dirty="0" smtClean="0"/>
              <a:t>It’s your program; you make the rules</a:t>
            </a:r>
          </a:p>
          <a:p>
            <a:r>
              <a:rPr lang="en-US" sz="2400" dirty="0" smtClean="0"/>
              <a:t>Develop academic </a:t>
            </a:r>
            <a:r>
              <a:rPr lang="en-US" sz="2400" dirty="0" smtClean="0"/>
              <a:t>program with normal (high) academic </a:t>
            </a:r>
            <a:r>
              <a:rPr lang="en-US" sz="2400" dirty="0"/>
              <a:t>s</a:t>
            </a:r>
            <a:r>
              <a:rPr lang="en-US" sz="2400" dirty="0" smtClean="0"/>
              <a:t>tandards</a:t>
            </a:r>
          </a:p>
          <a:p>
            <a:r>
              <a:rPr lang="en-US" sz="2400" dirty="0" smtClean="0"/>
              <a:t>Create purpose </a:t>
            </a:r>
            <a:r>
              <a:rPr lang="en-US" sz="2400" dirty="0" smtClean="0"/>
              <a:t>driven itinerary</a:t>
            </a:r>
          </a:p>
          <a:p>
            <a:r>
              <a:rPr lang="en-US" sz="2400" dirty="0" smtClean="0"/>
              <a:t>Establish behavioral </a:t>
            </a:r>
            <a:r>
              <a:rPr lang="en-US" sz="2400" dirty="0" smtClean="0"/>
              <a:t>expectations and ramifications to which you hold students accountable</a:t>
            </a:r>
          </a:p>
          <a:p>
            <a:r>
              <a:rPr lang="en-US" sz="2400" dirty="0" smtClean="0"/>
              <a:t>Establish health </a:t>
            </a:r>
            <a:r>
              <a:rPr lang="en-US" sz="2400" dirty="0" smtClean="0"/>
              <a:t>and safety protocols that place responsibility on students for smart decision-making and </a:t>
            </a: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smtClean="0"/>
              <a:t>self-policing </a:t>
            </a:r>
            <a:endParaRPr lang="en-US" sz="2400" dirty="0" smtClean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6004561" y="419100"/>
            <a:ext cx="6187440" cy="757130"/>
          </a:xfrm>
        </p:spPr>
        <p:txBody>
          <a:bodyPr/>
          <a:lstStyle/>
          <a:p>
            <a:r>
              <a:rPr lang="en-US" sz="4800" dirty="0" smtClean="0"/>
              <a:t>Structure &amp; Rules</a:t>
            </a:r>
            <a:endParaRPr lang="en-US" sz="4800" dirty="0"/>
          </a:p>
        </p:txBody>
      </p:sp>
      <p:pic>
        <p:nvPicPr>
          <p:cNvPr id="20" name="Picture Placeholder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8" r="16668"/>
          <a:stretch>
            <a:fillRect/>
          </a:stretch>
        </p:blipFill>
        <p:spPr>
          <a:xfrm flipH="1">
            <a:off x="-1" y="0"/>
            <a:ext cx="6004562" cy="6856100"/>
          </a:xfrm>
        </p:spPr>
      </p:pic>
    </p:spTree>
    <p:extLst>
      <p:ext uri="{BB962C8B-B14F-4D97-AF65-F5344CB8AC3E}">
        <p14:creationId xmlns:p14="http://schemas.microsoft.com/office/powerpoint/2010/main" val="3013808365"/>
      </p:ext>
    </p:extLst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609945"/>
          </a:xfrm>
        </p:spPr>
        <p:txBody>
          <a:bodyPr/>
          <a:lstStyle/>
          <a:p>
            <a:r>
              <a:rPr lang="en-US" dirty="0"/>
              <a:t>Using illegal drugs</a:t>
            </a:r>
          </a:p>
          <a:p>
            <a:endParaRPr lang="en-US" dirty="0"/>
          </a:p>
          <a:p>
            <a:r>
              <a:rPr lang="en-US" dirty="0"/>
              <a:t>Drinking too much or too often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786404"/>
          </a:xfrm>
        </p:spPr>
        <p:txBody>
          <a:bodyPr/>
          <a:lstStyle/>
          <a:p>
            <a:r>
              <a:rPr lang="en-US" dirty="0"/>
              <a:t>Not participating in class or activities</a:t>
            </a:r>
          </a:p>
          <a:p>
            <a:endParaRPr lang="en-US" dirty="0"/>
          </a:p>
          <a:p>
            <a:r>
              <a:rPr lang="en-US" dirty="0"/>
              <a:t>Ruining the educational experience for </a:t>
            </a: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786404"/>
          </a:xfrm>
        </p:spPr>
        <p:txBody>
          <a:bodyPr/>
          <a:lstStyle/>
          <a:p>
            <a:r>
              <a:rPr lang="en-US" dirty="0"/>
              <a:t>Repeatedly engaging in culturally inappropriate behavior (after being educated)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177006"/>
          </a:xfrm>
        </p:spPr>
        <p:txBody>
          <a:bodyPr/>
          <a:lstStyle/>
          <a:p>
            <a:r>
              <a:rPr lang="en-US" dirty="0"/>
              <a:t>Exercising poor judgement</a:t>
            </a:r>
          </a:p>
          <a:p>
            <a:endParaRPr lang="en-US" dirty="0"/>
          </a:p>
          <a:p>
            <a:r>
              <a:rPr lang="en-US" dirty="0"/>
              <a:t>Trusting predators or </a:t>
            </a:r>
            <a:r>
              <a:rPr lang="en-US" dirty="0" smtClean="0"/>
              <a:t>strangers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3347583"/>
          </a:xfrm>
        </p:spPr>
        <p:txBody>
          <a:bodyPr/>
          <a:lstStyle/>
          <a:p>
            <a:r>
              <a:rPr lang="en-US" dirty="0"/>
              <a:t>Taking high-profile risks</a:t>
            </a:r>
          </a:p>
          <a:p>
            <a:endParaRPr lang="en-US" dirty="0"/>
          </a:p>
          <a:p>
            <a:r>
              <a:rPr lang="en-US" dirty="0"/>
              <a:t>Not following </a:t>
            </a:r>
            <a:r>
              <a:rPr lang="en-US" dirty="0" smtClean="0"/>
              <a:t>directives, putting others in </a:t>
            </a:r>
            <a:r>
              <a:rPr lang="en-US" dirty="0" smtClean="0"/>
              <a:t>harm’s </a:t>
            </a:r>
            <a:r>
              <a:rPr lang="en-US" dirty="0" smtClean="0"/>
              <a:t>way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840230"/>
          </a:xfrm>
        </p:spPr>
        <p:txBody>
          <a:bodyPr/>
          <a:lstStyle/>
          <a:p>
            <a:r>
              <a:rPr lang="en-US" sz="5400" b="1" dirty="0" smtClean="0"/>
              <a:t>Deal Breakers</a:t>
            </a:r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12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609945"/>
          </a:xfrm>
        </p:spPr>
        <p:txBody>
          <a:bodyPr/>
          <a:lstStyle/>
          <a:p>
            <a:r>
              <a:rPr lang="en-US" dirty="0" smtClean="0"/>
              <a:t>Verbal warning</a:t>
            </a:r>
          </a:p>
          <a:p>
            <a:endParaRPr lang="en-US" dirty="0"/>
          </a:p>
          <a:p>
            <a:r>
              <a:rPr lang="en-US" dirty="0" smtClean="0"/>
              <a:t>Depending on severity may need to notify CGE &amp; submit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3219343"/>
          </a:xfrm>
        </p:spPr>
        <p:txBody>
          <a:bodyPr/>
          <a:lstStyle/>
          <a:p>
            <a:r>
              <a:rPr lang="en-US" dirty="0" smtClean="0"/>
              <a:t>Some violations </a:t>
            </a:r>
            <a:r>
              <a:rPr lang="en-US" dirty="0" smtClean="0"/>
              <a:t>do call </a:t>
            </a:r>
            <a:r>
              <a:rPr lang="en-US" dirty="0" smtClean="0"/>
              <a:t>for immediate dismissal</a:t>
            </a:r>
          </a:p>
          <a:p>
            <a:endParaRPr lang="en-US" dirty="0"/>
          </a:p>
          <a:p>
            <a:r>
              <a:rPr lang="en-US" dirty="0" smtClean="0"/>
              <a:t>Always contact </a:t>
            </a:r>
            <a:r>
              <a:rPr lang="en-US" dirty="0" smtClean="0"/>
              <a:t>CGE before a student dismissal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3828740"/>
          </a:xfrm>
        </p:spPr>
        <p:txBody>
          <a:bodyPr/>
          <a:lstStyle/>
          <a:p>
            <a:r>
              <a:rPr lang="en-US" dirty="0" smtClean="0"/>
              <a:t>Written warning and/or behavioral contract</a:t>
            </a:r>
          </a:p>
          <a:p>
            <a:endParaRPr lang="en-US" dirty="0"/>
          </a:p>
          <a:p>
            <a:r>
              <a:rPr lang="en-US" dirty="0" smtClean="0"/>
              <a:t>Discuss with two leaders present, and document any refusal to sign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879763"/>
          </a:xfrm>
        </p:spPr>
        <p:txBody>
          <a:bodyPr/>
          <a:lstStyle/>
          <a:p>
            <a:r>
              <a:rPr lang="en-US" dirty="0" smtClean="0"/>
              <a:t>Expulsion </a:t>
            </a:r>
            <a:r>
              <a:rPr lang="en-US" dirty="0" smtClean="0"/>
              <a:t>= </a:t>
            </a:r>
            <a:r>
              <a:rPr lang="en-US" dirty="0" smtClean="0"/>
              <a:t>no refunds! </a:t>
            </a:r>
          </a:p>
          <a:p>
            <a:r>
              <a:rPr lang="en-US" dirty="0" smtClean="0"/>
              <a:t>Can’t stay in program accommodations </a:t>
            </a:r>
            <a:r>
              <a:rPr lang="en-US" sz="1600" dirty="0" smtClean="0"/>
              <a:t>(unless book separate), </a:t>
            </a:r>
            <a:r>
              <a:rPr lang="en-US" dirty="0" smtClean="0"/>
              <a:t>utilize group transportation, etc.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3347583"/>
          </a:xfrm>
        </p:spPr>
        <p:txBody>
          <a:bodyPr/>
          <a:lstStyle/>
          <a:p>
            <a:r>
              <a:rPr lang="en-US" dirty="0" smtClean="0"/>
              <a:t>Document, document, </a:t>
            </a:r>
            <a:r>
              <a:rPr lang="en-US" dirty="0" smtClean="0"/>
              <a:t>document using Incident Report Form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Contact the CGE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1716367"/>
          </a:xfrm>
        </p:spPr>
        <p:txBody>
          <a:bodyPr/>
          <a:lstStyle/>
          <a:p>
            <a:r>
              <a:rPr lang="en-US" sz="5400" b="1" dirty="0" smtClean="0"/>
              <a:t>Education Students on Ramifications</a:t>
            </a:r>
          </a:p>
          <a:p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57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187439" y="2007228"/>
            <a:ext cx="6004561" cy="47028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Meeting Place: </a:t>
            </a:r>
            <a:r>
              <a:rPr lang="en-US" sz="1800" dirty="0" smtClean="0"/>
              <a:t>Return to hotel vs. shelter in place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Communication Plan: </a:t>
            </a:r>
            <a:r>
              <a:rPr lang="en-US" sz="1800" dirty="0" smtClean="0"/>
              <a:t>How and who (faculty 1st, parents 2nd, CGE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), phones, text, Facebook, emails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Everyone Follows </a:t>
            </a:r>
            <a:r>
              <a:rPr lang="en-US" sz="2400" dirty="0" smtClean="0"/>
              <a:t>Directives: </a:t>
            </a:r>
            <a:r>
              <a:rPr lang="en-US" sz="1800" dirty="0" smtClean="0"/>
              <a:t>In-country authorities, U.S. embassy, faculty director, CGE 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Alcohol and </a:t>
            </a:r>
            <a:r>
              <a:rPr lang="en-US" sz="2400" dirty="0" smtClean="0"/>
              <a:t>Drugs</a:t>
            </a:r>
            <a:r>
              <a:rPr lang="en-US" sz="2400" dirty="0" smtClean="0"/>
              <a:t>: </a:t>
            </a:r>
            <a:r>
              <a:rPr lang="en-US" sz="1800" dirty="0"/>
              <a:t>In-country </a:t>
            </a:r>
            <a:r>
              <a:rPr lang="en-US" sz="1800" dirty="0" smtClean="0"/>
              <a:t>laws (</a:t>
            </a:r>
            <a:r>
              <a:rPr lang="en-US" sz="1800" dirty="0" smtClean="0"/>
              <a:t>alcohol, marijuana, other drugs</a:t>
            </a:r>
            <a:r>
              <a:rPr lang="en-US" sz="1800" dirty="0"/>
              <a:t>) will dictate </a:t>
            </a:r>
            <a:r>
              <a:rPr lang="en-US" sz="1800" dirty="0" smtClean="0"/>
              <a:t>outcomes, education on </a:t>
            </a:r>
            <a:r>
              <a:rPr lang="en-US" sz="1800" dirty="0" smtClean="0"/>
              <a:t>alcohol </a:t>
            </a:r>
            <a:r>
              <a:rPr lang="en-US" sz="1800" dirty="0" smtClean="0"/>
              <a:t>proof and container </a:t>
            </a:r>
            <a:r>
              <a:rPr lang="en-US" sz="1800" dirty="0" smtClean="0"/>
              <a:t>sizes</a:t>
            </a:r>
            <a:endParaRPr lang="en-US" sz="2000" dirty="0"/>
          </a:p>
          <a:p>
            <a:pPr lvl="2"/>
            <a:r>
              <a:rPr lang="en-US" dirty="0" smtClean="0"/>
              <a:t>Structure </a:t>
            </a:r>
            <a:r>
              <a:rPr lang="en-US" dirty="0"/>
              <a:t>| </a:t>
            </a:r>
            <a:r>
              <a:rPr lang="en-US" dirty="0" smtClean="0"/>
              <a:t>Rules </a:t>
            </a:r>
            <a:r>
              <a:rPr lang="en-US" dirty="0"/>
              <a:t>| Protocols |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6187439" y="419101"/>
            <a:ext cx="5760721" cy="1588127"/>
          </a:xfrm>
        </p:spPr>
        <p:txBody>
          <a:bodyPr/>
          <a:lstStyle/>
          <a:p>
            <a:r>
              <a:rPr lang="en-US" dirty="0" smtClean="0"/>
              <a:t>Protocols You Establish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 descr="Image result for haiti earthquake before and after"/>
          <p:cNvPicPr>
            <a:picLocks noGrp="1" noChangeAspect="1" noChangeArrowheads="1" noCrop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3" r="230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22544"/>
      </p:ext>
    </p:extLst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821285"/>
          </a:xfrm>
        </p:spPr>
        <p:txBody>
          <a:bodyPr/>
          <a:lstStyle/>
          <a:p>
            <a:r>
              <a:rPr lang="en-US" sz="2000" dirty="0"/>
              <a:t>Don’t give medical advice or </a:t>
            </a:r>
            <a:r>
              <a:rPr lang="en-US" sz="2000" dirty="0" smtClean="0"/>
              <a:t>meds</a:t>
            </a:r>
          </a:p>
          <a:p>
            <a:endParaRPr lang="en-US" sz="2000" dirty="0"/>
          </a:p>
          <a:p>
            <a:r>
              <a:rPr lang="en-US" sz="2000" dirty="0"/>
              <a:t>Refer to </a:t>
            </a:r>
            <a:r>
              <a:rPr lang="en-US" sz="2000" dirty="0" smtClean="0"/>
              <a:t>in-country health </a:t>
            </a:r>
            <a:r>
              <a:rPr lang="en-US" sz="2000" dirty="0"/>
              <a:t>care </a:t>
            </a:r>
            <a:r>
              <a:rPr lang="en-US" sz="2000" dirty="0" smtClean="0"/>
              <a:t>provider</a:t>
            </a:r>
          </a:p>
          <a:p>
            <a:endParaRPr lang="en-US" sz="2000" dirty="0"/>
          </a:p>
          <a:p>
            <a:r>
              <a:rPr lang="en-US" sz="2000" dirty="0" smtClean="0"/>
              <a:t>Contact CGE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3118803"/>
          </a:xfrm>
        </p:spPr>
        <p:txBody>
          <a:bodyPr/>
          <a:lstStyle/>
          <a:p>
            <a:r>
              <a:rPr lang="en-US" sz="2000" dirty="0" smtClean="0"/>
              <a:t>Always err on the side of caution when deciding whether to seek medical care</a:t>
            </a:r>
          </a:p>
          <a:p>
            <a:endParaRPr lang="en-US" sz="2000" dirty="0"/>
          </a:p>
          <a:p>
            <a:r>
              <a:rPr lang="en-US" sz="2000" dirty="0" smtClean="0"/>
              <a:t>Divide and conquer: Do not leave student completely alone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87806"/>
          </a:xfrm>
        </p:spPr>
        <p:txBody>
          <a:bodyPr/>
          <a:lstStyle/>
          <a:p>
            <a:r>
              <a:rPr lang="en-US" sz="2000" dirty="0"/>
              <a:t>Best Practice: doctor to doctor communication</a:t>
            </a:r>
          </a:p>
          <a:p>
            <a:endParaRPr lang="en-US" sz="2000" dirty="0"/>
          </a:p>
          <a:p>
            <a:r>
              <a:rPr lang="en-US" sz="2000" dirty="0"/>
              <a:t>Student and parents making decisions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605568"/>
          </a:xfrm>
        </p:spPr>
        <p:txBody>
          <a:bodyPr/>
          <a:lstStyle/>
          <a:p>
            <a:r>
              <a:rPr lang="en-US" sz="2000" dirty="0"/>
              <a:t>Whose </a:t>
            </a:r>
            <a:r>
              <a:rPr lang="en-US" sz="2000" dirty="0" smtClean="0"/>
              <a:t>advice do we defer to?</a:t>
            </a:r>
            <a:endParaRPr lang="en-US" sz="2000" dirty="0" smtClean="0"/>
          </a:p>
          <a:p>
            <a:r>
              <a:rPr lang="en-US" sz="2000" dirty="0" smtClean="0"/>
              <a:t> In-country </a:t>
            </a:r>
            <a:r>
              <a:rPr lang="en-US" sz="2000" dirty="0" smtClean="0"/>
              <a:t>and </a:t>
            </a:r>
            <a:r>
              <a:rPr lang="en-US" sz="2000" dirty="0" smtClean="0"/>
              <a:t>U.S</a:t>
            </a:r>
            <a:r>
              <a:rPr lang="en-US" sz="2000" dirty="0"/>
              <a:t>. Center for Disease Control</a:t>
            </a:r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031325"/>
          </a:xfrm>
        </p:spPr>
        <p:txBody>
          <a:bodyPr/>
          <a:lstStyle/>
          <a:p>
            <a:r>
              <a:rPr lang="en-US" sz="2000" dirty="0" smtClean="0"/>
              <a:t>Remember: Students have signed release to enable you to share medical information in critical situation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840230"/>
          </a:xfrm>
        </p:spPr>
        <p:txBody>
          <a:bodyPr/>
          <a:lstStyle/>
          <a:p>
            <a:r>
              <a:rPr lang="en-US" sz="5400" b="1" dirty="0" smtClean="0"/>
              <a:t>Medical Protocols</a:t>
            </a:r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738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233822" y="1858617"/>
            <a:ext cx="5958178" cy="46417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Petty crime: </a:t>
            </a:r>
            <a:r>
              <a:rPr lang="en-US" sz="1800" dirty="0" smtClean="0"/>
              <a:t>Money and passport care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Transportation: </a:t>
            </a:r>
            <a:r>
              <a:rPr lang="en-US" sz="1800" dirty="0"/>
              <a:t>Street smarts, </a:t>
            </a:r>
            <a:r>
              <a:rPr lang="en-US" sz="1800" dirty="0" smtClean="0"/>
              <a:t>taxis, driving</a:t>
            </a:r>
            <a:r>
              <a:rPr lang="en-US" sz="1800" dirty="0"/>
              <a:t>, transportation options/safety, </a:t>
            </a:r>
            <a:r>
              <a:rPr lang="en-US" sz="1800" dirty="0" smtClean="0"/>
              <a:t>seatbelts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Medical concerns: </a:t>
            </a:r>
            <a:r>
              <a:rPr lang="en-US" sz="1800" dirty="0" smtClean="0"/>
              <a:t>In-country issues (rabies, malaria, water and food safety), medical facilities, emergency services, self-care strategies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Alcohol and drugs: </a:t>
            </a:r>
            <a:r>
              <a:rPr lang="en-US" sz="1800" dirty="0"/>
              <a:t>In-country </a:t>
            </a:r>
            <a:r>
              <a:rPr lang="en-US" sz="1800" dirty="0" smtClean="0"/>
              <a:t>laws </a:t>
            </a:r>
            <a:r>
              <a:rPr lang="en-US" sz="1800" dirty="0" smtClean="0"/>
              <a:t>will dictate, alcohol proof </a:t>
            </a:r>
            <a:r>
              <a:rPr lang="en-US" sz="1800" dirty="0" smtClean="0"/>
              <a:t>and container sizes 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Embassy Myth: </a:t>
            </a:r>
            <a:r>
              <a:rPr lang="en-US" sz="1800" dirty="0" smtClean="0"/>
              <a:t>What they can and can’t do</a:t>
            </a:r>
            <a:endParaRPr lang="en-US" sz="1800" dirty="0"/>
          </a:p>
        </p:txBody>
      </p:sp>
      <p:sp>
        <p:nvSpPr>
          <p:cNvPr id="40" name="Content Placeholder 39"/>
          <p:cNvSpPr>
            <a:spLocks noGrp="1"/>
          </p:cNvSpPr>
          <p:nvPr>
            <p:ph idx="18"/>
          </p:nvPr>
        </p:nvSpPr>
        <p:spPr>
          <a:xfrm>
            <a:off x="6187440" y="139149"/>
            <a:ext cx="5729578" cy="1868080"/>
          </a:xfrm>
        </p:spPr>
        <p:txBody>
          <a:bodyPr/>
          <a:lstStyle/>
          <a:p>
            <a:r>
              <a:rPr lang="en-US" dirty="0" smtClean="0"/>
              <a:t>Educate Stude</a:t>
            </a:r>
            <a:r>
              <a:rPr lang="en-US" dirty="0" smtClean="0"/>
              <a:t>nts</a:t>
            </a:r>
            <a:endParaRPr lang="en-US" dirty="0"/>
          </a:p>
        </p:txBody>
      </p:sp>
      <p:pic>
        <p:nvPicPr>
          <p:cNvPr id="38" name="Picture Placeholder 3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20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137234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2806922"/>
          </a:xfrm>
        </p:spPr>
        <p:txBody>
          <a:bodyPr/>
          <a:lstStyle/>
          <a:p>
            <a:r>
              <a:rPr lang="en-US" dirty="0" smtClean="0"/>
              <a:t>Once you get on that airplane, you’re in charge of a group of young adults, many of whom have not fully matured and may have never traveled outside of the U.S. before.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015150"/>
          </a:xfrm>
        </p:spPr>
        <p:txBody>
          <a:bodyPr/>
          <a:lstStyle/>
          <a:p>
            <a:r>
              <a:rPr lang="en-US" dirty="0" smtClean="0"/>
              <a:t>CGE’s </a:t>
            </a:r>
            <a:r>
              <a:rPr lang="en-US" dirty="0"/>
              <a:t>mission</a:t>
            </a:r>
          </a:p>
          <a:p>
            <a:pPr lvl="1"/>
            <a:r>
              <a:rPr lang="en-US" dirty="0"/>
              <a:t>To help </a:t>
            </a:r>
            <a:r>
              <a:rPr lang="en-US" dirty="0" smtClean="0"/>
              <a:t>UWW faculty and staff create and lead safe, high-quality faculty-led programs.</a:t>
            </a:r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LEADERSHIP</a:t>
            </a: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920526"/>
          </a:xfrm>
        </p:spPr>
        <p:txBody>
          <a:bodyPr/>
          <a:lstStyle/>
          <a:p>
            <a:r>
              <a:rPr lang="en-US" dirty="0"/>
              <a:t>Let us share </a:t>
            </a:r>
            <a:r>
              <a:rPr lang="en-US" dirty="0" smtClean="0"/>
              <a:t>information that will help you manage your program in an intentional manner that exposes you and the students to less risk and supports an effective response to any unexpected contingency.</a:t>
            </a:r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5177440"/>
            <a:ext cx="470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Tell us what program you are leading, and how many young adults will be accompanying you…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311128"/>
          </a:xfrm>
        </p:spPr>
        <p:txBody>
          <a:bodyPr/>
          <a:lstStyle/>
          <a:p>
            <a:r>
              <a:rPr lang="en-US" dirty="0" smtClean="0"/>
              <a:t>Share phone </a:t>
            </a:r>
            <a:r>
              <a:rPr lang="en-US" dirty="0" smtClean="0"/>
              <a:t>numbers between group members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962862"/>
          </a:xfrm>
        </p:spPr>
        <p:txBody>
          <a:bodyPr/>
          <a:lstStyle/>
          <a:p>
            <a:r>
              <a:rPr lang="en-US" dirty="0" smtClean="0"/>
              <a:t>Carry emergency cards, addresses, phone numbers, health card, ID, and </a:t>
            </a:r>
            <a:r>
              <a:rPr lang="en-US" dirty="0" smtClean="0"/>
              <a:t>money</a:t>
            </a:r>
            <a:endParaRPr lang="en-US" dirty="0"/>
          </a:p>
          <a:p>
            <a:r>
              <a:rPr lang="en-US" dirty="0" smtClean="0"/>
              <a:t>You carry student </a:t>
            </a:r>
            <a:r>
              <a:rPr lang="en-US" dirty="0" smtClean="0"/>
              <a:t>information at all times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914644"/>
          </a:xfrm>
        </p:spPr>
        <p:txBody>
          <a:bodyPr/>
          <a:lstStyle/>
          <a:p>
            <a:r>
              <a:rPr lang="en-US" dirty="0" smtClean="0"/>
              <a:t>Know how to contact authorities</a:t>
            </a:r>
          </a:p>
          <a:p>
            <a:endParaRPr lang="en-US" dirty="0"/>
          </a:p>
          <a:p>
            <a:r>
              <a:rPr lang="en-US" dirty="0" smtClean="0"/>
              <a:t>Know location of nearest consulate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920526"/>
          </a:xfrm>
        </p:spPr>
        <p:txBody>
          <a:bodyPr/>
          <a:lstStyle/>
          <a:p>
            <a:r>
              <a:rPr lang="en-US" dirty="0" smtClean="0"/>
              <a:t>Emergency Action Plan: Meeting places and group communication plan</a:t>
            </a:r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3091103"/>
          </a:xfrm>
        </p:spPr>
        <p:txBody>
          <a:bodyPr/>
          <a:lstStyle/>
          <a:p>
            <a:r>
              <a:rPr lang="en-US" dirty="0" smtClean="0"/>
              <a:t>Impose restrictions: Dangerous activities and locations</a:t>
            </a:r>
          </a:p>
          <a:p>
            <a:endParaRPr lang="en-US" dirty="0"/>
          </a:p>
          <a:p>
            <a:r>
              <a:rPr lang="en-US" dirty="0" smtClean="0"/>
              <a:t>If appropriate, enforce a buddy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840230"/>
          </a:xfrm>
        </p:spPr>
        <p:txBody>
          <a:bodyPr/>
          <a:lstStyle/>
          <a:p>
            <a:r>
              <a:rPr lang="en-US" sz="5400" b="1" dirty="0" smtClean="0"/>
              <a:t>On-Site Orientations</a:t>
            </a:r>
            <a:endParaRPr lang="en-US" sz="54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/>
              <a:t>3</a:t>
            </a:r>
            <a:endParaRPr lang="en-US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/>
              <a:t>4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25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7165" y="2325189"/>
            <a:ext cx="11989338" cy="4036422"/>
          </a:xfrm>
        </p:spPr>
        <p:txBody>
          <a:bodyPr/>
          <a:lstStyle/>
          <a:p>
            <a:r>
              <a:rPr lang="en-US" sz="4000" dirty="0" smtClean="0"/>
              <a:t>Understand that the CGE has a crisis management plan.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Familiarize yourself with the action plans.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 prepared to utilize the plans (and incident report form).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840230"/>
          </a:xfrm>
        </p:spPr>
        <p:txBody>
          <a:bodyPr/>
          <a:lstStyle/>
          <a:p>
            <a:r>
              <a:rPr lang="en-US" sz="5400" dirty="0" smtClean="0"/>
              <a:t>Prepare</a:t>
            </a:r>
            <a:endParaRPr lang="en-US" sz="5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429241"/>
      </p:ext>
    </p:extLst>
  </p:cSld>
  <p:clrMapOvr>
    <a:masterClrMapping/>
  </p:clrMapOvr>
  <p:transition spd="slow">
    <p:push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1502" y="1854926"/>
            <a:ext cx="11226064" cy="70278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1.  WE HAVE A PLAN</a:t>
            </a:r>
            <a:br>
              <a:rPr lang="en-US" sz="3600" dirty="0" smtClean="0"/>
            </a:br>
            <a:r>
              <a:rPr lang="en-US" sz="3600" dirty="0" smtClean="0"/>
              <a:t>2.  YOUR CAMPUS CONTACT IS THE CGE</a:t>
            </a:r>
            <a:br>
              <a:rPr lang="en-US" sz="3600" dirty="0" smtClean="0"/>
            </a:br>
            <a:r>
              <a:rPr lang="en-US" sz="3600" dirty="0" smtClean="0"/>
              <a:t>3.  YOU CREATE ON-SITE PLANS</a:t>
            </a:r>
            <a:br>
              <a:rPr lang="en-US" sz="3600" dirty="0" smtClean="0"/>
            </a:br>
            <a:r>
              <a:rPr lang="en-US" sz="3600" dirty="0" smtClean="0"/>
              <a:t>4. YOU CARRY EMERGENCY CONTACT INFO AND CELL PHONE AT ALL TIMES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686264" y="499736"/>
            <a:ext cx="2893869" cy="1200329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6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2806922"/>
          </a:xfrm>
        </p:spPr>
        <p:txBody>
          <a:bodyPr/>
          <a:lstStyle/>
          <a:p>
            <a:r>
              <a:rPr lang="en-US" dirty="0" smtClean="0"/>
              <a:t>Once you get on that airplane, you’re in charge of a group of young adults, many of whom have not fully matured and may have never traveled outside of the U.S. before.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015150"/>
          </a:xfrm>
        </p:spPr>
        <p:txBody>
          <a:bodyPr/>
          <a:lstStyle/>
          <a:p>
            <a:r>
              <a:rPr lang="en-US" dirty="0" smtClean="0"/>
              <a:t>In Truth</a:t>
            </a:r>
            <a:endParaRPr lang="en-US" dirty="0"/>
          </a:p>
          <a:p>
            <a:pPr lvl="1"/>
            <a:r>
              <a:rPr lang="en-US" dirty="0" smtClean="0"/>
              <a:t>Many incidences that occur on a travel study are not real emergencies</a:t>
            </a:r>
            <a:endParaRPr lang="en-US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LEADERSHIP</a:t>
            </a: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615827"/>
          </a:xfrm>
        </p:spPr>
        <p:txBody>
          <a:bodyPr/>
          <a:lstStyle/>
          <a:p>
            <a:r>
              <a:rPr lang="en-US" dirty="0" smtClean="0"/>
              <a:t>However, we must take action whenever something occurs that could be construed as an emergency by a student, parent, the press, the chancellor and so on.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096000" y="5116286"/>
            <a:ext cx="5671764" cy="701731"/>
          </a:xfrm>
        </p:spPr>
        <p:txBody>
          <a:bodyPr/>
          <a:lstStyle/>
          <a:p>
            <a:r>
              <a:rPr lang="en-US" dirty="0" smtClean="0"/>
              <a:t>You must deal with any </a:t>
            </a:r>
            <a:r>
              <a:rPr lang="en-US" dirty="0"/>
              <a:t>emergency – </a:t>
            </a:r>
            <a:r>
              <a:rPr lang="en-US" dirty="0" smtClean="0"/>
              <a:t>real or perceived – in a timely fashion.</a:t>
            </a:r>
            <a:endParaRPr lang="en-US" dirty="0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97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9537" y="2599508"/>
            <a:ext cx="11487321" cy="42584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BREAK ANY EMERGENCY SITUATION DOWN TO </a:t>
            </a:r>
            <a:br>
              <a:rPr lang="en-US" sz="3600" dirty="0" smtClean="0"/>
            </a:br>
            <a:r>
              <a:rPr lang="en-US" sz="3600" dirty="0" smtClean="0"/>
              <a:t>10 STEPS </a:t>
            </a:r>
            <a:br>
              <a:rPr lang="en-US" sz="3600" dirty="0" smtClean="0"/>
            </a:br>
            <a:r>
              <a:rPr lang="en-US" sz="3600" dirty="0" smtClean="0"/>
              <a:t>THAT YOU ALWAYS FOLLOW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62607" y="499736"/>
            <a:ext cx="1741182" cy="1200329"/>
          </a:xfrm>
        </p:spPr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4120102"/>
          </a:xfrm>
        </p:spPr>
        <p:txBody>
          <a:bodyPr/>
          <a:lstStyle/>
          <a:p>
            <a:r>
              <a:rPr lang="en-US" sz="3600" dirty="0" smtClean="0"/>
              <a:t>Gather</a:t>
            </a:r>
            <a:r>
              <a:rPr lang="en-US" dirty="0" smtClean="0"/>
              <a:t>     the group</a:t>
            </a:r>
          </a:p>
          <a:p>
            <a:endParaRPr lang="en-US" dirty="0"/>
          </a:p>
          <a:p>
            <a:r>
              <a:rPr lang="en-US" sz="3600" dirty="0" smtClean="0"/>
              <a:t>Find</a:t>
            </a:r>
            <a:endParaRPr lang="en-US" dirty="0" smtClean="0"/>
          </a:p>
          <a:p>
            <a:r>
              <a:rPr lang="en-US" dirty="0" smtClean="0"/>
              <a:t>the missing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3541482"/>
          </a:xfrm>
        </p:spPr>
        <p:txBody>
          <a:bodyPr/>
          <a:lstStyle/>
          <a:p>
            <a:r>
              <a:rPr lang="en-US" sz="3600" dirty="0" smtClean="0"/>
              <a:t>Assess</a:t>
            </a:r>
          </a:p>
          <a:p>
            <a:r>
              <a:rPr lang="en-US" dirty="0" smtClean="0"/>
              <a:t>medical </a:t>
            </a:r>
            <a:r>
              <a:rPr lang="en-US" dirty="0"/>
              <a:t>and emotional health of everyone, including you </a:t>
            </a:r>
          </a:p>
          <a:p>
            <a:endParaRPr lang="en-US" dirty="0"/>
          </a:p>
          <a:p>
            <a:r>
              <a:rPr lang="en-US" dirty="0"/>
              <a:t>Seek medical care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317966"/>
            <a:ext cx="2377440" cy="6300462"/>
          </a:xfrm>
        </p:spPr>
        <p:txBody>
          <a:bodyPr/>
          <a:lstStyle/>
          <a:p>
            <a:r>
              <a:rPr lang="en-US" sz="3600" dirty="0"/>
              <a:t>Secure  </a:t>
            </a:r>
            <a:r>
              <a:rPr lang="en-US" sz="4800" dirty="0"/>
              <a:t>    </a:t>
            </a:r>
            <a:r>
              <a:rPr lang="en-US" dirty="0"/>
              <a:t>safe location</a:t>
            </a:r>
          </a:p>
          <a:p>
            <a:r>
              <a:rPr lang="en-US" sz="3600" dirty="0"/>
              <a:t>Assess </a:t>
            </a:r>
            <a:r>
              <a:rPr lang="en-US" dirty="0"/>
              <a:t>danger by gathering intelligence from all possible sources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3493264"/>
          </a:xfrm>
        </p:spPr>
        <p:txBody>
          <a:bodyPr/>
          <a:lstStyle/>
          <a:p>
            <a:r>
              <a:rPr lang="en-US" sz="3600" dirty="0" smtClean="0"/>
              <a:t>Notify   </a:t>
            </a:r>
            <a:r>
              <a:rPr lang="en-US" dirty="0" smtClean="0"/>
              <a:t>   the </a:t>
            </a:r>
            <a:r>
              <a:rPr lang="en-US" dirty="0"/>
              <a:t>CGE:</a:t>
            </a:r>
          </a:p>
          <a:p>
            <a:r>
              <a:rPr lang="en-US" dirty="0" smtClean="0"/>
              <a:t>Dan or</a:t>
            </a:r>
            <a:endParaRPr lang="en-US" dirty="0"/>
          </a:p>
          <a:p>
            <a:r>
              <a:rPr lang="en-US" dirty="0"/>
              <a:t>Candace</a:t>
            </a:r>
          </a:p>
          <a:p>
            <a:r>
              <a:rPr lang="en-US" dirty="0"/>
              <a:t>Margaret</a:t>
            </a:r>
          </a:p>
          <a:p>
            <a:r>
              <a:rPr lang="en-US" dirty="0"/>
              <a:t>Millie</a:t>
            </a:r>
          </a:p>
          <a:p>
            <a:r>
              <a:rPr lang="en-US" dirty="0"/>
              <a:t>Melissa</a:t>
            </a:r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3108543"/>
          </a:xfrm>
        </p:spPr>
        <p:txBody>
          <a:bodyPr/>
          <a:lstStyle/>
          <a:p>
            <a:r>
              <a:rPr lang="en-US" sz="3600" dirty="0" smtClean="0"/>
              <a:t>Decide   </a:t>
            </a:r>
            <a:r>
              <a:rPr lang="en-US" dirty="0" smtClean="0"/>
              <a:t> on a plan</a:t>
            </a:r>
          </a:p>
          <a:p>
            <a:endParaRPr lang="en-US" dirty="0"/>
          </a:p>
          <a:p>
            <a:r>
              <a:rPr lang="en-US" dirty="0" smtClean="0"/>
              <a:t>Realize your plan may change as the situation evolves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923330"/>
          </a:xfrm>
        </p:spPr>
        <p:txBody>
          <a:bodyPr/>
          <a:lstStyle/>
          <a:p>
            <a:r>
              <a:rPr lang="en-US" sz="6000" b="1" dirty="0" smtClean="0"/>
              <a:t>THE 10 STEPS</a:t>
            </a:r>
            <a:endParaRPr lang="en-US" sz="60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88819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3108543"/>
          </a:xfrm>
        </p:spPr>
        <p:txBody>
          <a:bodyPr/>
          <a:lstStyle/>
          <a:p>
            <a:r>
              <a:rPr lang="en-US" sz="3600" dirty="0" smtClean="0"/>
              <a:t>Divide     </a:t>
            </a:r>
            <a:r>
              <a:rPr lang="en-US" dirty="0" smtClean="0"/>
              <a:t>and conquer.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necessary, designate student leader(s) and or teams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3783600"/>
          </a:xfrm>
        </p:spPr>
        <p:txBody>
          <a:bodyPr/>
          <a:lstStyle/>
          <a:p>
            <a:r>
              <a:rPr lang="en-US" sz="3600" dirty="0"/>
              <a:t>Manage </a:t>
            </a:r>
            <a:r>
              <a:rPr lang="en-US" dirty="0"/>
              <a:t>the students and their communication, especially social media</a:t>
            </a:r>
          </a:p>
          <a:p>
            <a:r>
              <a:rPr lang="en-US" sz="3200" dirty="0"/>
              <a:t>Give          </a:t>
            </a:r>
            <a:r>
              <a:rPr lang="en-US" sz="2400" dirty="0"/>
              <a:t>them jobs to </a:t>
            </a:r>
            <a:r>
              <a:rPr lang="en-US" sz="2400" dirty="0" smtClean="0"/>
              <a:t>do</a:t>
            </a:r>
            <a:endParaRPr lang="en-US" sz="2400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924903"/>
          </a:xfrm>
        </p:spPr>
        <p:txBody>
          <a:bodyPr/>
          <a:lstStyle/>
          <a:p>
            <a:r>
              <a:rPr lang="en-US" sz="3600" dirty="0"/>
              <a:t>Protect</a:t>
            </a:r>
            <a:r>
              <a:rPr lang="en-US" sz="3200" dirty="0"/>
              <a:t> </a:t>
            </a:r>
            <a:r>
              <a:rPr lang="en-US" sz="2000" dirty="0"/>
              <a:t>students right to privacy (HIPAA/FERPA) but </a:t>
            </a:r>
          </a:p>
          <a:p>
            <a:r>
              <a:rPr lang="en-US" sz="2000" dirty="0" smtClean="0"/>
              <a:t>Provide highest possible level of care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914644"/>
          </a:xfrm>
        </p:spPr>
        <p:txBody>
          <a:bodyPr/>
          <a:lstStyle/>
          <a:p>
            <a:r>
              <a:rPr lang="en-US" sz="3200" dirty="0" smtClean="0"/>
              <a:t>Document</a:t>
            </a:r>
          </a:p>
          <a:p>
            <a:r>
              <a:rPr lang="en-US" sz="3200" dirty="0" smtClean="0"/>
              <a:t>Document</a:t>
            </a:r>
          </a:p>
          <a:p>
            <a:r>
              <a:rPr lang="en-US" sz="3200" dirty="0" smtClean="0"/>
              <a:t>Document</a:t>
            </a:r>
          </a:p>
          <a:p>
            <a:r>
              <a:rPr lang="en-US" sz="2400" dirty="0" smtClean="0"/>
              <a:t>utilizing incident report forms</a:t>
            </a:r>
            <a:endParaRPr lang="en-US" sz="2400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728566" y="3493674"/>
            <a:ext cx="2463434" cy="3065455"/>
          </a:xfrm>
        </p:spPr>
        <p:txBody>
          <a:bodyPr/>
          <a:lstStyle/>
          <a:p>
            <a:r>
              <a:rPr lang="en-US" sz="3200" dirty="0" smtClean="0"/>
              <a:t>Remember</a:t>
            </a:r>
            <a:endParaRPr lang="en-US" sz="3200" dirty="0"/>
          </a:p>
          <a:p>
            <a:r>
              <a:rPr lang="en-US" dirty="0"/>
              <a:t>the plan will necessarily evolve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Communicate</a:t>
            </a:r>
            <a:r>
              <a:rPr lang="en-US" sz="3600" dirty="0" smtClean="0"/>
              <a:t> </a:t>
            </a:r>
            <a:r>
              <a:rPr lang="en-US" dirty="0" smtClean="0"/>
              <a:t>carefully and consistently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923330"/>
          </a:xfrm>
        </p:spPr>
        <p:txBody>
          <a:bodyPr/>
          <a:lstStyle/>
          <a:p>
            <a:r>
              <a:rPr lang="en-US" sz="6000" b="1" dirty="0" smtClean="0"/>
              <a:t>THE 10 STEPS</a:t>
            </a:r>
            <a:endParaRPr lang="en-US" sz="6000" b="1" dirty="0"/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6180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2031325"/>
          </a:xfrm>
        </p:spPr>
        <p:txBody>
          <a:bodyPr/>
          <a:lstStyle/>
          <a:p>
            <a:r>
              <a:rPr lang="en-US" b="1" dirty="0" smtClean="0"/>
              <a:t>Stay calm and assume a leadership role. The students, their parents, and UWW will expect you to lead.</a:t>
            </a:r>
            <a:endParaRPr lang="en-US" b="1" dirty="0"/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 smtClean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LEADERSHIP</a:t>
            </a: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096000" y="313509"/>
            <a:ext cx="5399314" cy="701592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Teamwork is key. Work </a:t>
            </a:r>
            <a:r>
              <a:rPr lang="en-US" sz="2800" dirty="0"/>
              <a:t>as a team to </a:t>
            </a:r>
            <a:r>
              <a:rPr lang="en-US" sz="2800" dirty="0" smtClean="0"/>
              <a:t>divide and conquer.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Your most important role is to manage the situation on-site.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Allow the CGE to manage anything it can stateside (parents, evacuation, insurance,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Be on the lookout for emotional distress: withdrawal, anxiety, not sleeping, not eating, and so on. </a:t>
            </a:r>
            <a:r>
              <a:rPr lang="en-US" sz="2800" dirty="0" smtClean="0"/>
              <a:t>Think and respond </a:t>
            </a:r>
            <a:r>
              <a:rPr lang="en-US" sz="2800" dirty="0"/>
              <a:t>like a counselor.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11541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32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46291" y="1700065"/>
            <a:ext cx="11382819" cy="38796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REMEMBER THESE THREE WORDS WHEN COMMUNICATING DURING A CRISIS:</a:t>
            </a:r>
            <a:br>
              <a:rPr lang="en-US" sz="3600" dirty="0" smtClean="0"/>
            </a:br>
            <a:r>
              <a:rPr lang="en-US" sz="3600" dirty="0" smtClean="0"/>
              <a:t>Regret * Reason * Remedy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62607" y="499736"/>
            <a:ext cx="1741182" cy="1200329"/>
          </a:xfrm>
        </p:spPr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1788" y="2299063"/>
            <a:ext cx="11382819" cy="38796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NEVER WASTE A CRISIS</a:t>
            </a:r>
            <a:br>
              <a:rPr lang="en-US" sz="3600" dirty="0" smtClean="0"/>
            </a:br>
            <a:r>
              <a:rPr lang="en-US" sz="3600" dirty="0" smtClean="0"/>
              <a:t>EVERY INCIDENT PROVIDES AN OPPORTUNITY TO IMPROVE…</a:t>
            </a:r>
            <a:br>
              <a:rPr lang="en-US" sz="3600" dirty="0" smtClean="0"/>
            </a:br>
            <a:r>
              <a:rPr lang="en-US" sz="3600" dirty="0"/>
              <a:t>E</a:t>
            </a:r>
            <a:r>
              <a:rPr lang="en-US" sz="3600" dirty="0" smtClean="0"/>
              <a:t>valuate actions and results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62607" y="499736"/>
            <a:ext cx="1741182" cy="1200329"/>
          </a:xfrm>
        </p:spPr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174240"/>
            <a:ext cx="3702634" cy="451834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 smtClean="0"/>
              <a:t>Health</a:t>
            </a:r>
            <a:endParaRPr lang="en-US" sz="3600" dirty="0"/>
          </a:p>
          <a:p>
            <a:pPr lvl="1"/>
            <a:r>
              <a:rPr lang="en-US" dirty="0"/>
              <a:t>Travelers </a:t>
            </a:r>
            <a:r>
              <a:rPr lang="en-US" dirty="0" smtClean="0"/>
              <a:t>diarrhea. </a:t>
            </a:r>
            <a:endParaRPr lang="en-US" dirty="0"/>
          </a:p>
          <a:p>
            <a:pPr lvl="1"/>
            <a:r>
              <a:rPr lang="en-US" dirty="0" smtClean="0"/>
              <a:t>A broken bone or ruptured appendix.</a:t>
            </a:r>
          </a:p>
          <a:p>
            <a:pPr lvl="1"/>
            <a:r>
              <a:rPr lang="en-US" dirty="0" smtClean="0"/>
              <a:t>Mental health episode.</a:t>
            </a:r>
          </a:p>
          <a:p>
            <a:pPr lvl="1"/>
            <a:r>
              <a:rPr lang="en-US" dirty="0" smtClean="0"/>
              <a:t>Higher risk of disease.</a:t>
            </a:r>
          </a:p>
          <a:p>
            <a:pPr lvl="1"/>
            <a:r>
              <a:rPr lang="en-US" dirty="0" smtClean="0"/>
              <a:t>Underdeveloped medical facilities.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168631" y="2174241"/>
            <a:ext cx="3828410" cy="424134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 smtClean="0"/>
              <a:t>Natural Disasters</a:t>
            </a:r>
          </a:p>
          <a:p>
            <a:pPr lvl="1"/>
            <a:r>
              <a:rPr lang="en-US" dirty="0" smtClean="0"/>
              <a:t>Earthquakes.</a:t>
            </a:r>
          </a:p>
          <a:p>
            <a:pPr lvl="1"/>
            <a:r>
              <a:rPr lang="en-US" dirty="0" smtClean="0"/>
              <a:t>Floods.</a:t>
            </a:r>
          </a:p>
          <a:p>
            <a:pPr lvl="1"/>
            <a:r>
              <a:rPr lang="en-US" dirty="0" smtClean="0"/>
              <a:t>Tsunami.</a:t>
            </a:r>
          </a:p>
          <a:p>
            <a:pPr lvl="1"/>
            <a:r>
              <a:rPr lang="en-US" dirty="0" smtClean="0"/>
              <a:t>Fire.</a:t>
            </a:r>
          </a:p>
          <a:p>
            <a:pPr lvl="1"/>
            <a:r>
              <a:rPr lang="en-US" dirty="0" smtClean="0"/>
              <a:t>Underdeveloped infrastructures and less law enforcement.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174240"/>
            <a:ext cx="3773077" cy="396434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 smtClean="0"/>
              <a:t>Other</a:t>
            </a:r>
          </a:p>
          <a:p>
            <a:pPr lvl="1"/>
            <a:r>
              <a:rPr lang="en-US" dirty="0" smtClean="0"/>
              <a:t>Automobile accident.</a:t>
            </a:r>
          </a:p>
          <a:p>
            <a:pPr lvl="1"/>
            <a:r>
              <a:rPr lang="en-US" dirty="0" smtClean="0"/>
              <a:t>Terrorist attack.</a:t>
            </a:r>
          </a:p>
          <a:p>
            <a:pPr lvl="1"/>
            <a:r>
              <a:rPr lang="en-US" dirty="0" smtClean="0"/>
              <a:t>Sexual assault.</a:t>
            </a:r>
          </a:p>
          <a:p>
            <a:pPr lvl="1"/>
            <a:r>
              <a:rPr lang="en-US" dirty="0" smtClean="0"/>
              <a:t>Kidnapping.</a:t>
            </a:r>
          </a:p>
          <a:p>
            <a:pPr lvl="1"/>
            <a:r>
              <a:rPr lang="en-US" dirty="0" smtClean="0"/>
              <a:t>Coup.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339408"/>
            <a:ext cx="2375877" cy="590931"/>
          </a:xfrm>
        </p:spPr>
        <p:txBody>
          <a:bodyPr/>
          <a:lstStyle/>
          <a:p>
            <a:r>
              <a:rPr lang="en-US" sz="3600" b="1" dirty="0" smtClean="0"/>
              <a:t>RISKS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 smtClean="0"/>
              <a:t>What could possibly happen, right?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36893" y="2932994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53136" y="2951282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1589" y="291470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8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8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8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8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8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8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8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8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753512" y="6484937"/>
            <a:ext cx="419776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-2883" y="0"/>
            <a:ext cx="1229503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97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>
          <a:xfrm>
            <a:off x="143690" y="419100"/>
            <a:ext cx="5917475" cy="2336024"/>
          </a:xfrm>
        </p:spPr>
        <p:txBody>
          <a:bodyPr/>
          <a:lstStyle/>
          <a:p>
            <a:r>
              <a:rPr lang="en-US" dirty="0" smtClean="0"/>
              <a:t>Upon Return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7147" y="2245781"/>
            <a:ext cx="6096000" cy="324088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Attend Debrief Meeting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Evaluate &amp;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Assess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Program Report Generated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Submit Program Receipts</a:t>
            </a:r>
          </a:p>
        </p:txBody>
      </p:sp>
    </p:spTree>
    <p:extLst>
      <p:ext uri="{BB962C8B-B14F-4D97-AF65-F5344CB8AC3E}">
        <p14:creationId xmlns:p14="http://schemas.microsoft.com/office/powerpoint/2010/main" val="2488226301"/>
      </p:ext>
    </p:extLst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r="20604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66616" y="6492875"/>
            <a:ext cx="393567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69069" y="1554163"/>
            <a:ext cx="5791200" cy="4198072"/>
          </a:xfrm>
        </p:spPr>
        <p:txBody>
          <a:bodyPr/>
          <a:lstStyle/>
          <a:p>
            <a:pPr marL="58738" lvl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i="1" dirty="0" smtClean="0">
              <a:solidFill>
                <a:srgbClr val="FF0000"/>
              </a:solidFill>
            </a:endParaRPr>
          </a:p>
          <a:p>
            <a:pPr marL="58738" lvl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i="1" dirty="0" smtClean="0">
                <a:solidFill>
                  <a:srgbClr val="FF0000"/>
                </a:solidFill>
              </a:rPr>
              <a:t>An </a:t>
            </a:r>
            <a:r>
              <a:rPr lang="en-US" sz="2800" b="1" i="1" dirty="0">
                <a:solidFill>
                  <a:srgbClr val="FF0000"/>
                </a:solidFill>
              </a:rPr>
              <a:t>international experience </a:t>
            </a:r>
            <a:r>
              <a:rPr lang="en-US" sz="2800" b="1" i="1" dirty="0" smtClean="0">
                <a:solidFill>
                  <a:srgbClr val="FF0000"/>
                </a:solidFill>
              </a:rPr>
              <a:t>can be one of the most valuable and meaningful components </a:t>
            </a:r>
            <a:r>
              <a:rPr lang="en-US" sz="2800" b="1" i="1" dirty="0">
                <a:solidFill>
                  <a:srgbClr val="FF0000"/>
                </a:solidFill>
              </a:rPr>
              <a:t>of </a:t>
            </a:r>
            <a:r>
              <a:rPr lang="en-US" sz="2800" b="1" i="1" dirty="0" smtClean="0">
                <a:solidFill>
                  <a:srgbClr val="FF0000"/>
                </a:solidFill>
              </a:rPr>
              <a:t>a         21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b="1" i="1" dirty="0" smtClean="0">
                <a:solidFill>
                  <a:srgbClr val="FF0000"/>
                </a:solidFill>
              </a:rPr>
              <a:t> Century education.</a:t>
            </a:r>
          </a:p>
          <a:p>
            <a:pPr marL="58738" lvl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solidFill>
                <a:schemeClr val="tx2"/>
              </a:solidFill>
            </a:endParaRPr>
          </a:p>
          <a:p>
            <a:pPr marL="58738" lvl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600" b="1" dirty="0">
                <a:solidFill>
                  <a:schemeClr val="tx2"/>
                </a:solidFill>
              </a:rPr>
              <a:t>THANK  </a:t>
            </a:r>
            <a:r>
              <a:rPr lang="en-US" sz="3600" b="1" dirty="0" smtClean="0">
                <a:solidFill>
                  <a:schemeClr val="tx2"/>
                </a:solidFill>
              </a:rPr>
              <a:t>YOU for your commitment to student success!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21801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TRANSITIONS </a:t>
            </a:r>
            <a:br>
              <a:rPr lang="en-US" dirty="0"/>
            </a:br>
            <a:r>
              <a:rPr lang="en-US" dirty="0"/>
              <a:t>&amp; SECTION DIVIDERS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TIP </a:t>
            </a:r>
          </a:p>
          <a:p>
            <a:pPr lvl="1"/>
            <a:r>
              <a:rPr lang="en-US" dirty="0"/>
              <a:t>To keep the audience focused, always use the same transition before a new topic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Consistency helps viewer see connections in the story – </a:t>
            </a:r>
            <a:br>
              <a:rPr lang="en-US" dirty="0"/>
            </a:br>
            <a:r>
              <a:rPr lang="en-US" dirty="0"/>
              <a:t>use same layout and design for individual sections and </a:t>
            </a:r>
            <a:br>
              <a:rPr lang="en-US" dirty="0"/>
            </a:br>
            <a:r>
              <a:rPr lang="en-US" dirty="0"/>
              <a:t>give your audience a mental check-point.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74115020"/>
      </p:ext>
    </p:extLst>
  </p:cSld>
  <p:clrMapOvr>
    <a:masterClrMapping/>
  </p:clrMapOvr>
  <p:transition spd="slow">
    <p:push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VISUALS ADD A COMPONENT TO STORYTELLING THAT TEXT CANNOT | </a:t>
            </a:r>
            <a:r>
              <a:rPr lang="en-US" sz="3600" dirty="0">
                <a:solidFill>
                  <a:schemeClr val="accent1"/>
                </a:solidFill>
              </a:rPr>
              <a:t>SPEED.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Images are another element that can drive your point home even more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737094" y="499736"/>
            <a:ext cx="792205" cy="1200329"/>
          </a:xfrm>
        </p:spPr>
        <p:txBody>
          <a:bodyPr/>
          <a:lstStyle/>
          <a:p>
            <a:r>
              <a:rPr lang="en-US" dirty="0"/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99983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696726" y="6484937"/>
            <a:ext cx="533348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0" y="3429000"/>
            <a:ext cx="6096000" cy="2791533"/>
          </a:xfrm>
        </p:spPr>
        <p:txBody>
          <a:bodyPr/>
          <a:lstStyle/>
          <a:p>
            <a:r>
              <a:rPr lang="en-US" dirty="0"/>
              <a:t>LEAD</a:t>
            </a:r>
          </a:p>
          <a:p>
            <a:pPr lvl="2"/>
            <a:r>
              <a:rPr lang="en-US" dirty="0"/>
              <a:t>Start your story with an outline, </a:t>
            </a:r>
            <a:br>
              <a:rPr lang="en-US" dirty="0"/>
            </a:br>
            <a:r>
              <a:rPr lang="en-US" dirty="0"/>
              <a:t>a framework of points you </a:t>
            </a:r>
            <a:br>
              <a:rPr lang="en-US" dirty="0"/>
            </a:br>
            <a:r>
              <a:rPr lang="en-US" dirty="0"/>
              <a:t>need to have to tell your story, </a:t>
            </a:r>
            <a:br>
              <a:rPr lang="en-US" dirty="0"/>
            </a:br>
            <a:r>
              <a:rPr lang="en-US" dirty="0"/>
              <a:t>always moving forward to </a:t>
            </a:r>
            <a:br>
              <a:rPr lang="en-US" dirty="0"/>
            </a:br>
            <a:r>
              <a:rPr lang="en-US" dirty="0"/>
              <a:t>the conclusion or action points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Know the end </a:t>
            </a:r>
            <a:br>
              <a:rPr lang="en-US" dirty="0"/>
            </a:br>
            <a:r>
              <a:rPr lang="en-US" dirty="0"/>
              <a:t>at the beginning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094443" cy="6858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8218"/>
      </p:ext>
    </p:extLst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0" y="1636201"/>
            <a:ext cx="6096000" cy="3585597"/>
          </a:xfrm>
        </p:spPr>
        <p:txBody>
          <a:bodyPr/>
          <a:lstStyle/>
          <a:p>
            <a:r>
              <a:rPr lang="en-US" dirty="0"/>
              <a:t>TAKEAWAY</a:t>
            </a:r>
          </a:p>
          <a:p>
            <a:pPr lvl="4"/>
            <a:r>
              <a:rPr lang="en-US" dirty="0"/>
              <a:t>What do you want them to remember?</a:t>
            </a:r>
          </a:p>
          <a:p>
            <a:r>
              <a:rPr lang="en-US" dirty="0"/>
              <a:t>INSPIRE</a:t>
            </a:r>
          </a:p>
          <a:p>
            <a:pPr lvl="4"/>
            <a:r>
              <a:rPr lang="en-US" dirty="0"/>
              <a:t>Get them excited about what’s to come</a:t>
            </a:r>
          </a:p>
          <a:p>
            <a:r>
              <a:rPr lang="en-US" dirty="0"/>
              <a:t>ACTION</a:t>
            </a:r>
          </a:p>
          <a:p>
            <a:pPr lvl="4"/>
            <a:r>
              <a:rPr lang="en-US" dirty="0"/>
              <a:t>Build your presentation and give us your feedback </a:t>
            </a:r>
            <a:br>
              <a:rPr lang="en-US" dirty="0"/>
            </a:br>
            <a:r>
              <a:rPr lang="en-US" dirty="0"/>
              <a:t>if this was helpful to you.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44631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747687" y="6492875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—LEVAR BURTON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BECAUSE STORYTELLING, </a:t>
            </a:r>
            <a:br>
              <a:rPr lang="en-US" dirty="0"/>
            </a:br>
            <a:r>
              <a:rPr lang="en-US" dirty="0"/>
              <a:t>AND VISUAL STORYTELLING, </a:t>
            </a:r>
            <a:br>
              <a:rPr lang="en-US" dirty="0"/>
            </a:br>
            <a:r>
              <a:rPr lang="en-US" dirty="0"/>
              <a:t>WAS PUT IN THE HANDS OF EVERYBODY,</a:t>
            </a:r>
          </a:p>
          <a:p>
            <a:pPr lvl="1"/>
            <a:r>
              <a:rPr lang="en-US" dirty="0"/>
              <a:t>WE HAVE ALL NOW BECOME STORYTELLERS.</a:t>
            </a:r>
          </a:p>
        </p:txBody>
      </p:sp>
    </p:spTree>
    <p:extLst>
      <p:ext uri="{BB962C8B-B14F-4D97-AF65-F5344CB8AC3E}">
        <p14:creationId xmlns:p14="http://schemas.microsoft.com/office/powerpoint/2010/main" val="6273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POWERFUL PRESENTATIONS!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4433852" y="4256429"/>
            <a:ext cx="575695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2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302134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 smtClean="0"/>
              <a:t>Decisions</a:t>
            </a:r>
            <a:endParaRPr lang="en-US" sz="3600" dirty="0"/>
          </a:p>
          <a:p>
            <a:pPr lvl="1"/>
            <a:r>
              <a:rPr lang="en-US" sz="2400" dirty="0"/>
              <a:t>Last minute scheduling requires bus instead of air transportation, and four </a:t>
            </a:r>
            <a:r>
              <a:rPr lang="en-US" sz="2400" dirty="0" smtClean="0"/>
              <a:t>students </a:t>
            </a:r>
            <a:r>
              <a:rPr lang="en-US" sz="2400" dirty="0"/>
              <a:t>die in traffic accident on road known to be </a:t>
            </a:r>
            <a:r>
              <a:rPr lang="en-US" sz="2400" dirty="0" smtClean="0"/>
              <a:t>dangerous.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248103" y="2598127"/>
            <a:ext cx="3510687" cy="250427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 smtClean="0"/>
              <a:t>Actions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chemeClr val="tx1"/>
                </a:solidFill>
              </a:rPr>
              <a:t>Faculty member and university sued for contributing a bottle of wine during a party after which a student was raped</a:t>
            </a:r>
            <a:r>
              <a:rPr lang="en-US" b="0" dirty="0" smtClean="0">
                <a:solidFill>
                  <a:schemeClr val="tx1"/>
                </a:solidFill>
              </a:rPr>
              <a:t>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79974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sz="3600" dirty="0" smtClean="0"/>
              <a:t>Responses</a:t>
            </a:r>
          </a:p>
          <a:p>
            <a:pPr>
              <a:lnSpc>
                <a:spcPct val="80000"/>
              </a:lnSpc>
            </a:pPr>
            <a:r>
              <a:rPr lang="en-US" b="0" dirty="0">
                <a:solidFill>
                  <a:schemeClr val="tx1"/>
                </a:solidFill>
              </a:rPr>
              <a:t>Graduate student died from complications related to altitude sickness in the Himalayas</a:t>
            </a:r>
            <a:r>
              <a:rPr lang="en-US" b="0" dirty="0" smtClean="0">
                <a:solidFill>
                  <a:schemeClr val="tx1"/>
                </a:solidFill>
              </a:rPr>
              <a:t>. The program leader didn’t realize how sick the student was.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339408"/>
            <a:ext cx="2375877" cy="590931"/>
          </a:xfrm>
        </p:spPr>
        <p:txBody>
          <a:bodyPr/>
          <a:lstStyle/>
          <a:p>
            <a:r>
              <a:rPr lang="en-US" sz="3600" b="1" dirty="0" smtClean="0"/>
              <a:t>RISKS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424732"/>
          </a:xfrm>
        </p:spPr>
        <p:txBody>
          <a:bodyPr/>
          <a:lstStyle/>
          <a:p>
            <a:r>
              <a:rPr lang="en-US" dirty="0" smtClean="0"/>
              <a:t>Well known tragedies have shaped crisis response protocols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567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561" y="3606800"/>
            <a:ext cx="11755119" cy="27864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WHEN AN EMERGENCY OCCURS| </a:t>
            </a:r>
            <a:r>
              <a:rPr lang="en-US" sz="2400" dirty="0" smtClean="0">
                <a:solidFill>
                  <a:schemeClr val="accent1"/>
                </a:solidFill>
              </a:rPr>
              <a:t>WITH NO PRIOR NOTICE,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 YOU MUST MAKE DECISIONS ON THE SPOT IN AN UNFAMILIAR ENVIRONMENT. EVERYONE WILL LOOK TO YOU FOR DIRECTION. YOUR STUDENTS WILL BE STRESSED-OUT AND INFORMATION INAEQUATE. AND YET, YOUR RESPONSES COULD DETERMINE IF PEOPLE WILL BE HARMED, CAREERS RUINED, AND OUR UNIVERSITY’S REPUTATION SERIOUSLY DAMAGED.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It’s a lot of responsibility. It’s a lot of pressure.</a:t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It’s high-stakes.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737094" y="499736"/>
            <a:ext cx="792205" cy="1200329"/>
          </a:xfrm>
        </p:spPr>
        <p:txBody>
          <a:bodyPr/>
          <a:lstStyle/>
          <a:p>
            <a:r>
              <a:rPr lang="en-US" dirty="0"/>
              <a:t>FACT</a:t>
            </a:r>
          </a:p>
        </p:txBody>
      </p:sp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2702920" y="1911133"/>
            <a:ext cx="9262657" cy="3360920"/>
          </a:xfrm>
        </p:spPr>
        <p:txBody>
          <a:bodyPr/>
          <a:lstStyle/>
          <a:p>
            <a:r>
              <a:rPr lang="en-US" sz="3200" b="1" dirty="0" smtClean="0"/>
              <a:t>“</a:t>
            </a:r>
            <a:r>
              <a:rPr lang="en-US" sz="2000" dirty="0" smtClean="0"/>
              <a:t>Because of </a:t>
            </a:r>
            <a:r>
              <a:rPr lang="en-US" sz="2000" dirty="0"/>
              <a:t>dynamic and complex risk, it is in our interest to make projects and project managers as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PREDICTABLE AND BORING AS POSSIBLE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smtClean="0"/>
              <a:t>much in the way that being a pilot requires </a:t>
            </a:r>
            <a:r>
              <a:rPr lang="en-US" sz="2000" dirty="0"/>
              <a:t>volumes of checklists, </a:t>
            </a:r>
            <a:r>
              <a:rPr lang="en-US" sz="2000" dirty="0" smtClean="0"/>
              <a:t>frequent </a:t>
            </a:r>
            <a:r>
              <a:rPr lang="en-US" sz="2000" dirty="0"/>
              <a:t>training, evaluation and </a:t>
            </a:r>
            <a:r>
              <a:rPr lang="en-US" sz="2000" dirty="0" smtClean="0"/>
              <a:t>assessment…</a:t>
            </a:r>
          </a:p>
          <a:p>
            <a:endParaRPr lang="en-US" sz="2000" dirty="0"/>
          </a:p>
          <a:p>
            <a:r>
              <a:rPr lang="en-US" sz="2000" dirty="0" smtClean="0"/>
              <a:t>	Why would a business put its </a:t>
            </a:r>
            <a:r>
              <a:rPr lang="en-US" sz="2000" dirty="0"/>
              <a:t>success in the hands of untrained project </a:t>
            </a:r>
            <a:r>
              <a:rPr lang="en-US" sz="2000" dirty="0" smtClean="0"/>
              <a:t>manager, </a:t>
            </a:r>
            <a:r>
              <a:rPr lang="en-US" sz="2000" dirty="0"/>
              <a:t>while an individual </a:t>
            </a:r>
            <a:r>
              <a:rPr lang="en-US" sz="2000" dirty="0" smtClean="0"/>
              <a:t>wouldn't </a:t>
            </a:r>
            <a:r>
              <a:rPr lang="en-US" sz="2000" dirty="0"/>
              <a:t>put their life in the hands of untrained pilots </a:t>
            </a:r>
            <a:r>
              <a:rPr lang="en-US" sz="2000" dirty="0" smtClean="0"/>
              <a:t>when </a:t>
            </a:r>
          </a:p>
          <a:p>
            <a:r>
              <a:rPr lang="en-US" sz="2000" dirty="0"/>
              <a:t>	</a:t>
            </a:r>
            <a:r>
              <a:rPr lang="en-US" sz="3200" dirty="0" smtClean="0">
                <a:solidFill>
                  <a:srgbClr val="FFFF00"/>
                </a:solidFill>
              </a:rPr>
              <a:t>TRAVELLING TO A HOLIDAY DESTINATION?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73040" y="5795555"/>
            <a:ext cx="6021251" cy="1200329"/>
          </a:xfrm>
        </p:spPr>
        <p:txBody>
          <a:bodyPr/>
          <a:lstStyle/>
          <a:p>
            <a:r>
              <a:rPr lang="en-US" dirty="0" smtClean="0"/>
              <a:t>—Stephan Carver, </a:t>
            </a:r>
          </a:p>
          <a:p>
            <a:r>
              <a:rPr lang="en-US" dirty="0" smtClean="0"/>
              <a:t>Senior Lecturer in Project and Program Management, </a:t>
            </a:r>
            <a:r>
              <a:rPr lang="en-US" dirty="0" err="1" smtClean="0"/>
              <a:t>Cranfield</a:t>
            </a:r>
            <a:r>
              <a:rPr lang="en-US" dirty="0" smtClean="0"/>
              <a:t> University MBA Program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957587"/>
            <a:ext cx="2298335" cy="28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010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2996" y="3383280"/>
            <a:ext cx="11414388" cy="16589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IT IS FAR EASIER TO ELIMINATE A RISK </a:t>
            </a:r>
            <a:br>
              <a:rPr lang="en-US" sz="3600" dirty="0" smtClean="0"/>
            </a:br>
            <a:r>
              <a:rPr lang="en-US" sz="3600" dirty="0" smtClean="0"/>
              <a:t>THAN IT IS TO MANAGE A CRISIS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262607" y="499736"/>
            <a:ext cx="1741182" cy="1200329"/>
          </a:xfrm>
        </p:spPr>
        <p:txBody>
          <a:bodyPr/>
          <a:lstStyle/>
          <a:p>
            <a:r>
              <a:rPr lang="en-US" dirty="0" smtClean="0"/>
              <a:t>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0" r="17840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/>
          </p:nvPr>
        </p:nvSpPr>
        <p:spPr>
          <a:xfrm>
            <a:off x="16652" y="3601720"/>
            <a:ext cx="6096000" cy="1461939"/>
          </a:xfrm>
        </p:spPr>
        <p:txBody>
          <a:bodyPr/>
          <a:lstStyle/>
          <a:p>
            <a:r>
              <a:rPr lang="en-US" dirty="0"/>
              <a:t>PREPARE</a:t>
            </a:r>
          </a:p>
          <a:p>
            <a:pPr lvl="2"/>
            <a:r>
              <a:rPr lang="en-US" dirty="0" smtClean="0"/>
              <a:t>That’s why we are here. 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0" y="1818640"/>
            <a:ext cx="6096000" cy="1588127"/>
          </a:xfrm>
        </p:spPr>
        <p:txBody>
          <a:bodyPr/>
          <a:lstStyle/>
          <a:p>
            <a:r>
              <a:rPr lang="en-US" dirty="0" smtClean="0"/>
              <a:t>Experience and empirical research </a:t>
            </a:r>
            <a:r>
              <a:rPr lang="en-US" dirty="0" smtClean="0"/>
              <a:t>leads to this conclusion.   </a:t>
            </a:r>
            <a:r>
              <a:rPr lang="en-US" dirty="0" smtClean="0"/>
              <a:t>It’s best </a:t>
            </a:r>
            <a:r>
              <a:rPr lang="en-US" dirty="0" smtClean="0"/>
              <a:t>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322</TotalTime>
  <Words>2693</Words>
  <Application>Microsoft Office PowerPoint</Application>
  <PresentationFormat>Widescreen</PresentationFormat>
  <Paragraphs>461</Paragraphs>
  <Slides>47</Slides>
  <Notes>23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Travel Study</vt:lpstr>
      <vt:lpstr>PowerPoint Presentation</vt:lpstr>
      <vt:lpstr>LEADERSHIP</vt:lpstr>
      <vt:lpstr>RISKS</vt:lpstr>
      <vt:lpstr>RISKS</vt:lpstr>
      <vt:lpstr>  WHEN AN EMERGENCY OCCURS| WITH NO PRIOR NOTICE,  YOU MUST MAKE DECISIONS ON THE SPOT IN AN UNFAMILIAR ENVIRONMENT. EVERYONE WILL LOOK TO YOU FOR DIRECTION. YOUR STUDENTS WILL BE STRESSED-OUT AND INFORMATION INAEQUATE. AND YET, YOUR RESPONSES COULD DETERMINE IF PEOPLE WILL BE HARMED, CAREERS RUINED, AND OUR UNIVERSITY’S REPUTATION SERIOUSLY DAMAGED.  It’s a lot of responsibility. It’s a lot of pressure. It’s high-stakes.</vt:lpstr>
      <vt:lpstr>PowerPoint Presentation</vt:lpstr>
      <vt:lpstr>IT IS FAR EASIER TO ELIMINATE A RISK  THAN IT IS TO MANAGE A CRISIS</vt:lpstr>
      <vt:lpstr>PowerPoint Presentation</vt:lpstr>
      <vt:lpstr>Imperative to understand UW-Whitewater’s priorities:  Health and Safety Reputation </vt:lpstr>
      <vt:lpstr>Realities: Cost is no longer an issue. CGE is prepared to assist. Channeling communication through CGE is imperative.</vt:lpstr>
      <vt:lpstr>What should you expect?</vt:lpstr>
      <vt:lpstr>PowerPoint Presentation</vt:lpstr>
      <vt:lpstr>PowerPoint Presentation</vt:lpstr>
      <vt:lpstr>Imperative for travel study program leaders to understand what legal issues come into play.</vt:lpstr>
      <vt:lpstr>PowerPoint Presentation</vt:lpstr>
      <vt:lpstr>PowerPoint Presentation</vt:lpstr>
      <vt:lpstr>  THE LAW NEVER “IS”| RATHER IT IS ALWAYS EVOLVING.  YOU DON’T WANT SOMETHING TERRIBLE THAT HAPPENS ON YOUR PROGRAM TO CREATE LEGAL PRECEDENCE.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 that the CGE has a crisis management plan.  Familiarize yourself with the action plans.  Be prepared to utilize the plans (and incident report form).</vt:lpstr>
      <vt:lpstr> 1.  WE HAVE A PLAN 2.  YOUR CAMPUS CONTACT IS THE CGE 3.  YOU CREATE ON-SITE PLANS 4. YOU CARRY EMERGENCY CONTACT INFO AND CELL PHONE AT ALL TIMES   </vt:lpstr>
      <vt:lpstr>LEADERSHIP</vt:lpstr>
      <vt:lpstr>BREAK ANY EMERGENCY SITUATION DOWN TO  10 STEPS  THAT YOU ALWAYS FOLLOW  </vt:lpstr>
      <vt:lpstr>PowerPoint Presentation</vt:lpstr>
      <vt:lpstr>PowerPoint Presentation</vt:lpstr>
      <vt:lpstr>LEADERSHIP</vt:lpstr>
      <vt:lpstr>REMEMBER THESE THREE WORDS WHEN COMMUNICATING DURING A CRISIS: Regret * Reason * Remedy</vt:lpstr>
      <vt:lpstr>NEVER WASTE A CRISIS EVERY INCIDENT PROVIDES AN OPPORTUNITY TO IMPROVE… Evaluate actions and results</vt:lpstr>
      <vt:lpstr>PowerPoint Presentation</vt:lpstr>
      <vt:lpstr>PowerPoint Presentation</vt:lpstr>
      <vt:lpstr>USE TRANSITIONS  &amp; SECTION DIVIDERS</vt:lpstr>
      <vt:lpstr>VISUALS ADD A COMPONENT TO STORYTELLING THAT TEXT CANNOT | SPEED.</vt:lpstr>
      <vt:lpstr>PowerPoint Presentation</vt:lpstr>
      <vt:lpstr>PowerPoint Presentation</vt:lpstr>
      <vt:lpstr>PowerPoint Presentation</vt:lpstr>
      <vt:lpstr>POWERFUL PRESENTATIONS!</vt:lpstr>
    </vt:vector>
  </TitlesOfParts>
  <Company>University of Wisconsin Whitewater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POWERFUL</dc:title>
  <dc:subject/>
  <dc:creator>Chenoweth, Candace A</dc:creator>
  <cp:keywords/>
  <dc:description/>
  <cp:lastModifiedBy>Chenoweth, Candace A</cp:lastModifiedBy>
  <cp:revision>36</cp:revision>
  <dcterms:created xsi:type="dcterms:W3CDTF">2017-05-04T16:58:56Z</dcterms:created>
  <dcterms:modified xsi:type="dcterms:W3CDTF">2017-05-05T17:53:59Z</dcterms:modified>
  <cp:category/>
</cp:coreProperties>
</file>