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7"/>
  </p:notesMasterIdLst>
  <p:handoutMasterIdLst>
    <p:handoutMasterId r:id="rId18"/>
  </p:handoutMasterIdLst>
  <p:sldIdLst>
    <p:sldId id="256" r:id="rId2"/>
    <p:sldId id="257" r:id="rId3"/>
    <p:sldId id="258" r:id="rId4"/>
    <p:sldId id="273" r:id="rId5"/>
    <p:sldId id="276" r:id="rId6"/>
    <p:sldId id="275" r:id="rId7"/>
    <p:sldId id="265" r:id="rId8"/>
    <p:sldId id="266" r:id="rId9"/>
    <p:sldId id="267" r:id="rId10"/>
    <p:sldId id="260" r:id="rId11"/>
    <p:sldId id="271" r:id="rId12"/>
    <p:sldId id="272" r:id="rId13"/>
    <p:sldId id="264" r:id="rId14"/>
    <p:sldId id="270" r:id="rId15"/>
    <p:sldId id="269" r:id="rId1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D469"/>
    <a:srgbClr val="FFCD4F"/>
    <a:srgbClr val="FF9C7D"/>
    <a:srgbClr val="89B0FF"/>
    <a:srgbClr val="00D0CB"/>
    <a:srgbClr val="00ACA8"/>
    <a:srgbClr val="008080"/>
    <a:srgbClr val="FF99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8" autoAdjust="0"/>
    <p:restoredTop sz="93900" autoAdjust="0"/>
  </p:normalViewPr>
  <p:slideViewPr>
    <p:cSldViewPr>
      <p:cViewPr varScale="1">
        <p:scale>
          <a:sx n="64" d="100"/>
          <a:sy n="64" d="100"/>
        </p:scale>
        <p:origin x="136" y="40"/>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37" d="100"/>
          <a:sy n="137" d="100"/>
        </p:scale>
        <p:origin x="-84" y="-1248"/>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3ED01-5D00-443C-8C79-020964FB5D8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0706FAA-1F63-4123-B29C-3946983B7EF4}">
      <dgm:prSet phldrT="[Text]" custT="1"/>
      <dgm:spPr/>
      <dgm:t>
        <a:bodyPr/>
        <a:lstStyle/>
        <a:p>
          <a:pPr>
            <a:lnSpc>
              <a:spcPct val="100000"/>
            </a:lnSpc>
            <a:spcAft>
              <a:spcPts val="0"/>
            </a:spcAft>
          </a:pPr>
          <a:r>
            <a:rPr lang="en-US" sz="1800" dirty="0">
              <a:latin typeface="+mj-lt"/>
            </a:rPr>
            <a:t>Experiencing medical</a:t>
          </a:r>
        </a:p>
        <a:p>
          <a:pPr>
            <a:lnSpc>
              <a:spcPct val="100000"/>
            </a:lnSpc>
            <a:spcAft>
              <a:spcPts val="0"/>
            </a:spcAft>
          </a:pPr>
          <a:r>
            <a:rPr lang="en-US" sz="1800" dirty="0">
              <a:latin typeface="+mj-lt"/>
            </a:rPr>
            <a:t> and</a:t>
          </a:r>
        </a:p>
        <a:p>
          <a:pPr>
            <a:lnSpc>
              <a:spcPct val="100000"/>
            </a:lnSpc>
            <a:spcAft>
              <a:spcPts val="0"/>
            </a:spcAft>
          </a:pPr>
          <a:r>
            <a:rPr lang="en-US" sz="1800" dirty="0">
              <a:latin typeface="+mj-lt"/>
            </a:rPr>
            <a:t>mental health challenges</a:t>
          </a:r>
        </a:p>
      </dgm:t>
    </dgm:pt>
    <dgm:pt modelId="{E6F58F79-3035-435A-8DFD-7B3C2F9F1BDD}" type="parTrans" cxnId="{2FF1724B-B5C9-4AD2-BD4E-30D260DD11BC}">
      <dgm:prSet/>
      <dgm:spPr/>
      <dgm:t>
        <a:bodyPr/>
        <a:lstStyle/>
        <a:p>
          <a:endParaRPr lang="en-US"/>
        </a:p>
      </dgm:t>
    </dgm:pt>
    <dgm:pt modelId="{6FA04B1F-9587-4897-8E51-C9000EE30ACD}" type="sibTrans" cxnId="{2FF1724B-B5C9-4AD2-BD4E-30D260DD11BC}">
      <dgm:prSet/>
      <dgm:spPr/>
      <dgm:t>
        <a:bodyPr/>
        <a:lstStyle/>
        <a:p>
          <a:endParaRPr lang="en-US"/>
        </a:p>
      </dgm:t>
    </dgm:pt>
    <dgm:pt modelId="{C3A031CA-4687-4DC2-8662-2183673A9595}">
      <dgm:prSet phldrT="[Text]" custT="1"/>
      <dgm:spPr/>
      <dgm:t>
        <a:bodyPr/>
        <a:lstStyle/>
        <a:p>
          <a:r>
            <a:rPr lang="en-US" sz="1800" dirty="0">
              <a:latin typeface="+mj-lt"/>
            </a:rPr>
            <a:t>Reduced attendance &amp; Poor Academic Performance</a:t>
          </a:r>
        </a:p>
      </dgm:t>
    </dgm:pt>
    <dgm:pt modelId="{C8599FFA-E5A1-453E-A004-8CD2AE038F04}" type="parTrans" cxnId="{9D20A381-DB65-4E11-A077-3F953DE759A2}">
      <dgm:prSet/>
      <dgm:spPr/>
      <dgm:t>
        <a:bodyPr/>
        <a:lstStyle/>
        <a:p>
          <a:endParaRPr lang="en-US"/>
        </a:p>
      </dgm:t>
    </dgm:pt>
    <dgm:pt modelId="{6802AEAE-361B-4E05-80A1-1AFA89F16FE7}" type="sibTrans" cxnId="{9D20A381-DB65-4E11-A077-3F953DE759A2}">
      <dgm:prSet/>
      <dgm:spPr/>
      <dgm:t>
        <a:bodyPr/>
        <a:lstStyle/>
        <a:p>
          <a:endParaRPr lang="en-US"/>
        </a:p>
      </dgm:t>
    </dgm:pt>
    <dgm:pt modelId="{E1478E35-501B-4BD9-89D3-1AF32E3B098A}">
      <dgm:prSet phldrT="[Text]" custT="1"/>
      <dgm:spPr/>
      <dgm:t>
        <a:bodyPr/>
        <a:lstStyle/>
        <a:p>
          <a:r>
            <a:rPr lang="en-US" sz="1800" dirty="0">
              <a:latin typeface="+mj-lt"/>
            </a:rPr>
            <a:t>Inability to effectively communicate with faculty &amp; other students</a:t>
          </a:r>
        </a:p>
      </dgm:t>
    </dgm:pt>
    <dgm:pt modelId="{88F70051-B4A1-4A0E-BC82-1B7035C3D517}" type="sibTrans" cxnId="{F1DD2030-9424-4E08-B798-659D7075415B}">
      <dgm:prSet/>
      <dgm:spPr/>
      <dgm:t>
        <a:bodyPr/>
        <a:lstStyle/>
        <a:p>
          <a:endParaRPr lang="en-US"/>
        </a:p>
      </dgm:t>
    </dgm:pt>
    <dgm:pt modelId="{1C8B4EAD-7420-4C03-B87B-FF783678B363}" type="parTrans" cxnId="{F1DD2030-9424-4E08-B798-659D7075415B}">
      <dgm:prSet/>
      <dgm:spPr/>
      <dgm:t>
        <a:bodyPr/>
        <a:lstStyle/>
        <a:p>
          <a:endParaRPr lang="en-US"/>
        </a:p>
      </dgm:t>
    </dgm:pt>
    <dgm:pt modelId="{D7CF94D1-9C1C-40F3-A2F4-F893E796C47A}" type="pres">
      <dgm:prSet presAssocID="{5563ED01-5D00-443C-8C79-020964FB5D8D}" presName="composite" presStyleCnt="0">
        <dgm:presLayoutVars>
          <dgm:chMax val="5"/>
          <dgm:dir/>
          <dgm:animLvl val="ctr"/>
          <dgm:resizeHandles val="exact"/>
        </dgm:presLayoutVars>
      </dgm:prSet>
      <dgm:spPr/>
    </dgm:pt>
    <dgm:pt modelId="{A5F39FD7-DDB0-4997-B42E-11F5D58BA3C7}" type="pres">
      <dgm:prSet presAssocID="{5563ED01-5D00-443C-8C79-020964FB5D8D}" presName="cycle" presStyleCnt="0"/>
      <dgm:spPr/>
    </dgm:pt>
    <dgm:pt modelId="{C5F3398E-191D-4D2F-AF83-149B7987EBC8}" type="pres">
      <dgm:prSet presAssocID="{5563ED01-5D00-443C-8C79-020964FB5D8D}" presName="centerShape" presStyleCnt="0"/>
      <dgm:spPr/>
    </dgm:pt>
    <dgm:pt modelId="{01E9734D-5465-492F-9C78-C9DE7CC84B36}" type="pres">
      <dgm:prSet presAssocID="{5563ED01-5D00-443C-8C79-020964FB5D8D}" presName="connSite" presStyleLbl="node1" presStyleIdx="0" presStyleCnt="4"/>
      <dgm:spPr/>
    </dgm:pt>
    <dgm:pt modelId="{61B28485-1C60-45BE-90AB-16E055B6EB01}" type="pres">
      <dgm:prSet presAssocID="{5563ED01-5D00-443C-8C79-020964FB5D8D}" presName="visible" presStyleLbl="node1" presStyleIdx="0" presStyleCnt="4" custScaleX="152569" custScaleY="157165" custLinFactNeighborX="-3127" custLinFactNeighborY="359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pt>
    <dgm:pt modelId="{4A622C88-B49E-4EF9-8945-55E7A8F5F513}" type="pres">
      <dgm:prSet presAssocID="{1C8B4EAD-7420-4C03-B87B-FF783678B363}" presName="Name25" presStyleLbl="parChTrans1D1" presStyleIdx="0" presStyleCnt="3"/>
      <dgm:spPr/>
    </dgm:pt>
    <dgm:pt modelId="{51D7C42D-2513-4025-B73E-48FB300596C6}" type="pres">
      <dgm:prSet presAssocID="{E1478E35-501B-4BD9-89D3-1AF32E3B098A}" presName="node" presStyleCnt="0"/>
      <dgm:spPr/>
    </dgm:pt>
    <dgm:pt modelId="{4B529103-CFAD-42C2-B402-F2B2F9DED44C}" type="pres">
      <dgm:prSet presAssocID="{E1478E35-501B-4BD9-89D3-1AF32E3B098A}" presName="parentNode" presStyleLbl="node1" presStyleIdx="1" presStyleCnt="4" custScaleX="144045" custScaleY="142282" custLinFactNeighborX="73251" custLinFactNeighborY="2620">
        <dgm:presLayoutVars>
          <dgm:chMax val="1"/>
          <dgm:bulletEnabled val="1"/>
        </dgm:presLayoutVars>
      </dgm:prSet>
      <dgm:spPr/>
    </dgm:pt>
    <dgm:pt modelId="{96DDDB29-D30B-44BF-BBA7-A766E4BA8E47}" type="pres">
      <dgm:prSet presAssocID="{E1478E35-501B-4BD9-89D3-1AF32E3B098A}" presName="childNode" presStyleLbl="revTx" presStyleIdx="0" presStyleCnt="0">
        <dgm:presLayoutVars>
          <dgm:bulletEnabled val="1"/>
        </dgm:presLayoutVars>
      </dgm:prSet>
      <dgm:spPr/>
    </dgm:pt>
    <dgm:pt modelId="{BA426832-0222-4915-91B2-BA405E50A8E8}" type="pres">
      <dgm:prSet presAssocID="{E6F58F79-3035-435A-8DFD-7B3C2F9F1BDD}" presName="Name25" presStyleLbl="parChTrans1D1" presStyleIdx="1" presStyleCnt="3"/>
      <dgm:spPr/>
    </dgm:pt>
    <dgm:pt modelId="{6CD4C8E8-3115-46F1-AF9C-F2F0486408A4}" type="pres">
      <dgm:prSet presAssocID="{D0706FAA-1F63-4123-B29C-3946983B7EF4}" presName="node" presStyleCnt="0"/>
      <dgm:spPr/>
    </dgm:pt>
    <dgm:pt modelId="{22F2FA4D-B479-4A1F-9E81-026FF0AC8FA3}" type="pres">
      <dgm:prSet presAssocID="{D0706FAA-1F63-4123-B29C-3946983B7EF4}" presName="parentNode" presStyleLbl="node1" presStyleIdx="2" presStyleCnt="4" custScaleX="150023" custScaleY="146186" custLinFactX="99765" custLinFactNeighborX="100000" custLinFactNeighborY="9318">
        <dgm:presLayoutVars>
          <dgm:chMax val="1"/>
          <dgm:bulletEnabled val="1"/>
        </dgm:presLayoutVars>
      </dgm:prSet>
      <dgm:spPr/>
    </dgm:pt>
    <dgm:pt modelId="{B2805947-7A59-46A2-92CD-7C500A85F45F}" type="pres">
      <dgm:prSet presAssocID="{D0706FAA-1F63-4123-B29C-3946983B7EF4}" presName="childNode" presStyleLbl="revTx" presStyleIdx="0" presStyleCnt="0">
        <dgm:presLayoutVars>
          <dgm:bulletEnabled val="1"/>
        </dgm:presLayoutVars>
      </dgm:prSet>
      <dgm:spPr/>
    </dgm:pt>
    <dgm:pt modelId="{747F2FB9-12A3-41DA-B954-92A5D51052B4}" type="pres">
      <dgm:prSet presAssocID="{C8599FFA-E5A1-453E-A004-8CD2AE038F04}" presName="Name25" presStyleLbl="parChTrans1D1" presStyleIdx="2" presStyleCnt="3"/>
      <dgm:spPr/>
    </dgm:pt>
    <dgm:pt modelId="{31F7D25C-0641-436C-B5C1-688B7055B88B}" type="pres">
      <dgm:prSet presAssocID="{C3A031CA-4687-4DC2-8662-2183673A9595}" presName="node" presStyleCnt="0"/>
      <dgm:spPr/>
    </dgm:pt>
    <dgm:pt modelId="{5D6DD14A-171A-42CC-9633-3EF009F7461A}" type="pres">
      <dgm:prSet presAssocID="{C3A031CA-4687-4DC2-8662-2183673A9595}" presName="parentNode" presStyleLbl="node1" presStyleIdx="3" presStyleCnt="4" custScaleX="130978" custScaleY="135040" custLinFactNeighborX="80641" custLinFactNeighborY="-8202">
        <dgm:presLayoutVars>
          <dgm:chMax val="1"/>
          <dgm:bulletEnabled val="1"/>
        </dgm:presLayoutVars>
      </dgm:prSet>
      <dgm:spPr/>
    </dgm:pt>
    <dgm:pt modelId="{981746D7-C0ED-4153-A613-48E383205D26}" type="pres">
      <dgm:prSet presAssocID="{C3A031CA-4687-4DC2-8662-2183673A9595}" presName="childNode" presStyleLbl="revTx" presStyleIdx="0" presStyleCnt="0">
        <dgm:presLayoutVars>
          <dgm:bulletEnabled val="1"/>
        </dgm:presLayoutVars>
      </dgm:prSet>
      <dgm:spPr/>
    </dgm:pt>
  </dgm:ptLst>
  <dgm:cxnLst>
    <dgm:cxn modelId="{A21BFB0F-EA56-4C02-B818-8DD88899A846}" type="presOf" srcId="{E6F58F79-3035-435A-8DFD-7B3C2F9F1BDD}" destId="{BA426832-0222-4915-91B2-BA405E50A8E8}" srcOrd="0" destOrd="0" presId="urn:microsoft.com/office/officeart/2005/8/layout/radial2"/>
    <dgm:cxn modelId="{BF2DFB12-200F-4251-B22B-F5C76F1B6E67}" type="presOf" srcId="{1C8B4EAD-7420-4C03-B87B-FF783678B363}" destId="{4A622C88-B49E-4EF9-8945-55E7A8F5F513}" srcOrd="0" destOrd="0" presId="urn:microsoft.com/office/officeart/2005/8/layout/radial2"/>
    <dgm:cxn modelId="{F1DD2030-9424-4E08-B798-659D7075415B}" srcId="{5563ED01-5D00-443C-8C79-020964FB5D8D}" destId="{E1478E35-501B-4BD9-89D3-1AF32E3B098A}" srcOrd="0" destOrd="0" parTransId="{1C8B4EAD-7420-4C03-B87B-FF783678B363}" sibTransId="{88F70051-B4A1-4A0E-BC82-1B7035C3D517}"/>
    <dgm:cxn modelId="{B93ABA37-53D5-4448-AB89-3ABFC5E3C623}" type="presOf" srcId="{C8599FFA-E5A1-453E-A004-8CD2AE038F04}" destId="{747F2FB9-12A3-41DA-B954-92A5D51052B4}" srcOrd="0" destOrd="0" presId="urn:microsoft.com/office/officeart/2005/8/layout/radial2"/>
    <dgm:cxn modelId="{2FF1724B-B5C9-4AD2-BD4E-30D260DD11BC}" srcId="{5563ED01-5D00-443C-8C79-020964FB5D8D}" destId="{D0706FAA-1F63-4123-B29C-3946983B7EF4}" srcOrd="1" destOrd="0" parTransId="{E6F58F79-3035-435A-8DFD-7B3C2F9F1BDD}" sibTransId="{6FA04B1F-9587-4897-8E51-C9000EE30ACD}"/>
    <dgm:cxn modelId="{BA8AD776-979C-4499-BAC5-E9C6D251B436}" type="presOf" srcId="{E1478E35-501B-4BD9-89D3-1AF32E3B098A}" destId="{4B529103-CFAD-42C2-B402-F2B2F9DED44C}" srcOrd="0" destOrd="0" presId="urn:microsoft.com/office/officeart/2005/8/layout/radial2"/>
    <dgm:cxn modelId="{9D20A381-DB65-4E11-A077-3F953DE759A2}" srcId="{5563ED01-5D00-443C-8C79-020964FB5D8D}" destId="{C3A031CA-4687-4DC2-8662-2183673A9595}" srcOrd="2" destOrd="0" parTransId="{C8599FFA-E5A1-453E-A004-8CD2AE038F04}" sibTransId="{6802AEAE-361B-4E05-80A1-1AFA89F16FE7}"/>
    <dgm:cxn modelId="{6D0717B2-6D5B-487D-834F-1490C94E8B7E}" type="presOf" srcId="{C3A031CA-4687-4DC2-8662-2183673A9595}" destId="{5D6DD14A-171A-42CC-9633-3EF009F7461A}" srcOrd="0" destOrd="0" presId="urn:microsoft.com/office/officeart/2005/8/layout/radial2"/>
    <dgm:cxn modelId="{55E18EC9-1CBF-47FE-917D-BCC90FD63FDD}" type="presOf" srcId="{D0706FAA-1F63-4123-B29C-3946983B7EF4}" destId="{22F2FA4D-B479-4A1F-9E81-026FF0AC8FA3}" srcOrd="0" destOrd="0" presId="urn:microsoft.com/office/officeart/2005/8/layout/radial2"/>
    <dgm:cxn modelId="{FFA4AFED-1178-4F4E-A676-1BC3A7901E87}" type="presOf" srcId="{5563ED01-5D00-443C-8C79-020964FB5D8D}" destId="{D7CF94D1-9C1C-40F3-A2F4-F893E796C47A}" srcOrd="0" destOrd="0" presId="urn:microsoft.com/office/officeart/2005/8/layout/radial2"/>
    <dgm:cxn modelId="{6EB0FC2A-4F83-4D59-BDA2-11C13BB044F4}" type="presParOf" srcId="{D7CF94D1-9C1C-40F3-A2F4-F893E796C47A}" destId="{A5F39FD7-DDB0-4997-B42E-11F5D58BA3C7}" srcOrd="0" destOrd="0" presId="urn:microsoft.com/office/officeart/2005/8/layout/radial2"/>
    <dgm:cxn modelId="{CA75E492-A21D-4DA9-960F-D87B56F355DA}" type="presParOf" srcId="{A5F39FD7-DDB0-4997-B42E-11F5D58BA3C7}" destId="{C5F3398E-191D-4D2F-AF83-149B7987EBC8}" srcOrd="0" destOrd="0" presId="urn:microsoft.com/office/officeart/2005/8/layout/radial2"/>
    <dgm:cxn modelId="{6D6C4976-51FC-4ABB-AFF4-2721E89CF012}" type="presParOf" srcId="{C5F3398E-191D-4D2F-AF83-149B7987EBC8}" destId="{01E9734D-5465-492F-9C78-C9DE7CC84B36}" srcOrd="0" destOrd="0" presId="urn:microsoft.com/office/officeart/2005/8/layout/radial2"/>
    <dgm:cxn modelId="{CFA54F08-5D4E-4D4D-B847-A9F404611AB8}" type="presParOf" srcId="{C5F3398E-191D-4D2F-AF83-149B7987EBC8}" destId="{61B28485-1C60-45BE-90AB-16E055B6EB01}" srcOrd="1" destOrd="0" presId="urn:microsoft.com/office/officeart/2005/8/layout/radial2"/>
    <dgm:cxn modelId="{61F26284-CD65-473E-8BD5-D557E1A6B677}" type="presParOf" srcId="{A5F39FD7-DDB0-4997-B42E-11F5D58BA3C7}" destId="{4A622C88-B49E-4EF9-8945-55E7A8F5F513}" srcOrd="1" destOrd="0" presId="urn:microsoft.com/office/officeart/2005/8/layout/radial2"/>
    <dgm:cxn modelId="{E41130EB-867C-41AB-85F4-1D4042EFC4B2}" type="presParOf" srcId="{A5F39FD7-DDB0-4997-B42E-11F5D58BA3C7}" destId="{51D7C42D-2513-4025-B73E-48FB300596C6}" srcOrd="2" destOrd="0" presId="urn:microsoft.com/office/officeart/2005/8/layout/radial2"/>
    <dgm:cxn modelId="{79C622B3-FFD8-4652-9B8F-DB72BE20BAE3}" type="presParOf" srcId="{51D7C42D-2513-4025-B73E-48FB300596C6}" destId="{4B529103-CFAD-42C2-B402-F2B2F9DED44C}" srcOrd="0" destOrd="0" presId="urn:microsoft.com/office/officeart/2005/8/layout/radial2"/>
    <dgm:cxn modelId="{39D12E5B-3C3A-4491-B61E-2075E7A08CB6}" type="presParOf" srcId="{51D7C42D-2513-4025-B73E-48FB300596C6}" destId="{96DDDB29-D30B-44BF-BBA7-A766E4BA8E47}" srcOrd="1" destOrd="0" presId="urn:microsoft.com/office/officeart/2005/8/layout/radial2"/>
    <dgm:cxn modelId="{673E4885-EA83-4822-B913-B7023F9614CE}" type="presParOf" srcId="{A5F39FD7-DDB0-4997-B42E-11F5D58BA3C7}" destId="{BA426832-0222-4915-91B2-BA405E50A8E8}" srcOrd="3" destOrd="0" presId="urn:microsoft.com/office/officeart/2005/8/layout/radial2"/>
    <dgm:cxn modelId="{58681312-3389-4D0E-A177-573C9B28AF77}" type="presParOf" srcId="{A5F39FD7-DDB0-4997-B42E-11F5D58BA3C7}" destId="{6CD4C8E8-3115-46F1-AF9C-F2F0486408A4}" srcOrd="4" destOrd="0" presId="urn:microsoft.com/office/officeart/2005/8/layout/radial2"/>
    <dgm:cxn modelId="{90D97C3A-D3CC-4147-A3D1-6757BF6AB98D}" type="presParOf" srcId="{6CD4C8E8-3115-46F1-AF9C-F2F0486408A4}" destId="{22F2FA4D-B479-4A1F-9E81-026FF0AC8FA3}" srcOrd="0" destOrd="0" presId="urn:microsoft.com/office/officeart/2005/8/layout/radial2"/>
    <dgm:cxn modelId="{FF151127-19BE-4F34-8B9F-9D61E39AF60E}" type="presParOf" srcId="{6CD4C8E8-3115-46F1-AF9C-F2F0486408A4}" destId="{B2805947-7A59-46A2-92CD-7C500A85F45F}" srcOrd="1" destOrd="0" presId="urn:microsoft.com/office/officeart/2005/8/layout/radial2"/>
    <dgm:cxn modelId="{E9B443A4-79BE-4F4A-8FD7-5366B7900166}" type="presParOf" srcId="{A5F39FD7-DDB0-4997-B42E-11F5D58BA3C7}" destId="{747F2FB9-12A3-41DA-B954-92A5D51052B4}" srcOrd="5" destOrd="0" presId="urn:microsoft.com/office/officeart/2005/8/layout/radial2"/>
    <dgm:cxn modelId="{D4C149BD-57CA-45A2-A61D-3536F0A81443}" type="presParOf" srcId="{A5F39FD7-DDB0-4997-B42E-11F5D58BA3C7}" destId="{31F7D25C-0641-436C-B5C1-688B7055B88B}" srcOrd="6" destOrd="0" presId="urn:microsoft.com/office/officeart/2005/8/layout/radial2"/>
    <dgm:cxn modelId="{3AD15BBF-42FF-46BB-87E1-4FE836A01163}" type="presParOf" srcId="{31F7D25C-0641-436C-B5C1-688B7055B88B}" destId="{5D6DD14A-171A-42CC-9633-3EF009F7461A}" srcOrd="0" destOrd="0" presId="urn:microsoft.com/office/officeart/2005/8/layout/radial2"/>
    <dgm:cxn modelId="{891F22DB-39D5-4E44-BED4-7CE4CA39805A}" type="presParOf" srcId="{31F7D25C-0641-436C-B5C1-688B7055B88B}" destId="{981746D7-C0ED-4153-A613-48E383205D2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6C4C09-2EFF-48D7-A0F4-981B8192FD40}"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A0247895-1358-4A89-924E-E50D11F630DD}">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US" sz="1800" b="1" dirty="0">
              <a:ln/>
              <a:solidFill>
                <a:schemeClr val="tx1"/>
              </a:solidFill>
              <a:latin typeface="Times New Roman" panose="02020603050405020304" pitchFamily="18" charset="0"/>
              <a:cs typeface="Times New Roman" panose="02020603050405020304" pitchFamily="18" charset="0"/>
            </a:rPr>
            <a:t>Step #1</a:t>
          </a:r>
        </a:p>
        <a:p>
          <a:r>
            <a:rPr lang="en-US" sz="1800" b="1" dirty="0">
              <a:ln/>
              <a:solidFill>
                <a:schemeClr val="tx1"/>
              </a:solidFill>
              <a:latin typeface="Times New Roman" panose="02020603050405020304" pitchFamily="18" charset="0"/>
              <a:cs typeface="Times New Roman" panose="02020603050405020304" pitchFamily="18" charset="0"/>
            </a:rPr>
            <a:t>Coordinator of Student Veterans Military Services is Contacted</a:t>
          </a:r>
          <a:endParaRPr lang="en-US" sz="1800" b="1" dirty="0">
            <a:ln/>
            <a:solidFill>
              <a:schemeClr val="tx1"/>
            </a:solidFill>
          </a:endParaRPr>
        </a:p>
      </dgm:t>
    </dgm:pt>
    <dgm:pt modelId="{BECDD424-AAA3-4F02-BA93-B6AFFC1AA47F}" type="parTrans" cxnId="{364B0F9A-C1D8-48F6-919D-A0BFEC969A66}">
      <dgm:prSet/>
      <dgm:spPr/>
      <dgm:t>
        <a:bodyPr/>
        <a:lstStyle/>
        <a:p>
          <a:endParaRPr lang="en-US"/>
        </a:p>
      </dgm:t>
    </dgm:pt>
    <dgm:pt modelId="{C8ADBDB8-EE04-4007-9BE5-A6088EB2F21D}" type="sibTrans" cxnId="{364B0F9A-C1D8-48F6-919D-A0BFEC969A66}">
      <dgm:prSet/>
      <dgm:spPr/>
      <dgm:t>
        <a:bodyPr/>
        <a:lstStyle/>
        <a:p>
          <a:endParaRPr lang="en-US"/>
        </a:p>
      </dgm:t>
    </dgm:pt>
    <dgm:pt modelId="{0D37EF76-2E56-44ED-9C62-8D5A10B95416}">
      <dgm:prSet phldrT="[Text]" custT="1"/>
      <dgm:spPr>
        <a:solidFill>
          <a:schemeClr val="accent1"/>
        </a:solidFill>
      </dgm:spPr>
      <dgm:t>
        <a:bodyPr/>
        <a:lstStyle/>
        <a:p>
          <a:r>
            <a:rPr lang="en-US" sz="1800" b="1" dirty="0">
              <a:solidFill>
                <a:schemeClr val="tx1"/>
              </a:solidFill>
              <a:latin typeface="Times New Roman" panose="02020603050405020304" pitchFamily="18" charset="0"/>
              <a:cs typeface="Times New Roman" panose="02020603050405020304" pitchFamily="18" charset="0"/>
            </a:rPr>
            <a:t>Step #2</a:t>
          </a:r>
        </a:p>
        <a:p>
          <a:r>
            <a:rPr lang="en-US" sz="1800" b="1" dirty="0">
              <a:solidFill>
                <a:schemeClr val="tx1"/>
              </a:solidFill>
              <a:latin typeface="Times New Roman" panose="02020603050405020304" pitchFamily="18" charset="0"/>
              <a:cs typeface="Times New Roman" panose="02020603050405020304" pitchFamily="18" charset="0"/>
            </a:rPr>
            <a:t>Engagement and Needs Assessment Documented</a:t>
          </a:r>
          <a:endParaRPr lang="en-US" sz="1800" b="1" dirty="0">
            <a:solidFill>
              <a:schemeClr val="tx1"/>
            </a:solidFill>
          </a:endParaRPr>
        </a:p>
      </dgm:t>
    </dgm:pt>
    <dgm:pt modelId="{30F0D2AE-64D4-41B1-B1BA-EA2D58AD1440}" type="parTrans" cxnId="{0262CCB7-CE7F-43CA-B607-8422659FEC65}">
      <dgm:prSet/>
      <dgm:spPr/>
      <dgm:t>
        <a:bodyPr/>
        <a:lstStyle/>
        <a:p>
          <a:endParaRPr lang="en-US"/>
        </a:p>
      </dgm:t>
    </dgm:pt>
    <dgm:pt modelId="{A70A6BD8-E6D3-41C2-8082-6C7079B5AAB3}" type="sibTrans" cxnId="{0262CCB7-CE7F-43CA-B607-8422659FEC65}">
      <dgm:prSet/>
      <dgm:spPr/>
      <dgm:t>
        <a:bodyPr/>
        <a:lstStyle/>
        <a:p>
          <a:endParaRPr lang="en-US"/>
        </a:p>
      </dgm:t>
    </dgm:pt>
    <dgm:pt modelId="{AE5810AE-2C18-435C-906A-308A1FC2DE56}">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800" b="1" dirty="0">
              <a:solidFill>
                <a:schemeClr val="tx1"/>
              </a:solidFill>
              <a:latin typeface="Times New Roman" panose="02020603050405020304" pitchFamily="18" charset="0"/>
              <a:cs typeface="Times New Roman" panose="02020603050405020304" pitchFamily="18" charset="0"/>
            </a:rPr>
            <a:t>Step #3</a:t>
          </a:r>
        </a:p>
        <a:p>
          <a:r>
            <a:rPr lang="en-US" sz="1800" b="1" dirty="0">
              <a:solidFill>
                <a:schemeClr val="tx1"/>
              </a:solidFill>
              <a:latin typeface="Times New Roman" panose="02020603050405020304" pitchFamily="18" charset="0"/>
              <a:cs typeface="Times New Roman" panose="02020603050405020304" pitchFamily="18" charset="0"/>
            </a:rPr>
            <a:t>Appropriate Referrals are Made</a:t>
          </a:r>
        </a:p>
      </dgm:t>
    </dgm:pt>
    <dgm:pt modelId="{349AF8B5-E595-4AE5-AE45-F2A23A2579D3}" type="parTrans" cxnId="{E7E7479D-E337-449F-AE96-5E5077CD709E}">
      <dgm:prSet/>
      <dgm:spPr/>
      <dgm:t>
        <a:bodyPr/>
        <a:lstStyle/>
        <a:p>
          <a:endParaRPr lang="en-US"/>
        </a:p>
      </dgm:t>
    </dgm:pt>
    <dgm:pt modelId="{83B72A24-6D98-4BB3-8ADB-F9A206EDDF3D}" type="sibTrans" cxnId="{E7E7479D-E337-449F-AE96-5E5077CD709E}">
      <dgm:prSet/>
      <dgm:spPr/>
      <dgm:t>
        <a:bodyPr/>
        <a:lstStyle/>
        <a:p>
          <a:endParaRPr lang="en-US"/>
        </a:p>
      </dgm:t>
    </dgm:pt>
    <dgm:pt modelId="{DE93368A-D5B9-4EB3-A309-DACECED0DF3A}" type="pres">
      <dgm:prSet presAssocID="{1B6C4C09-2EFF-48D7-A0F4-981B8192FD40}" presName="rootnode" presStyleCnt="0">
        <dgm:presLayoutVars>
          <dgm:chMax/>
          <dgm:chPref/>
          <dgm:dir/>
          <dgm:animLvl val="lvl"/>
        </dgm:presLayoutVars>
      </dgm:prSet>
      <dgm:spPr/>
    </dgm:pt>
    <dgm:pt modelId="{E58CBB4C-AB59-4AE2-9F28-46C1226161A3}" type="pres">
      <dgm:prSet presAssocID="{A0247895-1358-4A89-924E-E50D11F630DD}" presName="composite" presStyleCnt="0"/>
      <dgm:spPr/>
    </dgm:pt>
    <dgm:pt modelId="{AA46E460-1A26-4AC2-9B66-ED2D86D65AA6}" type="pres">
      <dgm:prSet presAssocID="{A0247895-1358-4A89-924E-E50D11F630DD}" presName="bentUpArrow1" presStyleLbl="alignImgPlace1" presStyleIdx="0" presStyleCnt="2" custScaleY="80073" custLinFactNeighborX="114" custLinFactNeighborY="-18209"/>
      <dgm:spPr>
        <a:solidFill>
          <a:schemeClr val="accent1"/>
        </a:solidFill>
      </dgm:spPr>
    </dgm:pt>
    <dgm:pt modelId="{71C9633A-0FFB-457D-8C5A-74EFC54332D1}" type="pres">
      <dgm:prSet presAssocID="{A0247895-1358-4A89-924E-E50D11F630DD}" presName="ParentText" presStyleLbl="node1" presStyleIdx="0" presStyleCnt="3" custScaleX="120562" custScaleY="73561" custLinFactNeighborX="-27017" custLinFactNeighborY="11713">
        <dgm:presLayoutVars>
          <dgm:chMax val="1"/>
          <dgm:chPref val="1"/>
          <dgm:bulletEnabled val="1"/>
        </dgm:presLayoutVars>
      </dgm:prSet>
      <dgm:spPr/>
    </dgm:pt>
    <dgm:pt modelId="{2673385A-AB44-4413-B561-8B87DDFD498A}" type="pres">
      <dgm:prSet presAssocID="{A0247895-1358-4A89-924E-E50D11F630DD}" presName="ChildText" presStyleLbl="revTx" presStyleIdx="0" presStyleCnt="2">
        <dgm:presLayoutVars>
          <dgm:chMax val="0"/>
          <dgm:chPref val="0"/>
          <dgm:bulletEnabled val="1"/>
        </dgm:presLayoutVars>
      </dgm:prSet>
      <dgm:spPr/>
    </dgm:pt>
    <dgm:pt modelId="{3A4557F0-ECE3-40A8-87B0-F018F18A3ABC}" type="pres">
      <dgm:prSet presAssocID="{C8ADBDB8-EE04-4007-9BE5-A6088EB2F21D}" presName="sibTrans" presStyleCnt="0"/>
      <dgm:spPr/>
    </dgm:pt>
    <dgm:pt modelId="{940F2F51-2EEB-46B0-8F95-9B87242F7E55}" type="pres">
      <dgm:prSet presAssocID="{0D37EF76-2E56-44ED-9C62-8D5A10B95416}" presName="composite" presStyleCnt="0"/>
      <dgm:spPr/>
    </dgm:pt>
    <dgm:pt modelId="{7AA21ED3-D57E-47F7-B4BC-29B60807F543}" type="pres">
      <dgm:prSet presAssocID="{0D37EF76-2E56-44ED-9C62-8D5A10B95416}" presName="bentUpArrow1" presStyleLbl="alignImgPlace1" presStyleIdx="1" presStyleCnt="2" custScaleY="81519" custLinFactNeighborX="32720" custLinFactNeighborY="-30922">
        <dgm:style>
          <a:lnRef idx="1">
            <a:schemeClr val="accent1"/>
          </a:lnRef>
          <a:fillRef idx="3">
            <a:schemeClr val="accent1"/>
          </a:fillRef>
          <a:effectRef idx="2">
            <a:schemeClr val="accent1"/>
          </a:effectRef>
          <a:fontRef idx="minor">
            <a:schemeClr val="lt1"/>
          </a:fontRef>
        </dgm:style>
      </dgm:prSet>
      <dgm:spPr>
        <a:solidFill>
          <a:schemeClr val="accent1"/>
        </a:solidFill>
      </dgm:spPr>
    </dgm:pt>
    <dgm:pt modelId="{17758592-BA7D-4EA2-B0A4-22F134DCF816}" type="pres">
      <dgm:prSet presAssocID="{0D37EF76-2E56-44ED-9C62-8D5A10B95416}" presName="ParentText" presStyleLbl="node1" presStyleIdx="1" presStyleCnt="3" custScaleX="116382" custScaleY="72702" custLinFactNeighborX="7335" custLinFactNeighborY="-3861">
        <dgm:presLayoutVars>
          <dgm:chMax val="1"/>
          <dgm:chPref val="1"/>
          <dgm:bulletEnabled val="1"/>
        </dgm:presLayoutVars>
      </dgm:prSet>
      <dgm:spPr/>
    </dgm:pt>
    <dgm:pt modelId="{AEB18BF1-C778-46B6-A05A-EC8848059687}" type="pres">
      <dgm:prSet presAssocID="{0D37EF76-2E56-44ED-9C62-8D5A10B95416}" presName="ChildText" presStyleLbl="revTx" presStyleIdx="1" presStyleCnt="2">
        <dgm:presLayoutVars>
          <dgm:chMax val="0"/>
          <dgm:chPref val="0"/>
          <dgm:bulletEnabled val="1"/>
        </dgm:presLayoutVars>
      </dgm:prSet>
      <dgm:spPr/>
    </dgm:pt>
    <dgm:pt modelId="{F6421F27-A8DF-4743-8922-1436AF9079B7}" type="pres">
      <dgm:prSet presAssocID="{A70A6BD8-E6D3-41C2-8082-6C7079B5AAB3}" presName="sibTrans" presStyleCnt="0"/>
      <dgm:spPr/>
    </dgm:pt>
    <dgm:pt modelId="{C33E592A-BFF7-430F-8375-51E4B965AFB0}" type="pres">
      <dgm:prSet presAssocID="{AE5810AE-2C18-435C-906A-308A1FC2DE56}" presName="composite" presStyleCnt="0"/>
      <dgm:spPr/>
    </dgm:pt>
    <dgm:pt modelId="{ED1D1D7E-150B-4874-8989-243B44E6FD1F}" type="pres">
      <dgm:prSet presAssocID="{AE5810AE-2C18-435C-906A-308A1FC2DE56}" presName="ParentText" presStyleLbl="node1" presStyleIdx="2" presStyleCnt="3" custScaleX="119143" custScaleY="66947" custLinFactNeighborX="32917" custLinFactNeighborY="-5467">
        <dgm:presLayoutVars>
          <dgm:chMax val="1"/>
          <dgm:chPref val="1"/>
          <dgm:bulletEnabled val="1"/>
        </dgm:presLayoutVars>
      </dgm:prSet>
      <dgm:spPr/>
    </dgm:pt>
  </dgm:ptLst>
  <dgm:cxnLst>
    <dgm:cxn modelId="{1B9FE70B-8159-46E8-9A15-AB29DF448C83}" type="presOf" srcId="{1B6C4C09-2EFF-48D7-A0F4-981B8192FD40}" destId="{DE93368A-D5B9-4EB3-A309-DACECED0DF3A}" srcOrd="0" destOrd="0" presId="urn:microsoft.com/office/officeart/2005/8/layout/StepDownProcess"/>
    <dgm:cxn modelId="{67C11617-5462-4E37-92E9-ECDF8D91899D}" type="presOf" srcId="{0D37EF76-2E56-44ED-9C62-8D5A10B95416}" destId="{17758592-BA7D-4EA2-B0A4-22F134DCF816}" srcOrd="0" destOrd="0" presId="urn:microsoft.com/office/officeart/2005/8/layout/StepDownProcess"/>
    <dgm:cxn modelId="{11017422-2B9D-489C-83D7-F27355601887}" type="presOf" srcId="{AE5810AE-2C18-435C-906A-308A1FC2DE56}" destId="{ED1D1D7E-150B-4874-8989-243B44E6FD1F}" srcOrd="0" destOrd="0" presId="urn:microsoft.com/office/officeart/2005/8/layout/StepDownProcess"/>
    <dgm:cxn modelId="{9850F13C-D70E-49CB-814E-3911D6739813}" type="presOf" srcId="{A0247895-1358-4A89-924E-E50D11F630DD}" destId="{71C9633A-0FFB-457D-8C5A-74EFC54332D1}" srcOrd="0" destOrd="0" presId="urn:microsoft.com/office/officeart/2005/8/layout/StepDownProcess"/>
    <dgm:cxn modelId="{364B0F9A-C1D8-48F6-919D-A0BFEC969A66}" srcId="{1B6C4C09-2EFF-48D7-A0F4-981B8192FD40}" destId="{A0247895-1358-4A89-924E-E50D11F630DD}" srcOrd="0" destOrd="0" parTransId="{BECDD424-AAA3-4F02-BA93-B6AFFC1AA47F}" sibTransId="{C8ADBDB8-EE04-4007-9BE5-A6088EB2F21D}"/>
    <dgm:cxn modelId="{E7E7479D-E337-449F-AE96-5E5077CD709E}" srcId="{1B6C4C09-2EFF-48D7-A0F4-981B8192FD40}" destId="{AE5810AE-2C18-435C-906A-308A1FC2DE56}" srcOrd="2" destOrd="0" parTransId="{349AF8B5-E595-4AE5-AE45-F2A23A2579D3}" sibTransId="{83B72A24-6D98-4BB3-8ADB-F9A206EDDF3D}"/>
    <dgm:cxn modelId="{0262CCB7-CE7F-43CA-B607-8422659FEC65}" srcId="{1B6C4C09-2EFF-48D7-A0F4-981B8192FD40}" destId="{0D37EF76-2E56-44ED-9C62-8D5A10B95416}" srcOrd="1" destOrd="0" parTransId="{30F0D2AE-64D4-41B1-B1BA-EA2D58AD1440}" sibTransId="{A70A6BD8-E6D3-41C2-8082-6C7079B5AAB3}"/>
    <dgm:cxn modelId="{A83BCA72-9065-4F19-8AC8-06FC33BB7CB1}" type="presParOf" srcId="{DE93368A-D5B9-4EB3-A309-DACECED0DF3A}" destId="{E58CBB4C-AB59-4AE2-9F28-46C1226161A3}" srcOrd="0" destOrd="0" presId="urn:microsoft.com/office/officeart/2005/8/layout/StepDownProcess"/>
    <dgm:cxn modelId="{5996E465-12D5-43BD-9571-154092AFE5C1}" type="presParOf" srcId="{E58CBB4C-AB59-4AE2-9F28-46C1226161A3}" destId="{AA46E460-1A26-4AC2-9B66-ED2D86D65AA6}" srcOrd="0" destOrd="0" presId="urn:microsoft.com/office/officeart/2005/8/layout/StepDownProcess"/>
    <dgm:cxn modelId="{7168BCCC-F2FF-4B8C-A8EF-A4DFC6AF78ED}" type="presParOf" srcId="{E58CBB4C-AB59-4AE2-9F28-46C1226161A3}" destId="{71C9633A-0FFB-457D-8C5A-74EFC54332D1}" srcOrd="1" destOrd="0" presId="urn:microsoft.com/office/officeart/2005/8/layout/StepDownProcess"/>
    <dgm:cxn modelId="{AA34EBC8-2E29-4677-A32E-B0C9716256E1}" type="presParOf" srcId="{E58CBB4C-AB59-4AE2-9F28-46C1226161A3}" destId="{2673385A-AB44-4413-B561-8B87DDFD498A}" srcOrd="2" destOrd="0" presId="urn:microsoft.com/office/officeart/2005/8/layout/StepDownProcess"/>
    <dgm:cxn modelId="{BBB5ABFA-4E0D-4853-9E36-C25A124BB089}" type="presParOf" srcId="{DE93368A-D5B9-4EB3-A309-DACECED0DF3A}" destId="{3A4557F0-ECE3-40A8-87B0-F018F18A3ABC}" srcOrd="1" destOrd="0" presId="urn:microsoft.com/office/officeart/2005/8/layout/StepDownProcess"/>
    <dgm:cxn modelId="{6ABDE56E-C054-4FA7-9AC3-49CDECE44D2E}" type="presParOf" srcId="{DE93368A-D5B9-4EB3-A309-DACECED0DF3A}" destId="{940F2F51-2EEB-46B0-8F95-9B87242F7E55}" srcOrd="2" destOrd="0" presId="urn:microsoft.com/office/officeart/2005/8/layout/StepDownProcess"/>
    <dgm:cxn modelId="{390A8BCA-EF9A-4F59-B542-B07B7D3146D5}" type="presParOf" srcId="{940F2F51-2EEB-46B0-8F95-9B87242F7E55}" destId="{7AA21ED3-D57E-47F7-B4BC-29B60807F543}" srcOrd="0" destOrd="0" presId="urn:microsoft.com/office/officeart/2005/8/layout/StepDownProcess"/>
    <dgm:cxn modelId="{D5DE009B-D6ED-4832-9E5E-D4FF56674D8B}" type="presParOf" srcId="{940F2F51-2EEB-46B0-8F95-9B87242F7E55}" destId="{17758592-BA7D-4EA2-B0A4-22F134DCF816}" srcOrd="1" destOrd="0" presId="urn:microsoft.com/office/officeart/2005/8/layout/StepDownProcess"/>
    <dgm:cxn modelId="{8AA0AAD5-C48D-4A66-9A91-A28E7D23B3AF}" type="presParOf" srcId="{940F2F51-2EEB-46B0-8F95-9B87242F7E55}" destId="{AEB18BF1-C778-46B6-A05A-EC8848059687}" srcOrd="2" destOrd="0" presId="urn:microsoft.com/office/officeart/2005/8/layout/StepDownProcess"/>
    <dgm:cxn modelId="{51BAFFDE-4815-4B49-9829-D9265EB14C8C}" type="presParOf" srcId="{DE93368A-D5B9-4EB3-A309-DACECED0DF3A}" destId="{F6421F27-A8DF-4743-8922-1436AF9079B7}" srcOrd="3" destOrd="0" presId="urn:microsoft.com/office/officeart/2005/8/layout/StepDownProcess"/>
    <dgm:cxn modelId="{0A9F034A-59D7-49E2-8ECB-89D57071E1B2}" type="presParOf" srcId="{DE93368A-D5B9-4EB3-A309-DACECED0DF3A}" destId="{C33E592A-BFF7-430F-8375-51E4B965AFB0}" srcOrd="4" destOrd="0" presId="urn:microsoft.com/office/officeart/2005/8/layout/StepDownProcess"/>
    <dgm:cxn modelId="{9E05B022-1CEC-4042-B750-81A861541012}" type="presParOf" srcId="{C33E592A-BFF7-430F-8375-51E4B965AFB0}" destId="{ED1D1D7E-150B-4874-8989-243B44E6FD1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2FB9-12A3-41DA-B954-92A5D51052B4}">
      <dsp:nvSpPr>
        <dsp:cNvPr id="0" name=""/>
        <dsp:cNvSpPr/>
      </dsp:nvSpPr>
      <dsp:spPr>
        <a:xfrm rot="1721267">
          <a:off x="4210332" y="3167910"/>
          <a:ext cx="1467902" cy="37880"/>
        </a:xfrm>
        <a:custGeom>
          <a:avLst/>
          <a:gdLst/>
          <a:ahLst/>
          <a:cxnLst/>
          <a:rect l="0" t="0" r="0" b="0"/>
          <a:pathLst>
            <a:path>
              <a:moveTo>
                <a:pt x="0" y="18940"/>
              </a:moveTo>
              <a:lnTo>
                <a:pt x="1467902" y="18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426832-0222-4915-91B2-BA405E50A8E8}">
      <dsp:nvSpPr>
        <dsp:cNvPr id="0" name=""/>
        <dsp:cNvSpPr/>
      </dsp:nvSpPr>
      <dsp:spPr>
        <a:xfrm rot="88967">
          <a:off x="4299906" y="2439297"/>
          <a:ext cx="3105011" cy="37880"/>
        </a:xfrm>
        <a:custGeom>
          <a:avLst/>
          <a:gdLst/>
          <a:ahLst/>
          <a:cxnLst/>
          <a:rect l="0" t="0" r="0" b="0"/>
          <a:pathLst>
            <a:path>
              <a:moveTo>
                <a:pt x="0" y="18940"/>
              </a:moveTo>
              <a:lnTo>
                <a:pt x="3105011" y="18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22C88-B49E-4EF9-8945-55E7A8F5F513}">
      <dsp:nvSpPr>
        <dsp:cNvPr id="0" name=""/>
        <dsp:cNvSpPr/>
      </dsp:nvSpPr>
      <dsp:spPr>
        <a:xfrm rot="19743451">
          <a:off x="4208073" y="1565867"/>
          <a:ext cx="1297855" cy="37880"/>
        </a:xfrm>
        <a:custGeom>
          <a:avLst/>
          <a:gdLst/>
          <a:ahLst/>
          <a:cxnLst/>
          <a:rect l="0" t="0" r="0" b="0"/>
          <a:pathLst>
            <a:path>
              <a:moveTo>
                <a:pt x="0" y="18940"/>
              </a:moveTo>
              <a:lnTo>
                <a:pt x="1297855" y="18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28485-1C60-45BE-90AB-16E055B6EB01}">
      <dsp:nvSpPr>
        <dsp:cNvPr id="0" name=""/>
        <dsp:cNvSpPr/>
      </dsp:nvSpPr>
      <dsp:spPr>
        <a:xfrm>
          <a:off x="1689029" y="685802"/>
          <a:ext cx="3482326" cy="35872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29103-CFAD-42C2-B402-F2B2F9DED44C}">
      <dsp:nvSpPr>
        <dsp:cNvPr id="0" name=""/>
        <dsp:cNvSpPr/>
      </dsp:nvSpPr>
      <dsp:spPr>
        <a:xfrm>
          <a:off x="5270430" y="-228600"/>
          <a:ext cx="1972661" cy="19485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Inability to effectively communicate with faculty &amp; other students</a:t>
          </a:r>
        </a:p>
      </dsp:txBody>
      <dsp:txXfrm>
        <a:off x="5559320" y="56754"/>
        <a:ext cx="1394881" cy="1377810"/>
      </dsp:txXfrm>
    </dsp:sp>
    <dsp:sp modelId="{22F2FA4D-B479-4A1F-9E81-026FF0AC8FA3}">
      <dsp:nvSpPr>
        <dsp:cNvPr id="0" name=""/>
        <dsp:cNvSpPr/>
      </dsp:nvSpPr>
      <dsp:spPr>
        <a:xfrm>
          <a:off x="7404035" y="1524001"/>
          <a:ext cx="2054529" cy="20019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n-US" sz="1800" kern="1200" dirty="0">
              <a:latin typeface="+mj-lt"/>
            </a:rPr>
            <a:t>Experiencing medical</a:t>
          </a:r>
        </a:p>
        <a:p>
          <a:pPr marL="0" lvl="0" indent="0" algn="ctr" defTabSz="800100">
            <a:lnSpc>
              <a:spcPct val="100000"/>
            </a:lnSpc>
            <a:spcBef>
              <a:spcPct val="0"/>
            </a:spcBef>
            <a:spcAft>
              <a:spcPts val="0"/>
            </a:spcAft>
            <a:buNone/>
          </a:pPr>
          <a:r>
            <a:rPr lang="en-US" sz="1800" kern="1200" dirty="0">
              <a:latin typeface="+mj-lt"/>
            </a:rPr>
            <a:t> and</a:t>
          </a:r>
        </a:p>
        <a:p>
          <a:pPr marL="0" lvl="0" indent="0" algn="ctr" defTabSz="800100">
            <a:lnSpc>
              <a:spcPct val="100000"/>
            </a:lnSpc>
            <a:spcBef>
              <a:spcPct val="0"/>
            </a:spcBef>
            <a:spcAft>
              <a:spcPts val="0"/>
            </a:spcAft>
            <a:buNone/>
          </a:pPr>
          <a:r>
            <a:rPr lang="en-US" sz="1800" kern="1200" dirty="0">
              <a:latin typeface="+mj-lt"/>
            </a:rPr>
            <a:t>mental health challenges</a:t>
          </a:r>
        </a:p>
      </dsp:txBody>
      <dsp:txXfrm>
        <a:off x="7704914" y="1817184"/>
        <a:ext cx="1452771" cy="1415616"/>
      </dsp:txXfrm>
    </dsp:sp>
    <dsp:sp modelId="{5D6DD14A-171A-42CC-9633-3EF009F7461A}">
      <dsp:nvSpPr>
        <dsp:cNvPr id="0" name=""/>
        <dsp:cNvSpPr/>
      </dsp:nvSpPr>
      <dsp:spPr>
        <a:xfrm>
          <a:off x="5483478" y="3047997"/>
          <a:ext cx="1793712" cy="18493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Reduced attendance &amp; Poor Academic Performance</a:t>
          </a:r>
        </a:p>
      </dsp:txBody>
      <dsp:txXfrm>
        <a:off x="5746161" y="3318827"/>
        <a:ext cx="1268346" cy="1307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6E460-1A26-4AC2-9B66-ED2D86D65AA6}">
      <dsp:nvSpPr>
        <dsp:cNvPr id="0" name=""/>
        <dsp:cNvSpPr/>
      </dsp:nvSpPr>
      <dsp:spPr>
        <a:xfrm rot="5400000">
          <a:off x="2490395" y="1315291"/>
          <a:ext cx="1234880" cy="1755732"/>
        </a:xfrm>
        <a:prstGeom prst="bentUpArrow">
          <a:avLst>
            <a:gd name="adj1" fmla="val 32840"/>
            <a:gd name="adj2" fmla="val 25000"/>
            <a:gd name="adj3" fmla="val 35780"/>
          </a:avLst>
        </a:prstGeom>
        <a:solidFill>
          <a:schemeClr val="accent1"/>
        </a:solidFill>
        <a:ln>
          <a:noFill/>
        </a:ln>
        <a:effectLst/>
      </dsp:spPr>
      <dsp:style>
        <a:lnRef idx="0">
          <a:scrgbClr r="0" g="0" b="0"/>
        </a:lnRef>
        <a:fillRef idx="1">
          <a:scrgbClr r="0" g="0" b="0"/>
        </a:fillRef>
        <a:effectRef idx="2">
          <a:scrgbClr r="0" g="0" b="0"/>
        </a:effectRef>
        <a:fontRef idx="minor"/>
      </dsp:style>
    </dsp:sp>
    <dsp:sp modelId="{71C9633A-0FFB-457D-8C5A-74EFC54332D1}">
      <dsp:nvSpPr>
        <dsp:cNvPr id="0" name=""/>
        <dsp:cNvSpPr/>
      </dsp:nvSpPr>
      <dsp:spPr>
        <a:xfrm>
          <a:off x="957839" y="339634"/>
          <a:ext cx="3129964" cy="1336763"/>
        </a:xfrm>
        <a:prstGeom prst="roundRect">
          <a:avLst>
            <a:gd name="adj" fmla="val 16670"/>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schemeClr val="tx1"/>
              </a:solidFill>
              <a:latin typeface="Times New Roman" panose="02020603050405020304" pitchFamily="18" charset="0"/>
              <a:cs typeface="Times New Roman" panose="02020603050405020304" pitchFamily="18" charset="0"/>
            </a:rPr>
            <a:t>Step #1</a:t>
          </a:r>
        </a:p>
        <a:p>
          <a:pPr marL="0" lvl="0" indent="0" algn="ctr" defTabSz="800100">
            <a:lnSpc>
              <a:spcPct val="90000"/>
            </a:lnSpc>
            <a:spcBef>
              <a:spcPct val="0"/>
            </a:spcBef>
            <a:spcAft>
              <a:spcPct val="35000"/>
            </a:spcAft>
            <a:buNone/>
          </a:pPr>
          <a:r>
            <a:rPr lang="en-US" sz="1800" b="1" kern="1200" dirty="0">
              <a:ln/>
              <a:solidFill>
                <a:schemeClr val="tx1"/>
              </a:solidFill>
              <a:latin typeface="Times New Roman" panose="02020603050405020304" pitchFamily="18" charset="0"/>
              <a:cs typeface="Times New Roman" panose="02020603050405020304" pitchFamily="18" charset="0"/>
            </a:rPr>
            <a:t>Coordinator of Student Veterans Military Services is Contacted</a:t>
          </a:r>
          <a:endParaRPr lang="en-US" sz="1800" b="1" kern="1200" dirty="0">
            <a:ln/>
            <a:solidFill>
              <a:schemeClr val="tx1"/>
            </a:solidFill>
          </a:endParaRPr>
        </a:p>
      </dsp:txBody>
      <dsp:txXfrm>
        <a:off x="1023106" y="404901"/>
        <a:ext cx="2999430" cy="1206229"/>
      </dsp:txXfrm>
    </dsp:sp>
    <dsp:sp modelId="{2673385A-AB44-4413-B561-8B87DDFD498A}">
      <dsp:nvSpPr>
        <dsp:cNvPr id="0" name=""/>
        <dsp:cNvSpPr/>
      </dsp:nvSpPr>
      <dsp:spPr>
        <a:xfrm>
          <a:off x="4522295" y="59870"/>
          <a:ext cx="1888188" cy="1468755"/>
        </a:xfrm>
        <a:prstGeom prst="rect">
          <a:avLst/>
        </a:prstGeom>
        <a:noFill/>
        <a:ln>
          <a:noFill/>
        </a:ln>
        <a:effectLst/>
      </dsp:spPr>
      <dsp:style>
        <a:lnRef idx="0">
          <a:scrgbClr r="0" g="0" b="0"/>
        </a:lnRef>
        <a:fillRef idx="0">
          <a:scrgbClr r="0" g="0" b="0"/>
        </a:fillRef>
        <a:effectRef idx="0">
          <a:scrgbClr r="0" g="0" b="0"/>
        </a:effectRef>
        <a:fontRef idx="minor"/>
      </dsp:style>
    </dsp:sp>
    <dsp:sp modelId="{7AA21ED3-D57E-47F7-B4BC-29B60807F543}">
      <dsp:nvSpPr>
        <dsp:cNvPr id="0" name=""/>
        <dsp:cNvSpPr/>
      </dsp:nvSpPr>
      <dsp:spPr>
        <a:xfrm rot="5400000">
          <a:off x="5278057" y="2833597"/>
          <a:ext cx="1257180" cy="1755732"/>
        </a:xfrm>
        <a:prstGeom prst="bentUpArrow">
          <a:avLst>
            <a:gd name="adj1" fmla="val 32840"/>
            <a:gd name="adj2" fmla="val 25000"/>
            <a:gd name="adj3" fmla="val 35780"/>
          </a:avLst>
        </a:prstGeom>
        <a:solidFill>
          <a:schemeClr val="accent1"/>
        </a:soli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sp>
    <dsp:sp modelId="{17758592-BA7D-4EA2-B0A4-22F134DCF816}">
      <dsp:nvSpPr>
        <dsp:cNvPr id="0" name=""/>
        <dsp:cNvSpPr/>
      </dsp:nvSpPr>
      <dsp:spPr>
        <a:xfrm>
          <a:off x="4130264" y="1778791"/>
          <a:ext cx="3021445" cy="1321153"/>
        </a:xfrm>
        <a:prstGeom prst="roundRect">
          <a:avLst>
            <a:gd name="adj" fmla="val 1667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Step #2</a:t>
          </a:r>
        </a:p>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Engagement and Needs Assessment Documented</a:t>
          </a:r>
          <a:endParaRPr lang="en-US" sz="1800" b="1" kern="1200" dirty="0">
            <a:solidFill>
              <a:schemeClr val="tx1"/>
            </a:solidFill>
          </a:endParaRPr>
        </a:p>
      </dsp:txBody>
      <dsp:txXfrm>
        <a:off x="4194769" y="1843296"/>
        <a:ext cx="2892435" cy="1192143"/>
      </dsp:txXfrm>
    </dsp:sp>
    <dsp:sp modelId="{AEB18BF1-C778-46B6-A05A-EC8848059687}">
      <dsp:nvSpPr>
        <dsp:cNvPr id="0" name=""/>
        <dsp:cNvSpPr/>
      </dsp:nvSpPr>
      <dsp:spPr>
        <a:xfrm>
          <a:off x="6748632" y="1774235"/>
          <a:ext cx="1888188" cy="1468755"/>
        </a:xfrm>
        <a:prstGeom prst="rect">
          <a:avLst/>
        </a:prstGeom>
        <a:noFill/>
        <a:ln>
          <a:noFill/>
        </a:ln>
        <a:effectLst/>
      </dsp:spPr>
      <dsp:style>
        <a:lnRef idx="0">
          <a:scrgbClr r="0" g="0" b="0"/>
        </a:lnRef>
        <a:fillRef idx="0">
          <a:scrgbClr r="0" g="0" b="0"/>
        </a:fillRef>
        <a:effectRef idx="0">
          <a:scrgbClr r="0" g="0" b="0"/>
        </a:effectRef>
        <a:fontRef idx="minor"/>
      </dsp:style>
    </dsp:sp>
    <dsp:sp modelId="{ED1D1D7E-150B-4874-8989-243B44E6FD1F}">
      <dsp:nvSpPr>
        <dsp:cNvPr id="0" name=""/>
        <dsp:cNvSpPr/>
      </dsp:nvSpPr>
      <dsp:spPr>
        <a:xfrm>
          <a:off x="7075007" y="3400403"/>
          <a:ext cx="3093125" cy="1216572"/>
        </a:xfrm>
        <a:prstGeom prst="roundRect">
          <a:avLst>
            <a:gd name="adj" fmla="val 1667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Step #3</a:t>
          </a:r>
        </a:p>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Appropriate Referrals are Made</a:t>
          </a:r>
        </a:p>
      </dsp:txBody>
      <dsp:txXfrm>
        <a:off x="7134406" y="3459802"/>
        <a:ext cx="2974327" cy="109777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numCol="1" rtlCol="0"/>
          <a:lstStyle>
            <a:lvl1pPr algn="l">
              <a:defRPr sz="1200"/>
            </a:lvl1pPr>
          </a:lstStyle>
          <a:p>
            <a:endParaRPr dirty="0"/>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numCol="1" rtlCol="0"/>
          <a:lstStyle>
            <a:lvl1pPr algn="r">
              <a:defRPr sz="1200"/>
            </a:lvl1pPr>
          </a:lstStyle>
          <a:p>
            <a:fld id="{043B725B-653D-4166-A8E9-72A38A1847CF}" type="datetimeFigureOut">
              <a:rPr lang="en-US"/>
              <a:pPr/>
              <a:t>2/5/2019</a:t>
            </a:fld>
            <a:endParaRPr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numCol="1" rtlCol="0" anchor="b"/>
          <a:lstStyle>
            <a:lvl1pPr algn="l">
              <a:defRPr sz="1200"/>
            </a:lvl1pPr>
          </a:lstStyle>
          <a:p>
            <a:endParaRPr dirty="0"/>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numCol="1" rtlCol="0" anchor="b"/>
          <a:lstStyle>
            <a:lvl1pPr algn="r">
              <a:defRPr sz="1200"/>
            </a:lvl1pPr>
          </a:lstStyle>
          <a:p>
            <a:fld id="{9E861E8E-D392-497B-BB21-122DD7C27CF3}" type="slidenum">
              <a:rPr/>
              <a:p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numCol="1" rtlCol="0"/>
          <a:lstStyle>
            <a:lvl1pPr algn="l">
              <a:defRPr sz="1200"/>
            </a:lvl1pPr>
          </a:lstStyle>
          <a:p>
            <a:endParaRPr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numCol="1" rtlCol="0"/>
          <a:lstStyle>
            <a:lvl1pPr algn="r">
              <a:defRPr sz="1200"/>
            </a:lvl1pPr>
          </a:lstStyle>
          <a:p>
            <a:fld id="{783F64CD-0576-4A9A-BD06-7889D6E60BDC}" type="datetimeFigureOut">
              <a:rPr lang="en-US"/>
              <a:pPr/>
              <a:t>2/5/2019</a:t>
            </a:fld>
            <a:endParaRPr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numCol="1" rtlCol="0" anchor="ctr"/>
          <a:lstStyle/>
          <a:p>
            <a:endParaRPr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numCol="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numCol="1" rtlCol="0" anchor="b"/>
          <a:lstStyle>
            <a:lvl1pPr algn="l">
              <a:defRPr sz="1200"/>
            </a:lvl1pPr>
          </a:lstStyle>
          <a:p>
            <a:endParaRPr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numCol="1" rtlCol="0" anchor="b"/>
          <a:lstStyle>
            <a:lvl1pPr algn="r">
              <a:defRPr sz="1200"/>
            </a:lvl1pPr>
          </a:lstStyle>
          <a:p>
            <a:fld id="{9555D449-B875-4B8D-8E66-224D27E54C9A}" type="slidenum">
              <a:rPr/>
              <a:p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pPr/>
              <a:t>1</a:t>
            </a:fld>
            <a:endParaRPr lang="en-US" dirty="0"/>
          </a:p>
        </p:txBody>
      </p:sp>
    </p:spTree>
    <p:extLst>
      <p:ext uri="{BB962C8B-B14F-4D97-AF65-F5344CB8AC3E}">
        <p14:creationId xmlns:p14="http://schemas.microsoft.com/office/powerpoint/2010/main" val="269523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9555D449-B875-4B8D-8E66-224D27E54C9A}" type="slidenum">
              <a:rPr lang="en-US" smtClean="0"/>
              <a:pPr/>
              <a:t>10</a:t>
            </a:fld>
            <a:endParaRPr lang="en-US" dirty="0"/>
          </a:p>
        </p:txBody>
      </p:sp>
    </p:spTree>
    <p:extLst>
      <p:ext uri="{BB962C8B-B14F-4D97-AF65-F5344CB8AC3E}">
        <p14:creationId xmlns:p14="http://schemas.microsoft.com/office/powerpoint/2010/main" val="368725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9555D449-B875-4B8D-8E66-224D27E54C9A}" type="slidenum">
              <a:rPr lang="en-US" smtClean="0"/>
              <a:pPr/>
              <a:t>13</a:t>
            </a:fld>
            <a:endParaRPr lang="en-US" dirty="0"/>
          </a:p>
        </p:txBody>
      </p:sp>
    </p:spTree>
    <p:extLst>
      <p:ext uri="{BB962C8B-B14F-4D97-AF65-F5344CB8AC3E}">
        <p14:creationId xmlns:p14="http://schemas.microsoft.com/office/powerpoint/2010/main" val="1464222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numCol="1"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numCol="1">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Vertical Text Placeholder 2"/>
          <p:cNvSpPr>
            <a:spLocks noGrp="1"/>
          </p:cNvSpPr>
          <p:nvPr>
            <p:ph type="body" orient="vert" idx="1"/>
          </p:nvPr>
        </p:nvSpPr>
        <p:spPr/>
        <p:txBody>
          <a:bodyPr vert="eaVert"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numCol="1"/>
          <a:lstStyle/>
          <a:p>
            <a:endParaRPr dirty="0"/>
          </a:p>
        </p:txBody>
      </p:sp>
      <p:sp>
        <p:nvSpPr>
          <p:cNvPr id="4" name="Date Placeholder 3"/>
          <p:cNvSpPr>
            <a:spLocks noGrp="1"/>
          </p:cNvSpPr>
          <p:nvPr>
            <p:ph type="dt" sz="half" idx="10"/>
          </p:nvPr>
        </p:nvSpPr>
        <p:spPr/>
        <p:txBody>
          <a:bodyPr numCol="1"/>
          <a:lstStyle/>
          <a:p>
            <a:fld id="{37CC0096-1860-4642-9CD2-0079EA5E7CD1}" type="datetimeFigureOut">
              <a:rPr lang="en-US"/>
              <a:pPr/>
              <a:t>2/5/2019</a:t>
            </a:fld>
            <a:endParaRPr dirty="0"/>
          </a:p>
        </p:txBody>
      </p:sp>
      <p:sp>
        <p:nvSpPr>
          <p:cNvPr id="6" name="Slide Number Placeholder 5"/>
          <p:cNvSpPr>
            <a:spLocks noGrp="1"/>
          </p:cNvSpPr>
          <p:nvPr>
            <p:ph type="sldNum" sz="quarter" idx="12"/>
          </p:nvPr>
        </p:nvSpPr>
        <p:spPr/>
        <p:txBody>
          <a:bodyPr numCol="1"/>
          <a:lstStyle/>
          <a:p>
            <a:fld id="{E31375A4-56A4-47D6-9801-1991572033F7}" type="slidenum">
              <a:rPr/>
              <a:pPr/>
              <a:t>‹#›</a:t>
            </a:fld>
            <a:endParaRPr dirty="0"/>
          </a:p>
        </p:txBody>
      </p:sp>
    </p:spTree>
    <p:extLst>
      <p:ext uri="{BB962C8B-B14F-4D97-AF65-F5344CB8AC3E}">
        <p14:creationId xmlns:p14="http://schemas.microsoft.com/office/powerpoint/2010/main" val="24771542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numCol="1"/>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numCol="1"/>
          <a:lstStyle/>
          <a:p>
            <a:endParaRPr dirty="0"/>
          </a:p>
        </p:txBody>
      </p:sp>
      <p:sp>
        <p:nvSpPr>
          <p:cNvPr id="4" name="Date Placeholder 3"/>
          <p:cNvSpPr>
            <a:spLocks noGrp="1"/>
          </p:cNvSpPr>
          <p:nvPr>
            <p:ph type="dt" sz="half" idx="10"/>
          </p:nvPr>
        </p:nvSpPr>
        <p:spPr/>
        <p:txBody>
          <a:bodyPr numCol="1"/>
          <a:lstStyle/>
          <a:p>
            <a:fld id="{37CC0096-1860-4642-9CD2-0079EA5E7CD1}" type="datetimeFigureOut">
              <a:rPr lang="en-US"/>
              <a:pPr/>
              <a:t>2/5/2019</a:t>
            </a:fld>
            <a:endParaRPr dirty="0"/>
          </a:p>
        </p:txBody>
      </p:sp>
      <p:sp>
        <p:nvSpPr>
          <p:cNvPr id="6" name="Slide Number Placeholder 5"/>
          <p:cNvSpPr>
            <a:spLocks noGrp="1"/>
          </p:cNvSpPr>
          <p:nvPr>
            <p:ph type="sldNum" sz="quarter" idx="12"/>
          </p:nvPr>
        </p:nvSpPr>
        <p:spPr/>
        <p:txBody>
          <a:bodyPr numCol="1"/>
          <a:lstStyle/>
          <a:p>
            <a:fld id="{E31375A4-56A4-47D6-9801-1991572033F7}" type="slidenum">
              <a:rPr/>
              <a:pPr/>
              <a:t>‹#›</a:t>
            </a:fld>
            <a:endParaRPr dirty="0"/>
          </a:p>
        </p:txBody>
      </p:sp>
    </p:spTree>
    <p:extLst>
      <p:ext uri="{BB962C8B-B14F-4D97-AF65-F5344CB8AC3E}">
        <p14:creationId xmlns:p14="http://schemas.microsoft.com/office/powerpoint/2010/main" val="252463502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Content Placeholder 2"/>
          <p:cNvSpPr>
            <a:spLocks noGrp="1"/>
          </p:cNvSpPr>
          <p:nvPr>
            <p:ph idx="1"/>
          </p:nvPr>
        </p:nvSpPr>
        <p:spPr/>
        <p:txBody>
          <a:bodyPr numCol="1"/>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numCol="1"/>
          <a:lstStyle/>
          <a:p>
            <a:endParaRPr dirty="0"/>
          </a:p>
        </p:txBody>
      </p:sp>
      <p:sp>
        <p:nvSpPr>
          <p:cNvPr id="4" name="Date Placeholder 3"/>
          <p:cNvSpPr>
            <a:spLocks noGrp="1"/>
          </p:cNvSpPr>
          <p:nvPr>
            <p:ph type="dt" sz="half" idx="10"/>
          </p:nvPr>
        </p:nvSpPr>
        <p:spPr/>
        <p:txBody>
          <a:bodyPr numCol="1"/>
          <a:lstStyle/>
          <a:p>
            <a:fld id="{37CC0096-1860-4642-9CD2-0079EA5E7CD1}" type="datetimeFigureOut">
              <a:rPr lang="en-US"/>
              <a:pPr/>
              <a:t>2/5/2019</a:t>
            </a:fld>
            <a:endParaRPr dirty="0"/>
          </a:p>
        </p:txBody>
      </p:sp>
      <p:sp>
        <p:nvSpPr>
          <p:cNvPr id="6" name="Slide Number Placeholder 5"/>
          <p:cNvSpPr>
            <a:spLocks noGrp="1"/>
          </p:cNvSpPr>
          <p:nvPr>
            <p:ph type="sldNum" sz="quarter" idx="12"/>
          </p:nvPr>
        </p:nvSpPr>
        <p:spPr/>
        <p:txBody>
          <a:bodyPr numCol="1"/>
          <a:lstStyle/>
          <a:p>
            <a:fld id="{E31375A4-56A4-47D6-9801-1991572033F7}" type="slidenum">
              <a:rPr/>
              <a:pPr/>
              <a:t>‹#›</a:t>
            </a:fld>
            <a:endParaRPr dirty="0"/>
          </a:p>
        </p:txBody>
      </p:sp>
    </p:spTree>
    <p:extLst>
      <p:ext uri="{BB962C8B-B14F-4D97-AF65-F5344CB8AC3E}">
        <p14:creationId xmlns:p14="http://schemas.microsoft.com/office/powerpoint/2010/main" val="31124441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dirty="0"/>
          </a:p>
        </p:txBody>
      </p:sp>
      <p:sp>
        <p:nvSpPr>
          <p:cNvPr id="2" name="Title 1"/>
          <p:cNvSpPr>
            <a:spLocks noGrp="1"/>
          </p:cNvSpPr>
          <p:nvPr>
            <p:ph type="title"/>
          </p:nvPr>
        </p:nvSpPr>
        <p:spPr>
          <a:xfrm>
            <a:off x="1066800" y="1828800"/>
            <a:ext cx="7772400" cy="3177380"/>
          </a:xfrm>
        </p:spPr>
        <p:txBody>
          <a:bodyPr numCol="1"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numCol="1">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numCol="1">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numCol="1">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numCol="1"/>
          <a:lstStyle/>
          <a:p>
            <a:endParaRPr dirty="0"/>
          </a:p>
        </p:txBody>
      </p:sp>
      <p:sp>
        <p:nvSpPr>
          <p:cNvPr id="5" name="Date Placeholder 4"/>
          <p:cNvSpPr>
            <a:spLocks noGrp="1"/>
          </p:cNvSpPr>
          <p:nvPr>
            <p:ph type="dt" sz="half" idx="10"/>
          </p:nvPr>
        </p:nvSpPr>
        <p:spPr/>
        <p:txBody>
          <a:bodyPr numCol="1"/>
          <a:lstStyle/>
          <a:p>
            <a:fld id="{37CC0096-1860-4642-9CD2-0079EA5E7CD1}" type="datetimeFigureOut">
              <a:rPr lang="en-US"/>
              <a:pPr/>
              <a:t>2/5/2019</a:t>
            </a:fld>
            <a:endParaRPr dirty="0"/>
          </a:p>
        </p:txBody>
      </p:sp>
      <p:sp>
        <p:nvSpPr>
          <p:cNvPr id="7" name="Slide Number Placeholder 6"/>
          <p:cNvSpPr>
            <a:spLocks noGrp="1"/>
          </p:cNvSpPr>
          <p:nvPr>
            <p:ph type="sldNum" sz="quarter" idx="12"/>
          </p:nvPr>
        </p:nvSpPr>
        <p:spPr/>
        <p:txBody>
          <a:bodyPr numCol="1"/>
          <a:lstStyle/>
          <a:p>
            <a:fld id="{E31375A4-56A4-47D6-9801-1991572033F7}" type="slidenum">
              <a:rPr/>
              <a:pPr/>
              <a:t>‹#›</a:t>
            </a:fld>
            <a:endParaRPr dirty="0"/>
          </a:p>
        </p:txBody>
      </p:sp>
    </p:spTree>
    <p:extLst>
      <p:ext uri="{BB962C8B-B14F-4D97-AF65-F5344CB8AC3E}">
        <p14:creationId xmlns:p14="http://schemas.microsoft.com/office/powerpoint/2010/main" val="40445679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numCol="1"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numCol="1">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numCol="1"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numCol="1">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numCol="1"/>
          <a:lstStyle/>
          <a:p>
            <a:endParaRPr dirty="0"/>
          </a:p>
        </p:txBody>
      </p:sp>
      <p:sp>
        <p:nvSpPr>
          <p:cNvPr id="7" name="Date Placeholder 6"/>
          <p:cNvSpPr>
            <a:spLocks noGrp="1"/>
          </p:cNvSpPr>
          <p:nvPr>
            <p:ph type="dt" sz="half" idx="10"/>
          </p:nvPr>
        </p:nvSpPr>
        <p:spPr/>
        <p:txBody>
          <a:bodyPr numCol="1"/>
          <a:lstStyle/>
          <a:p>
            <a:fld id="{37CC0096-1860-4642-9CD2-0079EA5E7CD1}" type="datetimeFigureOut">
              <a:rPr lang="en-US"/>
              <a:pPr/>
              <a:t>2/5/2019</a:t>
            </a:fld>
            <a:endParaRPr dirty="0"/>
          </a:p>
        </p:txBody>
      </p:sp>
      <p:sp>
        <p:nvSpPr>
          <p:cNvPr id="9" name="Slide Number Placeholder 8"/>
          <p:cNvSpPr>
            <a:spLocks noGrp="1"/>
          </p:cNvSpPr>
          <p:nvPr>
            <p:ph type="sldNum" sz="quarter" idx="12"/>
          </p:nvPr>
        </p:nvSpPr>
        <p:spPr/>
        <p:txBody>
          <a:bodyPr numCol="1"/>
          <a:lstStyle/>
          <a:p>
            <a:fld id="{E31375A4-56A4-47D6-9801-1991572033F7}" type="slidenum">
              <a:rPr/>
              <a:pPr/>
              <a:t>‹#›</a:t>
            </a:fld>
            <a:endParaRPr dirty="0"/>
          </a:p>
        </p:txBody>
      </p:sp>
    </p:spTree>
    <p:extLst>
      <p:ext uri="{BB962C8B-B14F-4D97-AF65-F5344CB8AC3E}">
        <p14:creationId xmlns:p14="http://schemas.microsoft.com/office/powerpoint/2010/main" val="33979065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4" name="Footer Placeholder 3"/>
          <p:cNvSpPr>
            <a:spLocks noGrp="1"/>
          </p:cNvSpPr>
          <p:nvPr>
            <p:ph type="ftr" sz="quarter" idx="11"/>
          </p:nvPr>
        </p:nvSpPr>
        <p:spPr/>
        <p:txBody>
          <a:bodyPr numCol="1"/>
          <a:lstStyle/>
          <a:p>
            <a:endParaRPr dirty="0"/>
          </a:p>
        </p:txBody>
      </p:sp>
      <p:sp>
        <p:nvSpPr>
          <p:cNvPr id="3" name="Date Placeholder 2"/>
          <p:cNvSpPr>
            <a:spLocks noGrp="1"/>
          </p:cNvSpPr>
          <p:nvPr>
            <p:ph type="dt" sz="half" idx="10"/>
          </p:nvPr>
        </p:nvSpPr>
        <p:spPr/>
        <p:txBody>
          <a:bodyPr numCol="1"/>
          <a:lstStyle/>
          <a:p>
            <a:fld id="{37CC0096-1860-4642-9CD2-0079EA5E7CD1}" type="datetimeFigureOut">
              <a:rPr lang="en-US"/>
              <a:pPr/>
              <a:t>2/5/2019</a:t>
            </a:fld>
            <a:endParaRPr dirty="0"/>
          </a:p>
        </p:txBody>
      </p:sp>
      <p:sp>
        <p:nvSpPr>
          <p:cNvPr id="5" name="Slide Number Placeholder 4"/>
          <p:cNvSpPr>
            <a:spLocks noGrp="1"/>
          </p:cNvSpPr>
          <p:nvPr>
            <p:ph type="sldNum" sz="quarter" idx="12"/>
          </p:nvPr>
        </p:nvSpPr>
        <p:spPr/>
        <p:txBody>
          <a:bodyPr numCol="1"/>
          <a:lstStyle/>
          <a:p>
            <a:fld id="{E31375A4-56A4-47D6-9801-1991572033F7}" type="slidenum">
              <a:rPr/>
              <a:pPr/>
              <a:t>‹#›</a:t>
            </a:fld>
            <a:endParaRPr dirty="0"/>
          </a:p>
        </p:txBody>
      </p:sp>
    </p:spTree>
    <p:extLst>
      <p:ext uri="{BB962C8B-B14F-4D97-AF65-F5344CB8AC3E}">
        <p14:creationId xmlns:p14="http://schemas.microsoft.com/office/powerpoint/2010/main" val="323897671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numCol="1"/>
          <a:lstStyle/>
          <a:p>
            <a:endParaRPr dirty="0"/>
          </a:p>
        </p:txBody>
      </p:sp>
      <p:sp>
        <p:nvSpPr>
          <p:cNvPr id="2" name="Date Placeholder 1"/>
          <p:cNvSpPr>
            <a:spLocks noGrp="1"/>
          </p:cNvSpPr>
          <p:nvPr>
            <p:ph type="dt" sz="half" idx="10"/>
          </p:nvPr>
        </p:nvSpPr>
        <p:spPr/>
        <p:txBody>
          <a:bodyPr numCol="1"/>
          <a:lstStyle/>
          <a:p>
            <a:fld id="{37CC0096-1860-4642-9CD2-0079EA5E7CD1}" type="datetimeFigureOut">
              <a:rPr lang="en-US"/>
              <a:pPr/>
              <a:t>2/5/2019</a:t>
            </a:fld>
            <a:endParaRPr dirty="0"/>
          </a:p>
        </p:txBody>
      </p:sp>
      <p:sp>
        <p:nvSpPr>
          <p:cNvPr id="4" name="Slide Number Placeholder 3"/>
          <p:cNvSpPr>
            <a:spLocks noGrp="1"/>
          </p:cNvSpPr>
          <p:nvPr>
            <p:ph type="sldNum" sz="quarter" idx="12"/>
          </p:nvPr>
        </p:nvSpPr>
        <p:spPr/>
        <p:txBody>
          <a:bodyPr numCol="1"/>
          <a:lstStyle/>
          <a:p>
            <a:fld id="{E31375A4-56A4-47D6-9801-1991572033F7}" type="slidenum">
              <a:rPr/>
              <a:pPr/>
              <a:t>‹#›</a:t>
            </a:fld>
            <a:endParaRPr dirty="0"/>
          </a:p>
        </p:txBody>
      </p:sp>
    </p:spTree>
    <p:extLst>
      <p:ext uri="{BB962C8B-B14F-4D97-AF65-F5344CB8AC3E}">
        <p14:creationId xmlns:p14="http://schemas.microsoft.com/office/powerpoint/2010/main" val="21468172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dirty="0"/>
          </a:p>
        </p:txBody>
      </p:sp>
      <p:sp>
        <p:nvSpPr>
          <p:cNvPr id="2" name="Title 1"/>
          <p:cNvSpPr>
            <a:spLocks noGrp="1"/>
          </p:cNvSpPr>
          <p:nvPr>
            <p:ph type="title"/>
          </p:nvPr>
        </p:nvSpPr>
        <p:spPr>
          <a:xfrm>
            <a:off x="7632700" y="3200400"/>
            <a:ext cx="3932237" cy="1752600"/>
          </a:xfrm>
        </p:spPr>
        <p:txBody>
          <a:bodyPr numCol="1"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numCol="1">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numCol="1">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dirty="0"/>
          </a:p>
        </p:txBody>
      </p:sp>
      <p:sp>
        <p:nvSpPr>
          <p:cNvPr id="2" name="Title 1"/>
          <p:cNvSpPr>
            <a:spLocks noGrp="1"/>
          </p:cNvSpPr>
          <p:nvPr>
            <p:ph type="title"/>
          </p:nvPr>
        </p:nvSpPr>
        <p:spPr>
          <a:xfrm>
            <a:off x="7635240" y="3200400"/>
            <a:ext cx="3932237" cy="1752600"/>
          </a:xfrm>
        </p:spPr>
        <p:txBody>
          <a:bodyPr numCol="1"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numCol="1">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numCol="1"/>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numCol="1"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numCol="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numCol="1"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numCol="1" rtlCol="0" anchor="ctr"/>
          <a:lstStyle>
            <a:lvl1pPr algn="r">
              <a:defRPr sz="1100">
                <a:solidFill>
                  <a:schemeClr val="tx1"/>
                </a:solidFill>
              </a:defRPr>
            </a:lvl1pPr>
          </a:lstStyle>
          <a:p>
            <a:fld id="{37CC0096-1860-4642-9CD2-0079EA5E7CD1}" type="datetimeFigureOut">
              <a:rPr lang="en-US" smtClean="0"/>
              <a:pPr/>
              <a:t>2/5/2019</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numCol="1"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mailto:swansonb@uww.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watsone@uww.edu" TargetMode="External"/><Relationship Id="rId4" Type="http://schemas.openxmlformats.org/officeDocument/2006/relationships/hyperlink" Target="mailto:freiburj@uww.ed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John.Whitefb57b@va.gov"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304800"/>
            <a:ext cx="4572000" cy="2209800"/>
          </a:xfrm>
        </p:spPr>
        <p:txBody>
          <a:bodyPr numCol="1">
            <a:normAutofit/>
          </a:bodyPr>
          <a:lstStyle/>
          <a:p>
            <a:pPr algn="ctr"/>
            <a:r>
              <a:rPr lang="en-US" sz="2400" dirty="0">
                <a:solidFill>
                  <a:schemeClr val="tx1"/>
                </a:solidFill>
              </a:rPr>
              <a:t>Invisible Wounds of War:</a:t>
            </a:r>
            <a:br>
              <a:rPr lang="en-US" sz="2400">
                <a:solidFill>
                  <a:schemeClr val="tx1"/>
                </a:solidFill>
              </a:rPr>
            </a:br>
            <a:r>
              <a:rPr lang="en-US" sz="2400">
                <a:solidFill>
                  <a:schemeClr val="tx1"/>
                </a:solidFill>
              </a:rPr>
              <a:t>Traumatic </a:t>
            </a:r>
            <a:r>
              <a:rPr lang="en-US" sz="2400" dirty="0">
                <a:solidFill>
                  <a:schemeClr val="tx1"/>
                </a:solidFill>
              </a:rPr>
              <a:t>Brain Injury and </a:t>
            </a:r>
            <a:br>
              <a:rPr lang="en-US" sz="2400" dirty="0">
                <a:solidFill>
                  <a:schemeClr val="tx1"/>
                </a:solidFill>
              </a:rPr>
            </a:br>
            <a:r>
              <a:rPr lang="en-US" sz="2400" dirty="0">
                <a:solidFill>
                  <a:schemeClr val="tx1"/>
                </a:solidFill>
              </a:rPr>
              <a:t>Post-Traumatic Stress Disorder </a:t>
            </a:r>
            <a:br>
              <a:rPr lang="en-US" sz="2400" dirty="0">
                <a:solidFill>
                  <a:schemeClr val="tx1"/>
                </a:solidFill>
              </a:rPr>
            </a:br>
            <a:r>
              <a:rPr lang="en-US" sz="2400" dirty="0">
                <a:solidFill>
                  <a:schemeClr val="tx1"/>
                </a:solidFill>
              </a:rPr>
              <a:t>Affected Student-Veterans &amp; Military Service Members</a:t>
            </a:r>
          </a:p>
        </p:txBody>
      </p:sp>
      <p:pic>
        <p:nvPicPr>
          <p:cNvPr id="6" name="Picture Placeholder 5" descr="http://holladaygraphics.net/wordpress/wordpress/wp-content/uploads/2010/07/Tramatic_Brain_Injury_Military.jpg">
            <a:extLst>
              <a:ext uri="{FF2B5EF4-FFF2-40B4-BE49-F238E27FC236}">
                <a16:creationId xmlns:a16="http://schemas.microsoft.com/office/drawing/2014/main" id="{FF1150AD-E3DE-4BB0-9805-8B66B7539870}"/>
              </a:ext>
            </a:extLst>
          </p:cNvPr>
          <p:cNvPicPr>
            <a:picLocks noGrp="1"/>
          </p:cNvPicPr>
          <p:nvPr>
            <p:ph type="pic" idx="1"/>
          </p:nvPr>
        </p:nvPicPr>
        <p:blipFill rotWithShape="1">
          <a:blip r:embed="rId3" cstate="print">
            <a:extLst>
              <a:ext uri="{28A0092B-C50C-407E-A947-70E740481C1C}">
                <a14:useLocalDpi xmlns:a14="http://schemas.microsoft.com/office/drawing/2010/main" val="0"/>
              </a:ext>
            </a:extLst>
          </a:blip>
          <a:srcRect l="5927" r="5927"/>
          <a:stretch/>
        </p:blipFill>
        <p:spPr/>
      </p:pic>
      <p:sp>
        <p:nvSpPr>
          <p:cNvPr id="3" name="Subtitle 2"/>
          <p:cNvSpPr>
            <a:spLocks noGrp="1"/>
          </p:cNvSpPr>
          <p:nvPr>
            <p:ph type="body" sz="half" idx="2"/>
          </p:nvPr>
        </p:nvSpPr>
        <p:spPr>
          <a:xfrm>
            <a:off x="7696200" y="5029200"/>
            <a:ext cx="3932237" cy="1371600"/>
          </a:xfrm>
        </p:spPr>
        <p:txBody>
          <a:bodyPr numCol="1">
            <a:normAutofit/>
          </a:bodyPr>
          <a:lstStyle/>
          <a:p>
            <a:pPr>
              <a:lnSpc>
                <a:spcPct val="100000"/>
              </a:lnSpc>
              <a:spcBef>
                <a:spcPts val="0"/>
              </a:spcBef>
            </a:pPr>
            <a:r>
              <a:rPr lang="en-US" kern="100" dirty="0">
                <a:solidFill>
                  <a:schemeClr val="tx1"/>
                </a:solidFill>
                <a:latin typeface="+mj-lt"/>
              </a:rPr>
              <a:t>Richard Harris, MSW,  APSW</a:t>
            </a:r>
          </a:p>
          <a:p>
            <a:pPr>
              <a:lnSpc>
                <a:spcPct val="100000"/>
              </a:lnSpc>
              <a:spcBef>
                <a:spcPts val="0"/>
              </a:spcBef>
            </a:pPr>
            <a:r>
              <a:rPr lang="en-US" kern="100" dirty="0">
                <a:solidFill>
                  <a:schemeClr val="tx1"/>
                </a:solidFill>
                <a:latin typeface="+mj-lt"/>
              </a:rPr>
              <a:t>Coordinator of Student-Veterans &amp; Military Services</a:t>
            </a:r>
          </a:p>
          <a:p>
            <a:pPr>
              <a:lnSpc>
                <a:spcPct val="110000"/>
              </a:lnSpc>
              <a:spcBef>
                <a:spcPts val="0"/>
              </a:spcBef>
            </a:pPr>
            <a:endParaRPr lang="en-US" kern="100" dirty="0">
              <a:solidFill>
                <a:schemeClr val="tx1"/>
              </a:solidFill>
              <a:latin typeface="+mj-lt"/>
            </a:endParaRPr>
          </a:p>
          <a:p>
            <a:pPr>
              <a:lnSpc>
                <a:spcPct val="110000"/>
              </a:lnSpc>
              <a:spcBef>
                <a:spcPts val="0"/>
              </a:spcBef>
            </a:pPr>
            <a:r>
              <a:rPr lang="en-US" sz="1200" kern="100" dirty="0">
                <a:solidFill>
                  <a:schemeClr val="tx1"/>
                </a:solidFill>
                <a:latin typeface="+mj-lt"/>
              </a:rPr>
              <a:t>Last Updated:  02/04/2019</a:t>
            </a:r>
          </a:p>
          <a:p>
            <a:pPr>
              <a:lnSpc>
                <a:spcPct val="110000"/>
              </a:lnSpc>
              <a:spcBef>
                <a:spcPts val="0"/>
              </a:spcBef>
            </a:pPr>
            <a:endParaRPr lang="en-US" kern="100" dirty="0">
              <a:latin typeface="+mj-lt"/>
            </a:endParaRPr>
          </a:p>
        </p:txBody>
      </p:sp>
    </p:spTree>
    <p:extLst>
      <p:ext uri="{BB962C8B-B14F-4D97-AF65-F5344CB8AC3E}">
        <p14:creationId xmlns:p14="http://schemas.microsoft.com/office/powerpoint/2010/main" val="43514166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2193" y="381000"/>
            <a:ext cx="8847614"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Cross-Campus Collaboration</a:t>
            </a:r>
          </a:p>
        </p:txBody>
      </p:sp>
      <p:graphicFrame>
        <p:nvGraphicFramePr>
          <p:cNvPr id="4" name="Table 3"/>
          <p:cNvGraphicFramePr>
            <a:graphicFrameLocks noGrp="1"/>
          </p:cNvGraphicFramePr>
          <p:nvPr>
            <p:extLst>
              <p:ext uri="{D42A27DB-BD31-4B8C-83A1-F6EECF244321}">
                <p14:modId xmlns:p14="http://schemas.microsoft.com/office/powerpoint/2010/main" val="3865278351"/>
              </p:ext>
            </p:extLst>
          </p:nvPr>
        </p:nvGraphicFramePr>
        <p:xfrm>
          <a:off x="419099" y="1600200"/>
          <a:ext cx="11353802" cy="5303520"/>
        </p:xfrm>
        <a:graphic>
          <a:graphicData uri="http://schemas.openxmlformats.org/drawingml/2006/table">
            <a:tbl>
              <a:tblPr firstRow="1" bandRow="1">
                <a:tableStyleId>{2D5ABB26-0587-4C30-8999-92F81FD0307C}</a:tableStyleId>
              </a:tblPr>
              <a:tblGrid>
                <a:gridCol w="3771901">
                  <a:extLst>
                    <a:ext uri="{9D8B030D-6E8A-4147-A177-3AD203B41FA5}">
                      <a16:colId xmlns:a16="http://schemas.microsoft.com/office/drawing/2014/main" val="20000"/>
                    </a:ext>
                  </a:extLst>
                </a:gridCol>
                <a:gridCol w="7581901">
                  <a:extLst>
                    <a:ext uri="{9D8B030D-6E8A-4147-A177-3AD203B41FA5}">
                      <a16:colId xmlns:a16="http://schemas.microsoft.com/office/drawing/2014/main" val="20001"/>
                    </a:ext>
                  </a:extLst>
                </a:gridCol>
              </a:tblGrid>
              <a:tr h="263309">
                <a:tc>
                  <a:txBody>
                    <a:bodyPr/>
                    <a:lstStyle/>
                    <a:p>
                      <a:pPr algn="ctr"/>
                      <a:r>
                        <a:rPr lang="en-US" sz="1600" b="1" dirty="0">
                          <a:latin typeface="+mj-lt"/>
                        </a:rPr>
                        <a:t>Goal</a:t>
                      </a:r>
                      <a:endParaRPr lang="en-US" sz="1600" b="1" dirty="0">
                        <a:solidFill>
                          <a:schemeClr val="accent6">
                            <a:lumMod val="50000"/>
                          </a:schemeClr>
                        </a:solidFill>
                        <a:latin typeface="+mj-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600" b="1" dirty="0">
                          <a:latin typeface="+mj-lt"/>
                        </a:rPr>
                        <a:t>Objectives</a:t>
                      </a:r>
                      <a:endParaRPr lang="en-US" sz="1600" b="1" dirty="0">
                        <a:solidFill>
                          <a:schemeClr val="accent6">
                            <a:lumMod val="50000"/>
                          </a:schemeClr>
                        </a:solidFill>
                        <a:latin typeface="+mj-lt"/>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0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latin typeface="+mj-lt"/>
                        </a:rPr>
                        <a:t>Utilize Campus-Based resources to address the concern reported in recent research findings that indicate the transitioning population of OEF/OIF/OND Student-Veterans/Military Service Members may face potential learning challenges associated with TBI and PTSD</a:t>
                      </a:r>
                    </a:p>
                    <a:p>
                      <a:endParaRPr lang="en-US" sz="1600" dirty="0">
                        <a:latin typeface="+mj-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indent="0">
                        <a:buNone/>
                      </a:pPr>
                      <a:endParaRPr lang="en-US" sz="1600" kern="1200" dirty="0">
                        <a:latin typeface="+mj-lt"/>
                      </a:endParaRPr>
                    </a:p>
                    <a:p>
                      <a:pPr marL="0" indent="0">
                        <a:buNone/>
                      </a:pPr>
                      <a:r>
                        <a:rPr lang="en-US" sz="1600" kern="1200" dirty="0">
                          <a:latin typeface="+mj-lt"/>
                        </a:rPr>
                        <a:t>Collaborate with the following Campus-Based resources to bring awareness of medical and mental health services available to the Student-Veterans/Military Service Members on the University of Wisconsin-Whitewater’s campus affected by TBI/PTSD:</a:t>
                      </a:r>
                    </a:p>
                    <a:p>
                      <a:pPr>
                        <a:lnSpc>
                          <a:spcPct val="100000"/>
                        </a:lnSpc>
                        <a:spcBef>
                          <a:spcPts val="0"/>
                        </a:spcBef>
                      </a:pPr>
                      <a:endParaRPr lang="en-US" sz="1600" kern="100" dirty="0">
                        <a:latin typeface="+mj-lt"/>
                      </a:endParaRPr>
                    </a:p>
                    <a:p>
                      <a:pPr marL="285750" indent="-285750">
                        <a:lnSpc>
                          <a:spcPct val="100000"/>
                        </a:lnSpc>
                        <a:spcBef>
                          <a:spcPts val="0"/>
                        </a:spcBef>
                        <a:buFont typeface="Wingdings" panose="05000000000000000000" pitchFamily="2" charset="2"/>
                        <a:buChar char="ü"/>
                      </a:pPr>
                      <a:r>
                        <a:rPr lang="en-US" sz="1600" kern="100" dirty="0">
                          <a:latin typeface="+mj-lt"/>
                        </a:rPr>
                        <a:t> Center for Communication Sciences and Disorders</a:t>
                      </a:r>
                    </a:p>
                    <a:p>
                      <a:pPr marL="0" indent="0">
                        <a:lnSpc>
                          <a:spcPct val="100000"/>
                        </a:lnSpc>
                        <a:spcBef>
                          <a:spcPts val="0"/>
                        </a:spcBef>
                        <a:buNone/>
                      </a:pPr>
                      <a:r>
                        <a:rPr lang="en-US" sz="1600" kern="100" dirty="0">
                          <a:latin typeface="+mj-lt"/>
                        </a:rPr>
                        <a:t>        Beth Swanson, Director</a:t>
                      </a:r>
                    </a:p>
                    <a:p>
                      <a:pPr marL="0" indent="0">
                        <a:lnSpc>
                          <a:spcPct val="100000"/>
                        </a:lnSpc>
                        <a:spcBef>
                          <a:spcPts val="0"/>
                        </a:spcBef>
                        <a:buNone/>
                      </a:pPr>
                      <a:r>
                        <a:rPr lang="en-US" sz="1600" kern="100" dirty="0">
                          <a:solidFill>
                            <a:schemeClr val="tx1"/>
                          </a:solidFill>
                          <a:latin typeface="+mj-lt"/>
                        </a:rPr>
                        <a:t>        </a:t>
                      </a:r>
                      <a:r>
                        <a:rPr lang="en-US" sz="1600" kern="100" dirty="0">
                          <a:solidFill>
                            <a:schemeClr val="tx1"/>
                          </a:solidFill>
                          <a:latin typeface="+mj-lt"/>
                          <a:hlinkClick r:id="rId3">
                            <a:extLst>
                              <a:ext uri="{A12FA001-AC4F-418D-AE19-62706E023703}">
                                <ahyp:hlinkClr xmlns:ahyp="http://schemas.microsoft.com/office/drawing/2018/hyperlinkcolor" val="tx"/>
                              </a:ext>
                            </a:extLst>
                          </a:hlinkClick>
                        </a:rPr>
                        <a:t>swansonb@uww.edu</a:t>
                      </a:r>
                      <a:endParaRPr lang="en-US" sz="1600" kern="100" dirty="0">
                        <a:solidFill>
                          <a:schemeClr val="tx1"/>
                        </a:solidFill>
                        <a:latin typeface="+mj-lt"/>
                      </a:endParaRPr>
                    </a:p>
                    <a:p>
                      <a:pPr marL="0" indent="0">
                        <a:lnSpc>
                          <a:spcPct val="100000"/>
                        </a:lnSpc>
                        <a:spcBef>
                          <a:spcPts val="0"/>
                        </a:spcBef>
                        <a:buNone/>
                      </a:pPr>
                      <a:r>
                        <a:rPr lang="en-US" sz="1600" kern="100" dirty="0">
                          <a:latin typeface="+mj-lt"/>
                        </a:rPr>
                        <a:t>        </a:t>
                      </a:r>
                      <a:r>
                        <a:rPr lang="en-US" sz="1600" kern="1200" dirty="0">
                          <a:latin typeface="+mj-lt"/>
                        </a:rPr>
                        <a:t>(262) 472-5204</a:t>
                      </a:r>
                    </a:p>
                    <a:p>
                      <a:pPr marL="0" indent="0">
                        <a:lnSpc>
                          <a:spcPct val="100000"/>
                        </a:lnSpc>
                        <a:spcBef>
                          <a:spcPts val="0"/>
                        </a:spcBef>
                        <a:buNone/>
                      </a:pPr>
                      <a:endParaRPr lang="en-US" sz="1600" kern="1200" dirty="0">
                        <a:latin typeface="+mj-lt"/>
                      </a:endParaRPr>
                    </a:p>
                    <a:p>
                      <a:pPr marL="285750" indent="-285750">
                        <a:buFont typeface="Wingdings" panose="05000000000000000000" pitchFamily="2" charset="2"/>
                        <a:buChar char="ü"/>
                      </a:pPr>
                      <a:r>
                        <a:rPr lang="en-US" sz="1600" kern="1200" dirty="0">
                          <a:latin typeface="+mj-lt"/>
                        </a:rPr>
                        <a:t> University of Wisconsin-Whitewater Health &amp; Counseling Services (UHCS)</a:t>
                      </a:r>
                    </a:p>
                    <a:p>
                      <a:pPr marL="0" indent="0">
                        <a:lnSpc>
                          <a:spcPct val="100000"/>
                        </a:lnSpc>
                        <a:spcBef>
                          <a:spcPts val="0"/>
                        </a:spcBef>
                        <a:buNone/>
                      </a:pPr>
                      <a:r>
                        <a:rPr lang="en-US" sz="1600" kern="1200" dirty="0">
                          <a:latin typeface="+mj-lt"/>
                        </a:rPr>
                        <a:t>       Jim Freiburger, </a:t>
                      </a:r>
                      <a:r>
                        <a:rPr lang="en-US" sz="1600" kern="100" dirty="0">
                          <a:latin typeface="+mj-lt"/>
                        </a:rPr>
                        <a:t>Director</a:t>
                      </a:r>
                    </a:p>
                    <a:p>
                      <a:pPr marL="0" indent="0">
                        <a:lnSpc>
                          <a:spcPct val="100000"/>
                        </a:lnSpc>
                        <a:spcBef>
                          <a:spcPts val="0"/>
                        </a:spcBef>
                        <a:buNone/>
                      </a:pPr>
                      <a:r>
                        <a:rPr lang="en-US" sz="1600" kern="100" dirty="0">
                          <a:latin typeface="+mj-lt"/>
                        </a:rPr>
                        <a:t>       </a:t>
                      </a:r>
                      <a:r>
                        <a:rPr lang="en-US" sz="1600" kern="100" dirty="0">
                          <a:solidFill>
                            <a:schemeClr val="tx1"/>
                          </a:solidFill>
                          <a:latin typeface="+mj-lt"/>
                          <a:hlinkClick r:id="rId4">
                            <a:extLst>
                              <a:ext uri="{A12FA001-AC4F-418D-AE19-62706E023703}">
                                <ahyp:hlinkClr xmlns:ahyp="http://schemas.microsoft.com/office/drawing/2018/hyperlinkcolor" val="tx"/>
                              </a:ext>
                            </a:extLst>
                          </a:hlinkClick>
                        </a:rPr>
                        <a:t>freiburj@uww.edu</a:t>
                      </a:r>
                      <a:endParaRPr lang="en-US" sz="1600" kern="100" dirty="0">
                        <a:solidFill>
                          <a:schemeClr val="tx1"/>
                        </a:solidFill>
                        <a:latin typeface="+mj-lt"/>
                      </a:endParaRPr>
                    </a:p>
                    <a:p>
                      <a:pPr marL="0" indent="0">
                        <a:lnSpc>
                          <a:spcPct val="100000"/>
                        </a:lnSpc>
                        <a:spcBef>
                          <a:spcPts val="0"/>
                        </a:spcBef>
                        <a:buNone/>
                      </a:pPr>
                      <a:r>
                        <a:rPr lang="en-US" sz="1600" kern="100" dirty="0">
                          <a:latin typeface="+mj-lt"/>
                        </a:rPr>
                        <a:t>       (262) 472-1305</a:t>
                      </a:r>
                      <a:endParaRPr lang="en-US" sz="1600" kern="1200" dirty="0">
                        <a:latin typeface="+mj-lt"/>
                      </a:endParaRPr>
                    </a:p>
                    <a:p>
                      <a:pPr marL="0" indent="0">
                        <a:lnSpc>
                          <a:spcPct val="100000"/>
                        </a:lnSpc>
                        <a:spcBef>
                          <a:spcPts val="0"/>
                        </a:spcBef>
                        <a:buNone/>
                      </a:pPr>
                      <a:endParaRPr lang="en-US" sz="1600" kern="1200" dirty="0">
                        <a:latin typeface="+mj-lt"/>
                      </a:endParaRPr>
                    </a:p>
                    <a:p>
                      <a:pPr marL="285750" indent="-285750">
                        <a:lnSpc>
                          <a:spcPct val="100000"/>
                        </a:lnSpc>
                        <a:spcBef>
                          <a:spcPts val="0"/>
                        </a:spcBef>
                        <a:buFont typeface="Wingdings" panose="05000000000000000000" pitchFamily="2" charset="2"/>
                        <a:buChar char="ü"/>
                      </a:pPr>
                      <a:r>
                        <a:rPr lang="en-US" sz="1600" kern="1200" dirty="0">
                          <a:latin typeface="+mj-lt"/>
                        </a:rPr>
                        <a:t> Center for Students with Disabilities </a:t>
                      </a:r>
                    </a:p>
                    <a:p>
                      <a:pPr marL="0" indent="0">
                        <a:lnSpc>
                          <a:spcPct val="100000"/>
                        </a:lnSpc>
                        <a:spcBef>
                          <a:spcPts val="0"/>
                        </a:spcBef>
                        <a:buNone/>
                      </a:pPr>
                      <a:r>
                        <a:rPr lang="en-US" sz="1600" kern="1200" dirty="0">
                          <a:latin typeface="+mj-lt"/>
                        </a:rPr>
                        <a:t>       Elizabeth Watson, Director</a:t>
                      </a:r>
                    </a:p>
                    <a:p>
                      <a:pPr marL="0" indent="0">
                        <a:lnSpc>
                          <a:spcPct val="100000"/>
                        </a:lnSpc>
                        <a:spcBef>
                          <a:spcPts val="0"/>
                        </a:spcBef>
                        <a:buNone/>
                      </a:pPr>
                      <a:r>
                        <a:rPr lang="en-US" sz="1600" kern="1200" dirty="0">
                          <a:solidFill>
                            <a:schemeClr val="tx1"/>
                          </a:solidFill>
                          <a:latin typeface="+mj-lt"/>
                        </a:rPr>
                        <a:t>       </a:t>
                      </a:r>
                      <a:r>
                        <a:rPr lang="en-US" sz="1600" kern="1200" dirty="0">
                          <a:solidFill>
                            <a:schemeClr val="tx1"/>
                          </a:solidFill>
                          <a:latin typeface="+mj-lt"/>
                          <a:hlinkClick r:id="rId5">
                            <a:extLst>
                              <a:ext uri="{A12FA001-AC4F-418D-AE19-62706E023703}">
                                <ahyp:hlinkClr xmlns:ahyp="http://schemas.microsoft.com/office/drawing/2018/hyperlinkcolor" val="tx"/>
                              </a:ext>
                            </a:extLst>
                          </a:hlinkClick>
                        </a:rPr>
                        <a:t>watsone@uww.edu</a:t>
                      </a:r>
                      <a:endParaRPr lang="en-US" sz="1600" kern="1200" dirty="0">
                        <a:solidFill>
                          <a:schemeClr val="tx1"/>
                        </a:solidFill>
                        <a:latin typeface="+mj-lt"/>
                      </a:endParaRPr>
                    </a:p>
                    <a:p>
                      <a:pPr marL="0" indent="0">
                        <a:lnSpc>
                          <a:spcPct val="100000"/>
                        </a:lnSpc>
                        <a:spcBef>
                          <a:spcPts val="0"/>
                        </a:spcBef>
                        <a:buNone/>
                      </a:pPr>
                      <a:r>
                        <a:rPr lang="en-US" sz="1600" kern="1200" dirty="0">
                          <a:latin typeface="+mj-lt"/>
                        </a:rPr>
                        <a:t>       (262) 472-1630</a:t>
                      </a:r>
                    </a:p>
                    <a:p>
                      <a:endParaRPr lang="en-US" sz="1600" dirty="0">
                        <a:latin typeface="+mj-lt"/>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037490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860" y="381000"/>
            <a:ext cx="10014281"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Community-Based Collaboration</a:t>
            </a:r>
          </a:p>
        </p:txBody>
      </p:sp>
      <p:graphicFrame>
        <p:nvGraphicFramePr>
          <p:cNvPr id="3" name="Table 2"/>
          <p:cNvGraphicFramePr>
            <a:graphicFrameLocks noGrp="1"/>
          </p:cNvGraphicFramePr>
          <p:nvPr>
            <p:extLst>
              <p:ext uri="{D42A27DB-BD31-4B8C-83A1-F6EECF244321}">
                <p14:modId xmlns:p14="http://schemas.microsoft.com/office/powerpoint/2010/main" val="113099286"/>
              </p:ext>
            </p:extLst>
          </p:nvPr>
        </p:nvGraphicFramePr>
        <p:xfrm>
          <a:off x="419099" y="1676401"/>
          <a:ext cx="11353802" cy="4643970"/>
        </p:xfrm>
        <a:graphic>
          <a:graphicData uri="http://schemas.openxmlformats.org/drawingml/2006/table">
            <a:tbl>
              <a:tblPr firstRow="1" bandRow="1">
                <a:tableStyleId>{2D5ABB26-0587-4C30-8999-92F81FD0307C}</a:tableStyleId>
              </a:tblPr>
              <a:tblGrid>
                <a:gridCol w="3771901">
                  <a:extLst>
                    <a:ext uri="{9D8B030D-6E8A-4147-A177-3AD203B41FA5}">
                      <a16:colId xmlns:a16="http://schemas.microsoft.com/office/drawing/2014/main" val="20000"/>
                    </a:ext>
                  </a:extLst>
                </a:gridCol>
                <a:gridCol w="7581901">
                  <a:extLst>
                    <a:ext uri="{9D8B030D-6E8A-4147-A177-3AD203B41FA5}">
                      <a16:colId xmlns:a16="http://schemas.microsoft.com/office/drawing/2014/main" val="20001"/>
                    </a:ext>
                  </a:extLst>
                </a:gridCol>
              </a:tblGrid>
              <a:tr h="263309">
                <a:tc>
                  <a:txBody>
                    <a:bodyPr/>
                    <a:lstStyle/>
                    <a:p>
                      <a:pPr algn="ctr"/>
                      <a:r>
                        <a:rPr lang="en-US" sz="1600" b="1" dirty="0">
                          <a:latin typeface="+mj-lt"/>
                        </a:rPr>
                        <a:t>Goal</a:t>
                      </a:r>
                      <a:endParaRPr lang="en-US" sz="1600" b="1" dirty="0">
                        <a:solidFill>
                          <a:schemeClr val="accent6">
                            <a:lumMod val="50000"/>
                          </a:schemeClr>
                        </a:solidFill>
                        <a:latin typeface="+mj-lt"/>
                      </a:endParaRPr>
                    </a:p>
                  </a:txBody>
                  <a:tcPr/>
                </a:tc>
                <a:tc>
                  <a:txBody>
                    <a:bodyPr/>
                    <a:lstStyle/>
                    <a:p>
                      <a:pPr algn="ctr"/>
                      <a:r>
                        <a:rPr lang="en-US" sz="1600" b="1" dirty="0">
                          <a:latin typeface="+mj-lt"/>
                        </a:rPr>
                        <a:t>Objectives</a:t>
                      </a:r>
                      <a:endParaRPr lang="en-US" sz="1600" b="1" dirty="0">
                        <a:solidFill>
                          <a:schemeClr val="accent6">
                            <a:lumMod val="50000"/>
                          </a:schemeClr>
                        </a:solidFill>
                        <a:latin typeface="+mj-lt"/>
                      </a:endParaRPr>
                    </a:p>
                  </a:txBody>
                  <a:tcPr/>
                </a:tc>
                <a:extLst>
                  <a:ext uri="{0D108BD9-81ED-4DB2-BD59-A6C34878D82A}">
                    <a16:rowId xmlns:a16="http://schemas.microsoft.com/office/drawing/2014/main" val="10000"/>
                  </a:ext>
                </a:extLst>
              </a:tr>
              <a:tr h="4308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latin typeface="+mj-lt"/>
                        </a:rPr>
                        <a:t>Utilize Community-Based resources to address the concern reported in recent research findings that indicate the transitioning population of OEF/OIF/OND Student-Veterans/Military Service Members may face potential learning challenges associated with TBI and PTSD</a:t>
                      </a:r>
                    </a:p>
                    <a:p>
                      <a:endParaRPr lang="en-US" dirty="0">
                        <a:latin typeface="+mj-lt"/>
                      </a:endParaRPr>
                    </a:p>
                  </a:txBody>
                  <a:tcPr/>
                </a:tc>
                <a:tc>
                  <a:txBody>
                    <a:bodyPr/>
                    <a:lstStyle/>
                    <a:p>
                      <a:pPr marL="0" indent="0">
                        <a:buNone/>
                      </a:pPr>
                      <a:endParaRPr lang="en-US" sz="1400" kern="1200" dirty="0">
                        <a:latin typeface="+mj-lt"/>
                      </a:endParaRPr>
                    </a:p>
                    <a:p>
                      <a:pPr marL="0" indent="0">
                        <a:buNone/>
                      </a:pPr>
                      <a:r>
                        <a:rPr lang="en-US" sz="1400" kern="1200" dirty="0">
                          <a:latin typeface="+mj-lt"/>
                        </a:rPr>
                        <a:t>Collaborate with the following Community-Based resources to bring awareness of medical and mental health services available to the Student-Veterans/Military Service Members on the University of Wisconsin-Whitewater’s campus affected by TBI/PTSD:</a:t>
                      </a:r>
                    </a:p>
                    <a:p>
                      <a:pPr>
                        <a:lnSpc>
                          <a:spcPct val="100000"/>
                        </a:lnSpc>
                        <a:spcBef>
                          <a:spcPts val="0"/>
                        </a:spcBef>
                      </a:pPr>
                      <a:endParaRPr lang="en-US" sz="1400" kern="100" dirty="0">
                        <a:latin typeface="+mj-lt"/>
                      </a:endParaRPr>
                    </a:p>
                    <a:p>
                      <a:pPr marL="285750" indent="-285750">
                        <a:lnSpc>
                          <a:spcPct val="100000"/>
                        </a:lnSpc>
                        <a:spcBef>
                          <a:spcPts val="0"/>
                        </a:spcBef>
                        <a:buFont typeface="Wingdings" panose="05000000000000000000" pitchFamily="2" charset="2"/>
                        <a:buChar char="ü"/>
                      </a:pPr>
                      <a:r>
                        <a:rPr lang="en-US" sz="1400" kern="100" dirty="0">
                          <a:latin typeface="+mj-lt"/>
                        </a:rPr>
                        <a:t> Madison</a:t>
                      </a:r>
                      <a:r>
                        <a:rPr lang="en-US" sz="1400" kern="100" baseline="0" dirty="0">
                          <a:latin typeface="+mj-lt"/>
                        </a:rPr>
                        <a:t> VA Hospital</a:t>
                      </a:r>
                      <a:endParaRPr lang="en-US" sz="1400" kern="100" dirty="0">
                        <a:latin typeface="+mj-lt"/>
                      </a:endParaRPr>
                    </a:p>
                    <a:p>
                      <a:pPr marL="0" indent="0">
                        <a:lnSpc>
                          <a:spcPct val="100000"/>
                        </a:lnSpc>
                        <a:spcBef>
                          <a:spcPts val="0"/>
                        </a:spcBef>
                        <a:buNone/>
                      </a:pPr>
                      <a:r>
                        <a:rPr lang="en-US" sz="1400" kern="100" dirty="0">
                          <a:latin typeface="+mj-lt"/>
                        </a:rPr>
                        <a:t>       Jay</a:t>
                      </a:r>
                      <a:r>
                        <a:rPr lang="en-US" sz="1400" kern="100" baseline="0" dirty="0">
                          <a:latin typeface="+mj-lt"/>
                        </a:rPr>
                        <a:t> White, LCSW</a:t>
                      </a:r>
                    </a:p>
                    <a:p>
                      <a:pPr>
                        <a:lnSpc>
                          <a:spcPct val="120000"/>
                        </a:lnSpc>
                      </a:pPr>
                      <a:r>
                        <a:rPr lang="en-US" sz="1400" kern="100" baseline="0" dirty="0">
                          <a:latin typeface="+mj-lt"/>
                        </a:rPr>
                        <a:t>       </a:t>
                      </a:r>
                      <a:r>
                        <a:rPr lang="en-US" sz="1400" dirty="0">
                          <a:latin typeface="+mj-lt"/>
                        </a:rPr>
                        <a:t>Transition &amp; Care Program Manager</a:t>
                      </a:r>
                    </a:p>
                    <a:p>
                      <a:pPr>
                        <a:lnSpc>
                          <a:spcPct val="120000"/>
                        </a:lnSpc>
                      </a:pPr>
                      <a:r>
                        <a:rPr lang="en-US" sz="1400" dirty="0">
                          <a:latin typeface="+mj-lt"/>
                        </a:rPr>
                        <a:t>       </a:t>
                      </a:r>
                      <a:r>
                        <a:rPr lang="en-US" sz="1400" dirty="0">
                          <a:solidFill>
                            <a:schemeClr val="tx1"/>
                          </a:solidFill>
                          <a:latin typeface="+mj-lt"/>
                          <a:hlinkClick r:id="rId2">
                            <a:extLst>
                              <a:ext uri="{A12FA001-AC4F-418D-AE19-62706E023703}">
                                <ahyp:hlinkClr xmlns:ahyp="http://schemas.microsoft.com/office/drawing/2018/hyperlinkcolor" val="tx"/>
                              </a:ext>
                            </a:extLst>
                          </a:hlinkClick>
                        </a:rPr>
                        <a:t>John.Whitefb57b@va.gov</a:t>
                      </a:r>
                      <a:endParaRPr lang="en-US" sz="1400" dirty="0">
                        <a:solidFill>
                          <a:schemeClr val="tx1"/>
                        </a:solidFill>
                        <a:latin typeface="+mj-lt"/>
                      </a:endParaRPr>
                    </a:p>
                    <a:p>
                      <a:pPr>
                        <a:lnSpc>
                          <a:spcPct val="120000"/>
                        </a:lnSpc>
                      </a:pPr>
                      <a:r>
                        <a:rPr lang="en-US" sz="1400" dirty="0">
                          <a:latin typeface="+mj-lt"/>
                        </a:rPr>
                        <a:t>       (608) 256-1901 ext. 11952</a:t>
                      </a:r>
                    </a:p>
                    <a:p>
                      <a:pPr>
                        <a:lnSpc>
                          <a:spcPct val="120000"/>
                        </a:lnSpc>
                      </a:pPr>
                      <a:r>
                        <a:rPr lang="en-US" sz="1400" dirty="0">
                          <a:latin typeface="+mj-lt"/>
                        </a:rPr>
                        <a:t>       Cell: (920) 515-3918</a:t>
                      </a:r>
                    </a:p>
                    <a:p>
                      <a:pPr marL="0" indent="0">
                        <a:lnSpc>
                          <a:spcPct val="100000"/>
                        </a:lnSpc>
                        <a:spcBef>
                          <a:spcPts val="0"/>
                        </a:spcBef>
                        <a:buNone/>
                      </a:pPr>
                      <a:endParaRPr lang="en-US" sz="1400" kern="1200" dirty="0">
                        <a:latin typeface="+mj-lt"/>
                      </a:endParaRPr>
                    </a:p>
                    <a:p>
                      <a:pPr marL="285750" indent="-285750">
                        <a:lnSpc>
                          <a:spcPct val="100000"/>
                        </a:lnSpc>
                        <a:spcBef>
                          <a:spcPts val="0"/>
                        </a:spcBef>
                        <a:buFont typeface="Wingdings" panose="05000000000000000000" pitchFamily="2" charset="2"/>
                        <a:buChar char="ü"/>
                      </a:pPr>
                      <a:r>
                        <a:rPr lang="en-US" sz="1400" kern="1200" dirty="0">
                          <a:latin typeface="+mj-lt"/>
                        </a:rPr>
                        <a:t> Madison VA Hospital</a:t>
                      </a:r>
                    </a:p>
                    <a:p>
                      <a:pPr marL="0" indent="0">
                        <a:lnSpc>
                          <a:spcPct val="100000"/>
                        </a:lnSpc>
                        <a:spcBef>
                          <a:spcPts val="0"/>
                        </a:spcBef>
                        <a:buFont typeface="Wingdings" panose="05000000000000000000" pitchFamily="2" charset="2"/>
                        <a:buNone/>
                      </a:pPr>
                      <a:r>
                        <a:rPr lang="en-US" sz="1400" kern="1200" baseline="0" dirty="0">
                          <a:latin typeface="+mj-lt"/>
                        </a:rPr>
                        <a:t>       Jeff Johnson</a:t>
                      </a:r>
                    </a:p>
                    <a:p>
                      <a:pPr marL="0" indent="0">
                        <a:lnSpc>
                          <a:spcPct val="100000"/>
                        </a:lnSpc>
                        <a:spcBef>
                          <a:spcPts val="0"/>
                        </a:spcBef>
                        <a:buFont typeface="Wingdings" panose="05000000000000000000" pitchFamily="2" charset="2"/>
                        <a:buNone/>
                      </a:pPr>
                      <a:r>
                        <a:rPr lang="en-US" sz="1400" kern="1200" baseline="0" dirty="0">
                          <a:latin typeface="+mj-lt"/>
                        </a:rPr>
                        <a:t>       Patient Advocate</a:t>
                      </a:r>
                    </a:p>
                    <a:p>
                      <a:pPr marL="0" indent="0">
                        <a:lnSpc>
                          <a:spcPct val="100000"/>
                        </a:lnSpc>
                        <a:spcBef>
                          <a:spcPts val="0"/>
                        </a:spcBef>
                        <a:buFont typeface="Wingdings" panose="05000000000000000000" pitchFamily="2" charset="2"/>
                        <a:buNone/>
                      </a:pPr>
                      <a:r>
                        <a:rPr lang="en-US" sz="1400" kern="1200" baseline="0" dirty="0">
                          <a:latin typeface="+mj-lt"/>
                        </a:rPr>
                        <a:t>       (608) 256-1901 </a:t>
                      </a:r>
                      <a:r>
                        <a:rPr lang="en-US" sz="1400" kern="1200" baseline="0" dirty="0" err="1">
                          <a:latin typeface="+mj-lt"/>
                        </a:rPr>
                        <a:t>ext</a:t>
                      </a:r>
                      <a:r>
                        <a:rPr lang="en-US" sz="1400" kern="1200" baseline="0" dirty="0">
                          <a:latin typeface="+mj-lt"/>
                        </a:rPr>
                        <a:t> 17422</a:t>
                      </a:r>
                    </a:p>
                    <a:p>
                      <a:pPr marL="0" indent="0">
                        <a:lnSpc>
                          <a:spcPct val="100000"/>
                        </a:lnSpc>
                        <a:spcBef>
                          <a:spcPts val="0"/>
                        </a:spcBef>
                        <a:buFont typeface="Wingdings" panose="05000000000000000000" pitchFamily="2" charset="2"/>
                        <a:buNone/>
                      </a:pPr>
                      <a:r>
                        <a:rPr lang="en-US" sz="1400" kern="1200" baseline="0" dirty="0">
                          <a:latin typeface="+mj-lt"/>
                        </a:rPr>
                        <a:t>       Cell: (920) 222-1231</a:t>
                      </a:r>
                      <a:endParaRPr lang="en-US" dirty="0">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013757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416" y="381000"/>
            <a:ext cx="7071168"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Service Delivery Model</a:t>
            </a:r>
          </a:p>
        </p:txBody>
      </p:sp>
      <p:graphicFrame>
        <p:nvGraphicFramePr>
          <p:cNvPr id="3" name="Diagram 2"/>
          <p:cNvGraphicFramePr/>
          <p:nvPr>
            <p:extLst>
              <p:ext uri="{D42A27DB-BD31-4B8C-83A1-F6EECF244321}">
                <p14:modId xmlns:p14="http://schemas.microsoft.com/office/powerpoint/2010/main" val="1740782162"/>
              </p:ext>
            </p:extLst>
          </p:nvPr>
        </p:nvGraphicFramePr>
        <p:xfrm>
          <a:off x="609600" y="1752599"/>
          <a:ext cx="10972800"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331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AA46E460-1A26-4AC2-9B66-ED2D86D65AA6}"/>
                                            </p:graphicEl>
                                          </p:spTgt>
                                        </p:tgtEl>
                                        <p:attrNameLst>
                                          <p:attrName>style.visibility</p:attrName>
                                        </p:attrNameLst>
                                      </p:cBhvr>
                                      <p:to>
                                        <p:strVal val="visible"/>
                                      </p:to>
                                    </p:set>
                                    <p:anim calcmode="lin" valueType="num">
                                      <p:cBhvr additive="base">
                                        <p:cTn id="7" dur="500" fill="hold"/>
                                        <p:tgtEl>
                                          <p:spTgt spid="3">
                                            <p:graphicEl>
                                              <a:dgm id="{AA46E460-1A26-4AC2-9B66-ED2D86D65AA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AA46E460-1A26-4AC2-9B66-ED2D86D65AA6}"/>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graphicEl>
                                              <a:dgm id="{71C9633A-0FFB-457D-8C5A-74EFC54332D1}"/>
                                            </p:graphicEl>
                                          </p:spTgt>
                                        </p:tgtEl>
                                        <p:attrNameLst>
                                          <p:attrName>style.visibility</p:attrName>
                                        </p:attrNameLst>
                                      </p:cBhvr>
                                      <p:to>
                                        <p:strVal val="visible"/>
                                      </p:to>
                                    </p:set>
                                    <p:anim calcmode="lin" valueType="num">
                                      <p:cBhvr additive="base">
                                        <p:cTn id="11" dur="500" fill="hold"/>
                                        <p:tgtEl>
                                          <p:spTgt spid="3">
                                            <p:graphicEl>
                                              <a:dgm id="{71C9633A-0FFB-457D-8C5A-74EFC54332D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graphicEl>
                                              <a:dgm id="{71C9633A-0FFB-457D-8C5A-74EFC54332D1}"/>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graphicEl>
                                              <a:dgm id="{2673385A-AB44-4413-B561-8B87DDFD498A}"/>
                                            </p:graphicEl>
                                          </p:spTgt>
                                        </p:tgtEl>
                                        <p:attrNameLst>
                                          <p:attrName>style.visibility</p:attrName>
                                        </p:attrNameLst>
                                      </p:cBhvr>
                                      <p:to>
                                        <p:strVal val="visible"/>
                                      </p:to>
                                    </p:set>
                                    <p:anim calcmode="lin" valueType="num">
                                      <p:cBhvr additive="base">
                                        <p:cTn id="17" dur="500" fill="hold"/>
                                        <p:tgtEl>
                                          <p:spTgt spid="3">
                                            <p:graphicEl>
                                              <a:dgm id="{2673385A-AB44-4413-B561-8B87DDFD498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2673385A-AB44-4413-B561-8B87DDFD498A}"/>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graphicEl>
                                              <a:dgm id="{7AA21ED3-D57E-47F7-B4BC-29B60807F543}"/>
                                            </p:graphicEl>
                                          </p:spTgt>
                                        </p:tgtEl>
                                        <p:attrNameLst>
                                          <p:attrName>style.visibility</p:attrName>
                                        </p:attrNameLst>
                                      </p:cBhvr>
                                      <p:to>
                                        <p:strVal val="visible"/>
                                      </p:to>
                                    </p:set>
                                    <p:anim calcmode="lin" valueType="num">
                                      <p:cBhvr additive="base">
                                        <p:cTn id="23" dur="500" fill="hold"/>
                                        <p:tgtEl>
                                          <p:spTgt spid="3">
                                            <p:graphicEl>
                                              <a:dgm id="{7AA21ED3-D57E-47F7-B4BC-29B60807F543}"/>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7AA21ED3-D57E-47F7-B4BC-29B60807F543}"/>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graphicEl>
                                              <a:dgm id="{17758592-BA7D-4EA2-B0A4-22F134DCF816}"/>
                                            </p:graphicEl>
                                          </p:spTgt>
                                        </p:tgtEl>
                                        <p:attrNameLst>
                                          <p:attrName>style.visibility</p:attrName>
                                        </p:attrNameLst>
                                      </p:cBhvr>
                                      <p:to>
                                        <p:strVal val="visible"/>
                                      </p:to>
                                    </p:set>
                                    <p:anim calcmode="lin" valueType="num">
                                      <p:cBhvr additive="base">
                                        <p:cTn id="27" dur="500" fill="hold"/>
                                        <p:tgtEl>
                                          <p:spTgt spid="3">
                                            <p:graphicEl>
                                              <a:dgm id="{17758592-BA7D-4EA2-B0A4-22F134DCF816}"/>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17758592-BA7D-4EA2-B0A4-22F134DCF816}"/>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graphicEl>
                                              <a:dgm id="{AEB18BF1-C778-46B6-A05A-EC8848059687}"/>
                                            </p:graphicEl>
                                          </p:spTgt>
                                        </p:tgtEl>
                                        <p:attrNameLst>
                                          <p:attrName>style.visibility</p:attrName>
                                        </p:attrNameLst>
                                      </p:cBhvr>
                                      <p:to>
                                        <p:strVal val="visible"/>
                                      </p:to>
                                    </p:set>
                                    <p:anim calcmode="lin" valueType="num">
                                      <p:cBhvr additive="base">
                                        <p:cTn id="33" dur="500" fill="hold"/>
                                        <p:tgtEl>
                                          <p:spTgt spid="3">
                                            <p:graphicEl>
                                              <a:dgm id="{AEB18BF1-C778-46B6-A05A-EC8848059687}"/>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AEB18BF1-C778-46B6-A05A-EC8848059687}"/>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graphicEl>
                                              <a:dgm id="{ED1D1D7E-150B-4874-8989-243B44E6FD1F}"/>
                                            </p:graphicEl>
                                          </p:spTgt>
                                        </p:tgtEl>
                                        <p:attrNameLst>
                                          <p:attrName>style.visibility</p:attrName>
                                        </p:attrNameLst>
                                      </p:cBhvr>
                                      <p:to>
                                        <p:strVal val="visible"/>
                                      </p:to>
                                    </p:set>
                                    <p:anim calcmode="lin" valueType="num">
                                      <p:cBhvr additive="base">
                                        <p:cTn id="39" dur="500" fill="hold"/>
                                        <p:tgtEl>
                                          <p:spTgt spid="3">
                                            <p:graphicEl>
                                              <a:dgm id="{ED1D1D7E-150B-4874-8989-243B44E6FD1F}"/>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graphicEl>
                                              <a:dgm id="{ED1D1D7E-150B-4874-8989-243B44E6FD1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67866C4-5482-487C-9C0D-1C665FA11155}"/>
              </a:ext>
            </a:extLst>
          </p:cNvPr>
          <p:cNvGraphicFramePr>
            <a:graphicFrameLocks noGrp="1"/>
          </p:cNvGraphicFramePr>
          <p:nvPr>
            <p:extLst>
              <p:ext uri="{D42A27DB-BD31-4B8C-83A1-F6EECF244321}">
                <p14:modId xmlns:p14="http://schemas.microsoft.com/office/powerpoint/2010/main" val="2441212655"/>
              </p:ext>
            </p:extLst>
          </p:nvPr>
        </p:nvGraphicFramePr>
        <p:xfrm>
          <a:off x="438150" y="2645315"/>
          <a:ext cx="11315700" cy="1791272"/>
        </p:xfrm>
        <a:graphic>
          <a:graphicData uri="http://schemas.openxmlformats.org/drawingml/2006/table">
            <a:tbl>
              <a:tblPr firstRow="1" firstCol="1" bandRow="1">
                <a:tableStyleId>{3C2FFA5D-87B4-456A-9821-1D502468CF0F}</a:tableStyleId>
              </a:tblPr>
              <a:tblGrid>
                <a:gridCol w="1930856">
                  <a:extLst>
                    <a:ext uri="{9D8B030D-6E8A-4147-A177-3AD203B41FA5}">
                      <a16:colId xmlns:a16="http://schemas.microsoft.com/office/drawing/2014/main" val="3987097414"/>
                    </a:ext>
                  </a:extLst>
                </a:gridCol>
                <a:gridCol w="1650544">
                  <a:extLst>
                    <a:ext uri="{9D8B030D-6E8A-4147-A177-3AD203B41FA5}">
                      <a16:colId xmlns:a16="http://schemas.microsoft.com/office/drawing/2014/main" val="1335000395"/>
                    </a:ext>
                  </a:extLst>
                </a:gridCol>
                <a:gridCol w="2286000">
                  <a:extLst>
                    <a:ext uri="{9D8B030D-6E8A-4147-A177-3AD203B41FA5}">
                      <a16:colId xmlns:a16="http://schemas.microsoft.com/office/drawing/2014/main" val="4039712378"/>
                    </a:ext>
                  </a:extLst>
                </a:gridCol>
                <a:gridCol w="2550995">
                  <a:extLst>
                    <a:ext uri="{9D8B030D-6E8A-4147-A177-3AD203B41FA5}">
                      <a16:colId xmlns:a16="http://schemas.microsoft.com/office/drawing/2014/main" val="2141095815"/>
                    </a:ext>
                  </a:extLst>
                </a:gridCol>
                <a:gridCol w="2897305">
                  <a:extLst>
                    <a:ext uri="{9D8B030D-6E8A-4147-A177-3AD203B41FA5}">
                      <a16:colId xmlns:a16="http://schemas.microsoft.com/office/drawing/2014/main" val="2906943940"/>
                    </a:ext>
                  </a:extLst>
                </a:gridCol>
              </a:tblGrid>
              <a:tr h="382270">
                <a:tc>
                  <a:txBody>
                    <a:bodyPr/>
                    <a:lstStyle/>
                    <a:p>
                      <a:pPr marL="0" marR="0" algn="ctr">
                        <a:lnSpc>
                          <a:spcPct val="107000"/>
                        </a:lnSpc>
                        <a:spcBef>
                          <a:spcPts val="0"/>
                        </a:spcBef>
                        <a:spcAft>
                          <a:spcPts val="0"/>
                        </a:spcAft>
                      </a:pPr>
                      <a:endParaRPr lang="en-US" sz="1600" dirty="0">
                        <a:solidFill>
                          <a:schemeClr val="tx1"/>
                        </a:solidFill>
                        <a:effectLst/>
                        <a:latin typeface="+mj-lt"/>
                      </a:endParaRPr>
                    </a:p>
                    <a:p>
                      <a:pPr marL="0" marR="0" algn="ctr">
                        <a:lnSpc>
                          <a:spcPct val="107000"/>
                        </a:lnSpc>
                        <a:spcBef>
                          <a:spcPts val="0"/>
                        </a:spcBef>
                        <a:spcAft>
                          <a:spcPts val="0"/>
                        </a:spcAft>
                      </a:pPr>
                      <a:r>
                        <a:rPr lang="en-US" sz="1600" dirty="0">
                          <a:solidFill>
                            <a:schemeClr val="tx1"/>
                          </a:solidFill>
                          <a:effectLst/>
                          <a:latin typeface="+mj-lt"/>
                        </a:rPr>
                        <a:t>Total Referrals </a:t>
                      </a:r>
                    </a:p>
                    <a:p>
                      <a:pPr marL="0" marR="0" algn="ctr">
                        <a:lnSpc>
                          <a:spcPct val="107000"/>
                        </a:lnSpc>
                        <a:spcBef>
                          <a:spcPts val="0"/>
                        </a:spcBef>
                        <a:spcAft>
                          <a:spcPts val="0"/>
                        </a:spcAft>
                      </a:pPr>
                      <a:r>
                        <a:rPr lang="en-US" sz="1600" dirty="0">
                          <a:solidFill>
                            <a:schemeClr val="tx1"/>
                          </a:solidFill>
                          <a:effectLst/>
                          <a:latin typeface="+mj-lt"/>
                        </a:rPr>
                        <a:t>Made to CSVMS</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dirty="0">
                        <a:solidFill>
                          <a:schemeClr val="tx1"/>
                        </a:solidFill>
                        <a:effectLst/>
                        <a:latin typeface="+mj-lt"/>
                      </a:endParaRPr>
                    </a:p>
                    <a:p>
                      <a:pPr marL="0" marR="0" algn="ctr">
                        <a:lnSpc>
                          <a:spcPct val="107000"/>
                        </a:lnSpc>
                        <a:spcBef>
                          <a:spcPts val="0"/>
                        </a:spcBef>
                        <a:spcAft>
                          <a:spcPts val="0"/>
                        </a:spcAft>
                      </a:pPr>
                      <a:r>
                        <a:rPr lang="en-US" sz="1600" dirty="0">
                          <a:solidFill>
                            <a:schemeClr val="tx1"/>
                          </a:solidFill>
                          <a:effectLst/>
                          <a:latin typeface="+mj-lt"/>
                        </a:rPr>
                        <a:t>Self-Referrals</a:t>
                      </a:r>
                    </a:p>
                    <a:p>
                      <a:pPr marL="0" marR="0" algn="ctr">
                        <a:lnSpc>
                          <a:spcPct val="107000"/>
                        </a:lnSpc>
                        <a:spcBef>
                          <a:spcPts val="0"/>
                        </a:spcBef>
                        <a:spcAft>
                          <a:spcPts val="0"/>
                        </a:spcAft>
                      </a:pPr>
                      <a:r>
                        <a:rPr sz="1600" dirty="0">
                          <a:solidFill>
                            <a:schemeClr val="tx1"/>
                          </a:solidFill>
                          <a:latin typeface="+mj-lt"/>
                        </a:rPr>
                        <a:t>Made to CSVMS</a:t>
                      </a:r>
                      <a:endParaRPr sz="1600" b="1" dirty="0">
                        <a:solidFill>
                          <a:schemeClr val="tx1"/>
                        </a:solidFill>
                        <a:latin typeface="+mj-lt"/>
                      </a:endParaRPr>
                    </a:p>
                  </a:txBody>
                  <a:tcPr marL="68580" marR="68580" marT="0" marB="0"/>
                </a:tc>
                <a:tc>
                  <a:txBody>
                    <a:bodyPr/>
                    <a:lstStyle/>
                    <a:p>
                      <a:pPr marL="0" marR="0" algn="ctr">
                        <a:lnSpc>
                          <a:spcPct val="107000"/>
                        </a:lnSpc>
                        <a:spcBef>
                          <a:spcPts val="0"/>
                        </a:spcBef>
                        <a:spcAft>
                          <a:spcPts val="0"/>
                        </a:spcAft>
                      </a:pPr>
                      <a:endParaRPr lang="en-US" sz="1600" dirty="0">
                        <a:solidFill>
                          <a:schemeClr val="tx1"/>
                        </a:solidFill>
                        <a:effectLst/>
                        <a:latin typeface="+mj-lt"/>
                      </a:endParaRPr>
                    </a:p>
                    <a:p>
                      <a:pPr marL="0" marR="0" algn="ctr">
                        <a:lnSpc>
                          <a:spcPct val="107000"/>
                        </a:lnSpc>
                        <a:spcBef>
                          <a:spcPts val="0"/>
                        </a:spcBef>
                        <a:spcAft>
                          <a:spcPts val="0"/>
                        </a:spcAft>
                      </a:pPr>
                      <a:r>
                        <a:rPr lang="en-US" sz="1600" dirty="0">
                          <a:solidFill>
                            <a:schemeClr val="tx1"/>
                          </a:solidFill>
                          <a:effectLst/>
                          <a:latin typeface="+mj-lt"/>
                        </a:rPr>
                        <a:t>Third Party Referrals</a:t>
                      </a:r>
                    </a:p>
                    <a:p>
                      <a:pPr marL="0" marR="0" algn="ctr">
                        <a:lnSpc>
                          <a:spcPct val="107000"/>
                        </a:lnSpc>
                        <a:spcBef>
                          <a:spcPts val="0"/>
                        </a:spcBef>
                        <a:spcAft>
                          <a:spcPts val="0"/>
                        </a:spcAft>
                      </a:pPr>
                      <a:r>
                        <a:rPr lang="en-US" sz="1600" dirty="0">
                          <a:solidFill>
                            <a:schemeClr val="tx1"/>
                          </a:solidFill>
                          <a:effectLst/>
                          <a:latin typeface="+mj-lt"/>
                        </a:rPr>
                        <a:t>Made to CSVMS</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dirty="0">
                        <a:solidFill>
                          <a:schemeClr val="tx1"/>
                        </a:solidFill>
                        <a:effectLst/>
                        <a:latin typeface="+mj-lt"/>
                      </a:endParaRPr>
                    </a:p>
                    <a:p>
                      <a:pPr marL="0" marR="0" algn="ctr">
                        <a:lnSpc>
                          <a:spcPct val="107000"/>
                        </a:lnSpc>
                        <a:spcBef>
                          <a:spcPts val="0"/>
                        </a:spcBef>
                        <a:spcAft>
                          <a:spcPts val="0"/>
                        </a:spcAft>
                      </a:pPr>
                      <a:r>
                        <a:rPr lang="en-US" sz="1600" dirty="0">
                          <a:solidFill>
                            <a:schemeClr val="tx1"/>
                          </a:solidFill>
                          <a:effectLst/>
                          <a:latin typeface="+mj-lt"/>
                        </a:rPr>
                        <a:t>CSVMS Referrals Made to Campus-Based Resources</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dirty="0">
                        <a:solidFill>
                          <a:schemeClr val="tx1"/>
                        </a:solidFill>
                        <a:effectLst/>
                        <a:latin typeface="+mj-lt"/>
                      </a:endParaRPr>
                    </a:p>
                    <a:p>
                      <a:pPr marL="0" marR="0" algn="ctr">
                        <a:lnSpc>
                          <a:spcPct val="107000"/>
                        </a:lnSpc>
                        <a:spcBef>
                          <a:spcPts val="0"/>
                        </a:spcBef>
                        <a:spcAft>
                          <a:spcPts val="0"/>
                        </a:spcAft>
                      </a:pPr>
                      <a:r>
                        <a:rPr lang="en-US" sz="1600" dirty="0">
                          <a:solidFill>
                            <a:schemeClr val="tx1"/>
                          </a:solidFill>
                          <a:effectLst/>
                          <a:latin typeface="+mj-lt"/>
                        </a:rPr>
                        <a:t>CSVMS Referrals Made to Community-Based Resources</a:t>
                      </a:r>
                    </a:p>
                    <a:p>
                      <a:pPr marL="0" marR="0" algn="ctr">
                        <a:lnSpc>
                          <a:spcPct val="107000"/>
                        </a:lnSpc>
                        <a:spcBef>
                          <a:spcPts val="0"/>
                        </a:spcBef>
                        <a:spcAft>
                          <a:spcPts val="0"/>
                        </a:spcAft>
                      </a:pP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0034789"/>
                  </a:ext>
                </a:extLst>
              </a:tr>
              <a:tr h="198120">
                <a:tc>
                  <a:txBody>
                    <a:bodyPr/>
                    <a:lstStyle/>
                    <a:p>
                      <a:pPr marL="0" marR="0" algn="ctr">
                        <a:lnSpc>
                          <a:spcPct val="107000"/>
                        </a:lnSpc>
                        <a:spcBef>
                          <a:spcPts val="0"/>
                        </a:spcBef>
                        <a:spcAft>
                          <a:spcPts val="0"/>
                        </a:spcAft>
                      </a:pPr>
                      <a:endParaRPr lang="en-US" sz="1600" b="1" dirty="0">
                        <a:solidFill>
                          <a:schemeClr val="tx1"/>
                        </a:solidFill>
                        <a:effectLst/>
                        <a:latin typeface="+mj-lt"/>
                      </a:endParaRPr>
                    </a:p>
                    <a:p>
                      <a:pPr marL="0" marR="0" algn="ctr">
                        <a:lnSpc>
                          <a:spcPct val="107000"/>
                        </a:lnSpc>
                        <a:spcBef>
                          <a:spcPts val="0"/>
                        </a:spcBef>
                        <a:spcAft>
                          <a:spcPts val="0"/>
                        </a:spcAft>
                      </a:pPr>
                      <a:r>
                        <a:rPr lang="en-US" sz="1600" b="1" dirty="0">
                          <a:solidFill>
                            <a:schemeClr val="tx1"/>
                          </a:solidFill>
                          <a:effectLst/>
                          <a:latin typeface="+mj-lt"/>
                        </a:rPr>
                        <a:t>9</a:t>
                      </a:r>
                    </a:p>
                    <a:p>
                      <a:pPr marL="0" marR="0" algn="ctr">
                        <a:lnSpc>
                          <a:spcPct val="107000"/>
                        </a:lnSpc>
                        <a:spcBef>
                          <a:spcPts val="0"/>
                        </a:spcBef>
                        <a:spcAft>
                          <a:spcPts val="0"/>
                        </a:spcAft>
                      </a:pP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b="1" dirty="0">
                        <a:solidFill>
                          <a:schemeClr val="tx1"/>
                        </a:solidFill>
                        <a:effectLst/>
                        <a:latin typeface="+mj-lt"/>
                      </a:endParaRPr>
                    </a:p>
                    <a:p>
                      <a:pPr marL="0" marR="0" algn="ctr">
                        <a:lnSpc>
                          <a:spcPct val="107000"/>
                        </a:lnSpc>
                        <a:spcBef>
                          <a:spcPts val="0"/>
                        </a:spcBef>
                        <a:spcAft>
                          <a:spcPts val="0"/>
                        </a:spcAft>
                      </a:pPr>
                      <a:r>
                        <a:rPr lang="en-US" sz="1600" b="1" dirty="0">
                          <a:solidFill>
                            <a:schemeClr val="tx1"/>
                          </a:solidFill>
                          <a:effectLst/>
                          <a:latin typeface="+mj-lt"/>
                          <a:ea typeface="Calibri" panose="020F0502020204030204" pitchFamily="34" charset="0"/>
                          <a:cs typeface="Times New Roman" panose="02020603050405020304" pitchFamily="18" charset="0"/>
                        </a:rPr>
                        <a:t>6</a:t>
                      </a:r>
                    </a:p>
                  </a:txBody>
                  <a:tcPr marL="68580" marR="68580" marT="0" marB="0"/>
                </a:tc>
                <a:tc>
                  <a:txBody>
                    <a:bodyPr/>
                    <a:lstStyle/>
                    <a:p>
                      <a:pPr marL="0" marR="0" algn="ctr">
                        <a:lnSpc>
                          <a:spcPct val="107000"/>
                        </a:lnSpc>
                        <a:spcBef>
                          <a:spcPts val="0"/>
                        </a:spcBef>
                        <a:spcAft>
                          <a:spcPts val="0"/>
                        </a:spcAft>
                      </a:pPr>
                      <a:endParaRPr lang="en-US" sz="1600" b="1" dirty="0">
                        <a:solidFill>
                          <a:schemeClr val="tx1"/>
                        </a:solidFill>
                        <a:effectLst/>
                        <a:latin typeface="+mj-lt"/>
                      </a:endParaRPr>
                    </a:p>
                    <a:p>
                      <a:pPr marL="0" marR="0" algn="ctr">
                        <a:lnSpc>
                          <a:spcPct val="107000"/>
                        </a:lnSpc>
                        <a:spcBef>
                          <a:spcPts val="0"/>
                        </a:spcBef>
                        <a:spcAft>
                          <a:spcPts val="0"/>
                        </a:spcAft>
                      </a:pPr>
                      <a:r>
                        <a:rPr lang="en-US" sz="1600" b="1" dirty="0">
                          <a:solidFill>
                            <a:schemeClr val="tx1"/>
                          </a:solidFill>
                          <a:effectLst/>
                          <a:latin typeface="+mj-lt"/>
                        </a:rPr>
                        <a:t>3</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b="1" dirty="0">
                        <a:solidFill>
                          <a:schemeClr val="tx1"/>
                        </a:solidFill>
                        <a:effectLst/>
                        <a:latin typeface="+mj-lt"/>
                      </a:endParaRPr>
                    </a:p>
                    <a:p>
                      <a:pPr marL="0" marR="0" algn="ctr">
                        <a:lnSpc>
                          <a:spcPct val="107000"/>
                        </a:lnSpc>
                        <a:spcBef>
                          <a:spcPts val="0"/>
                        </a:spcBef>
                        <a:spcAft>
                          <a:spcPts val="0"/>
                        </a:spcAft>
                      </a:pPr>
                      <a:r>
                        <a:rPr lang="en-US" sz="1600" b="1" dirty="0">
                          <a:solidFill>
                            <a:schemeClr val="tx1"/>
                          </a:solidFill>
                          <a:effectLst/>
                          <a:latin typeface="+mj-lt"/>
                        </a:rPr>
                        <a:t>9</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b="1" dirty="0">
                        <a:solidFill>
                          <a:schemeClr val="tx1"/>
                        </a:solidFill>
                        <a:effectLst/>
                        <a:latin typeface="+mj-lt"/>
                      </a:endParaRPr>
                    </a:p>
                    <a:p>
                      <a:pPr marL="0" marR="0" algn="ctr">
                        <a:lnSpc>
                          <a:spcPct val="107000"/>
                        </a:lnSpc>
                        <a:spcBef>
                          <a:spcPts val="0"/>
                        </a:spcBef>
                        <a:spcAft>
                          <a:spcPts val="0"/>
                        </a:spcAft>
                      </a:pPr>
                      <a:r>
                        <a:rPr lang="en-US" sz="1600" b="1" dirty="0">
                          <a:solidFill>
                            <a:schemeClr val="tx1"/>
                          </a:solidFill>
                          <a:effectLst/>
                          <a:latin typeface="+mj-lt"/>
                        </a:rPr>
                        <a:t>9</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013620"/>
                  </a:ext>
                </a:extLst>
              </a:tr>
            </a:tbl>
          </a:graphicData>
        </a:graphic>
      </p:graphicFrame>
      <p:sp>
        <p:nvSpPr>
          <p:cNvPr id="6" name="Rectangle 5"/>
          <p:cNvSpPr/>
          <p:nvPr/>
        </p:nvSpPr>
        <p:spPr>
          <a:xfrm>
            <a:off x="1219345" y="152400"/>
            <a:ext cx="9753312" cy="1323439"/>
          </a:xfrm>
          <a:prstGeom prst="rect">
            <a:avLst/>
          </a:prstGeom>
          <a:noFill/>
        </p:spPr>
        <p:txBody>
          <a:bodyPr wrap="none" lIns="91440" tIns="45720" rIns="91440" bIns="45720">
            <a:spAutoFit/>
          </a:bodyPr>
          <a:lstStyle/>
          <a:p>
            <a:pPr algn="ctr"/>
            <a:r>
              <a:rPr lang="en-US" sz="4000" b="1" dirty="0">
                <a:ln w="1905"/>
                <a:effectLst>
                  <a:innerShdw blurRad="69850" dist="43180" dir="5400000">
                    <a:srgbClr val="000000">
                      <a:alpha val="65000"/>
                    </a:srgbClr>
                  </a:innerShdw>
                </a:effectLst>
                <a:latin typeface="+mj-lt"/>
              </a:rPr>
              <a:t>Co</a:t>
            </a:r>
            <a:r>
              <a:rPr lang="en-US" sz="4000" b="1" cap="none" spc="0" dirty="0">
                <a:ln w="1905"/>
                <a:effectLst>
                  <a:innerShdw blurRad="69850" dist="43180" dir="5400000">
                    <a:srgbClr val="000000">
                      <a:alpha val="65000"/>
                    </a:srgbClr>
                  </a:innerShdw>
                </a:effectLst>
                <a:latin typeface="+mj-lt"/>
              </a:rPr>
              <a:t>ordinator of Student-Veterans </a:t>
            </a:r>
          </a:p>
          <a:p>
            <a:pPr algn="ctr"/>
            <a:r>
              <a:rPr lang="en-US" sz="4000" b="1" cap="none" spc="0" dirty="0">
                <a:ln w="1905"/>
                <a:effectLst>
                  <a:innerShdw blurRad="69850" dist="43180" dir="5400000">
                    <a:srgbClr val="000000">
                      <a:alpha val="65000"/>
                    </a:srgbClr>
                  </a:innerShdw>
                </a:effectLst>
                <a:latin typeface="+mj-lt"/>
              </a:rPr>
              <a:t>&amp; Military </a:t>
            </a:r>
            <a:r>
              <a:rPr lang="en-US" sz="4000" b="1" dirty="0">
                <a:ln w="1905"/>
                <a:effectLst>
                  <a:innerShdw blurRad="69850" dist="43180" dir="5400000">
                    <a:srgbClr val="000000">
                      <a:alpha val="65000"/>
                    </a:srgbClr>
                  </a:innerShdw>
                </a:effectLst>
                <a:latin typeface="+mj-lt"/>
              </a:rPr>
              <a:t>Services Outcome Measurement</a:t>
            </a:r>
            <a:endParaRPr lang="en-US" sz="4000" b="1" cap="none" spc="0" dirty="0">
              <a:ln w="1905"/>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9614234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99220"/>
            <a:ext cx="2743200" cy="1325563"/>
          </a:xfrm>
        </p:spPr>
        <p:txBody>
          <a:bodyPr numCol="1">
            <a:noAutofit/>
          </a:bodyPr>
          <a:lstStyle/>
          <a:p>
            <a:r>
              <a:rPr sz="7200" dirty="0"/>
              <a:t>Q</a:t>
            </a:r>
            <a:r>
              <a:rPr lang="en-US" sz="7200" dirty="0"/>
              <a:t> </a:t>
            </a:r>
            <a:r>
              <a:rPr sz="7200" dirty="0"/>
              <a:t>&amp;</a:t>
            </a:r>
            <a:r>
              <a:rPr lang="en-US" sz="7200" dirty="0"/>
              <a:t> </a:t>
            </a:r>
            <a:r>
              <a:rPr sz="7200" dirty="0"/>
              <a:t>A </a:t>
            </a:r>
          </a:p>
        </p:txBody>
      </p:sp>
      <p:pic>
        <p:nvPicPr>
          <p:cNvPr id="2050" name="Picture 2" descr="Image result for question mark logo">
            <a:extLst>
              <a:ext uri="{FF2B5EF4-FFF2-40B4-BE49-F238E27FC236}">
                <a16:creationId xmlns:a16="http://schemas.microsoft.com/office/drawing/2014/main" id="{0F966196-B7FB-4430-961F-4BF8E370DBC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89" b="98667" l="2889" r="99778">
                        <a14:foregroundMark x1="57333" y1="16667" x2="57333" y2="16667"/>
                        <a14:foregroundMark x1="72889" y1="21556" x2="73778" y2="24222"/>
                        <a14:foregroundMark x1="73111" y1="29333" x2="70889" y2="39111"/>
                        <a14:foregroundMark x1="68444" y1="43778" x2="66000" y2="48000"/>
                        <a14:foregroundMark x1="63333" y1="50667" x2="62444" y2="50889"/>
                        <a14:foregroundMark x1="32444" y1="66444" x2="30000" y2="70444"/>
                        <a14:foregroundMark x1="30000" y1="70444" x2="30000" y2="70444"/>
                        <a14:foregroundMark x1="29778" y1="70444" x2="30889" y2="72000"/>
                        <a14:foregroundMark x1="40667" y1="78444" x2="40667" y2="78444"/>
                        <a14:foregroundMark x1="44000" y1="79556" x2="56667" y2="83778"/>
                        <a14:foregroundMark x1="59556" y1="83778" x2="61556" y2="84889"/>
                        <a14:foregroundMark x1="67333" y1="84889" x2="71333" y2="82222"/>
                        <a14:foregroundMark x1="77556" y1="79778" x2="79333" y2="78667"/>
                        <a14:foregroundMark x1="79333" y1="78667" x2="81778" y2="78667"/>
                        <a14:foregroundMark x1="89778" y1="70889" x2="89778" y2="65778"/>
                        <a14:foregroundMark x1="90222" y1="59333" x2="90222" y2="53333"/>
                        <a14:foregroundMark x1="90222" y1="53333" x2="90222" y2="44000"/>
                        <a14:foregroundMark x1="89556" y1="23333" x2="89556" y2="23333"/>
                        <a14:foregroundMark x1="77556" y1="12222" x2="68444" y2="7333"/>
                        <a14:foregroundMark x1="62889" y1="7556" x2="60889" y2="8222"/>
                        <a14:foregroundMark x1="58444" y1="8889" x2="55333" y2="10000"/>
                        <a14:foregroundMark x1="40444" y1="14222" x2="36222" y2="16667"/>
                        <a14:foregroundMark x1="36222" y1="16667" x2="31111" y2="17333"/>
                        <a14:foregroundMark x1="27556" y1="19778" x2="26444" y2="22889"/>
                        <a14:foregroundMark x1="20889" y1="34444" x2="17778" y2="36222"/>
                        <a14:foregroundMark x1="11111" y1="40667" x2="10444" y2="41111"/>
                        <a14:foregroundMark x1="8889" y1="44222" x2="8889" y2="46222"/>
                        <a14:foregroundMark x1="7778" y1="50889" x2="7556" y2="54889"/>
                        <a14:foregroundMark x1="7556" y1="55111" x2="7556" y2="55111"/>
                        <a14:foregroundMark x1="7556" y1="55111" x2="7556" y2="55111"/>
                        <a14:foregroundMark x1="29778" y1="67556" x2="29778" y2="67556"/>
                        <a14:foregroundMark x1="29111" y1="68000" x2="29111" y2="68000"/>
                        <a14:foregroundMark x1="31556" y1="66000" x2="31556" y2="64444"/>
                        <a14:foregroundMark x1="28667" y1="54444" x2="28000" y2="53778"/>
                        <a14:foregroundMark x1="27778" y1="51556" x2="27778" y2="51556"/>
                        <a14:foregroundMark x1="27556" y1="51333" x2="27556" y2="51333"/>
                        <a14:foregroundMark x1="39778" y1="38667" x2="43778" y2="35556"/>
                        <a14:foregroundMark x1="44889" y1="35333" x2="44889" y2="35333"/>
                        <a14:foregroundMark x1="46222" y1="27111" x2="46222" y2="27111"/>
                        <a14:foregroundMark x1="47111" y1="26000" x2="49556" y2="25333"/>
                        <a14:foregroundMark x1="56222" y1="24889" x2="60222" y2="24889"/>
                        <a14:foregroundMark x1="63778" y1="24889" x2="64889" y2="24889"/>
                        <a14:foregroundMark x1="70000" y1="29778" x2="76000" y2="29778"/>
                        <a14:foregroundMark x1="78444" y1="20222" x2="78444" y2="20222"/>
                        <a14:foregroundMark x1="76667" y1="9556" x2="76667" y2="9556"/>
                        <a14:foregroundMark x1="79333" y1="21556" x2="79333" y2="24000"/>
                        <a14:foregroundMark x1="81111" y1="26889" x2="84000" y2="31556"/>
                        <a14:foregroundMark x1="87111" y1="34889" x2="87556" y2="39778"/>
                        <a14:foregroundMark x1="85556" y1="46444" x2="83333" y2="53778"/>
                        <a14:foregroundMark x1="83333" y1="53778" x2="75111" y2="60444"/>
                        <a14:foregroundMark x1="61778" y1="73111" x2="61778" y2="73111"/>
                        <a14:foregroundMark x1="60667" y1="74222" x2="60667" y2="75111"/>
                        <a14:foregroundMark x1="58667" y1="76000" x2="49111" y2="77556"/>
                        <a14:foregroundMark x1="45556" y1="83556" x2="44444" y2="84222"/>
                        <a14:foregroundMark x1="40889" y1="83778" x2="36000" y2="83778"/>
                        <a14:foregroundMark x1="30889" y1="81333" x2="25778" y2="79778"/>
                        <a14:foregroundMark x1="23111" y1="77556" x2="21556" y2="76222"/>
                        <a14:foregroundMark x1="18444" y1="70889" x2="15556" y2="67333"/>
                        <a14:foregroundMark x1="15556" y1="67333" x2="12444" y2="61333"/>
                        <a14:foregroundMark x1="12000" y1="55556" x2="12000" y2="55556"/>
                        <a14:foregroundMark x1="11333" y1="35556" x2="11333" y2="35556"/>
                        <a14:foregroundMark x1="11333" y1="30222" x2="11333" y2="29111"/>
                        <a14:foregroundMark x1="11778" y1="28667" x2="11778" y2="28667"/>
                        <a14:foregroundMark x1="17111" y1="26444" x2="28222" y2="26444"/>
                        <a14:foregroundMark x1="37778" y1="27333" x2="38000" y2="29111"/>
                        <a14:foregroundMark x1="38000" y1="32889" x2="38000" y2="42000"/>
                        <a14:foregroundMark x1="37778" y1="52667" x2="37778" y2="52667"/>
                        <a14:foregroundMark x1="37556" y1="57556" x2="40222" y2="66667"/>
                        <a14:foregroundMark x1="40222" y1="66667" x2="41333" y2="66667"/>
                        <a14:foregroundMark x1="50889" y1="66444" x2="50889" y2="65111"/>
                        <a14:foregroundMark x1="50889" y1="65111" x2="50889" y2="65111"/>
                        <a14:foregroundMark x1="65556" y1="65111" x2="67556" y2="65111"/>
                        <a14:foregroundMark x1="72667" y1="66222" x2="75333" y2="67333"/>
                        <a14:foregroundMark x1="76222" y1="68222" x2="76222" y2="68222"/>
                        <a14:foregroundMark x1="73111" y1="74889" x2="71778" y2="76000"/>
                        <a14:foregroundMark x1="67333" y1="80222" x2="66000" y2="82000"/>
                        <a14:foregroundMark x1="59111" y1="91111" x2="55556" y2="94444"/>
                        <a14:foregroundMark x1="51778" y1="95333" x2="51111" y2="95333"/>
                        <a14:foregroundMark x1="49556" y1="95333" x2="43111" y2="94444"/>
                        <a14:foregroundMark x1="40667" y1="92444" x2="37556" y2="91333"/>
                        <a14:foregroundMark x1="32667" y1="89556" x2="29556" y2="87111"/>
                        <a14:foregroundMark x1="27556" y1="60889" x2="27556" y2="59778"/>
                        <a14:foregroundMark x1="96222" y1="54889" x2="96000" y2="54222"/>
                        <a14:foregroundMark x1="96000" y1="42444" x2="96000" y2="42444"/>
                        <a14:foregroundMark x1="96000" y1="37778" x2="96000" y2="37111"/>
                        <a14:foregroundMark x1="4000" y1="38222" x2="4000" y2="38222"/>
                        <a14:foregroundMark x1="2889" y1="45556" x2="2889" y2="45556"/>
                        <a14:foregroundMark x1="55556" y1="98667" x2="55556" y2="98667"/>
                        <a14:foregroundMark x1="58222" y1="3111" x2="58222" y2="3111"/>
                        <a14:foregroundMark x1="26444" y1="50667" x2="26444" y2="50667"/>
                        <a14:foregroundMark x1="26889" y1="43111" x2="26889" y2="43111"/>
                        <a14:foregroundMark x1="25556" y1="40889" x2="25556" y2="40889"/>
                        <a14:foregroundMark x1="19111" y1="40889" x2="16889" y2="41333"/>
                        <a14:foregroundMark x1="16000" y1="42889" x2="15111" y2="44222"/>
                        <a14:foregroundMark x1="13556" y1="46444" x2="13556" y2="46444"/>
                        <a14:foregroundMark x1="13556" y1="48222" x2="13556" y2="48222"/>
                        <a14:foregroundMark x1="13778" y1="48889" x2="14444" y2="49333"/>
                        <a14:foregroundMark x1="23778" y1="49556" x2="25111" y2="53333"/>
                        <a14:foregroundMark x1="25333" y1="57111" x2="25333" y2="58667"/>
                        <a14:foregroundMark x1="25333" y1="60444" x2="25333" y2="60444"/>
                        <a14:foregroundMark x1="25333" y1="59778" x2="26222" y2="58000"/>
                        <a14:foregroundMark x1="29556" y1="49556" x2="30222" y2="48667"/>
                        <a14:foregroundMark x1="30222" y1="48444" x2="30222" y2="47556"/>
                        <a14:foregroundMark x1="30222" y1="43556" x2="30222" y2="42889"/>
                        <a14:foregroundMark x1="28444" y1="40444" x2="28444" y2="40444"/>
                        <a14:foregroundMark x1="50444" y1="66222" x2="50444" y2="66222"/>
                        <a14:foregroundMark x1="52000" y1="67333" x2="53778" y2="67778"/>
                        <a14:foregroundMark x1="54222" y1="67778" x2="54222" y2="67778"/>
                        <a14:foregroundMark x1="54444" y1="64444" x2="54444" y2="64444"/>
                        <a14:foregroundMark x1="55333" y1="53778" x2="55333" y2="53778"/>
                        <a14:foregroundMark x1="55333" y1="52889" x2="54889" y2="51556"/>
                        <a14:foregroundMark x1="53778" y1="51556" x2="53111" y2="50889"/>
                        <a14:foregroundMark x1="51556" y1="49333" x2="51556" y2="49333"/>
                        <a14:foregroundMark x1="51556" y1="48889" x2="53111" y2="48667"/>
                        <a14:foregroundMark x1="53556" y1="48222" x2="55333" y2="47556"/>
                        <a14:foregroundMark x1="58444" y1="43333" x2="58444" y2="43333"/>
                        <a14:foregroundMark x1="58444" y1="42889" x2="58444" y2="42889"/>
                        <a14:foregroundMark x1="62889" y1="37556" x2="62889" y2="37556"/>
                        <a14:foregroundMark x1="63111" y1="37111" x2="63333" y2="35778"/>
                        <a14:foregroundMark x1="63333" y1="35556" x2="63333" y2="35556"/>
                        <a14:foregroundMark x1="64000" y1="28222" x2="64000" y2="27111"/>
                        <a14:foregroundMark x1="63778" y1="24444" x2="60889" y2="23333"/>
                        <a14:foregroundMark x1="60889" y1="23111" x2="59111" y2="22444"/>
                        <a14:foregroundMark x1="55333" y1="20222" x2="54222" y2="20222"/>
                        <a14:foregroundMark x1="51778" y1="20222" x2="48889" y2="21556"/>
                        <a14:foregroundMark x1="40667" y1="28667" x2="40444" y2="30444"/>
                        <a14:foregroundMark x1="41111" y1="32444" x2="41111" y2="32444"/>
                        <a14:foregroundMark x1="41778" y1="32444" x2="41778" y2="32444"/>
                        <a14:foregroundMark x1="65778" y1="27111" x2="65778" y2="28000"/>
                        <a14:foregroundMark x1="65111" y1="36667" x2="64889" y2="37556"/>
                        <a14:foregroundMark x1="63111" y1="40667" x2="62222" y2="41111"/>
                        <a14:foregroundMark x1="58889" y1="44444" x2="57778" y2="46222"/>
                        <a14:foregroundMark x1="56444" y1="48000" x2="51333" y2="51111"/>
                        <a14:foregroundMark x1="49778" y1="52222" x2="49778" y2="52222"/>
                        <a14:foregroundMark x1="82222" y1="45333" x2="82222" y2="45333"/>
                        <a14:foregroundMark x1="83556" y1="40889" x2="83556" y2="40889"/>
                        <a14:foregroundMark x1="81111" y1="42000" x2="79778" y2="43111"/>
                        <a14:foregroundMark x1="78444" y1="43556" x2="77778" y2="44000"/>
                        <a14:foregroundMark x1="76889" y1="45111" x2="76889" y2="45111"/>
                        <a14:foregroundMark x1="99778" y1="44667" x2="99778" y2="44667"/>
                      </a14:backgroundRemoval>
                    </a14:imgEffect>
                  </a14:imgLayer>
                </a14:imgProps>
              </a:ext>
              <a:ext uri="{28A0092B-C50C-407E-A947-70E740481C1C}">
                <a14:useLocalDpi xmlns:a14="http://schemas.microsoft.com/office/drawing/2010/main" val="0"/>
              </a:ext>
            </a:extLst>
          </a:blip>
          <a:srcRect/>
          <a:stretch>
            <a:fillRect/>
          </a:stretch>
        </p:blipFill>
        <p:spPr>
          <a:xfrm>
            <a:off x="3952875" y="1782963"/>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FF74FD-C096-4EB9-8E6E-90F62912000E}"/>
              </a:ext>
            </a:extLst>
          </p:cNvPr>
          <p:cNvSpPr txBox="1"/>
          <p:nvPr/>
        </p:nvSpPr>
        <p:spPr>
          <a:xfrm>
            <a:off x="339365" y="6427394"/>
            <a:ext cx="11585542" cy="369332"/>
          </a:xfrm>
          <a:prstGeom prst="rect">
            <a:avLst/>
          </a:prstGeom>
          <a:noFill/>
        </p:spPr>
        <p:txBody>
          <a:bodyPr wrap="square" numCol="1" rtlCol="0">
            <a:spAutoFit/>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University of Wisconsin-Whitewater 	                      HarrisR05@uww.edu	                                              (608) 718-6120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56686"/>
            <a:ext cx="11277600" cy="4801314"/>
          </a:xfrm>
          <a:prstGeom prst="rect">
            <a:avLst/>
          </a:prstGeom>
        </p:spPr>
        <p:txBody>
          <a:bodyPr wrap="square" numCol="1">
            <a:spAutoFit/>
          </a:bodyPr>
          <a:lstStyle/>
          <a:p>
            <a:r>
              <a:rPr lang="en-US" sz="1400" dirty="0">
                <a:latin typeface="+mj-lt"/>
              </a:rPr>
              <a:t>Church, T. E. (2009). Returning veterans on campus with war related injuries and the long road back home. Journal of Postsecondary Education and 	Disability, (22)1, 43–52.</a:t>
            </a:r>
          </a:p>
          <a:p>
            <a:endParaRPr lang="en-US" sz="1400" dirty="0">
              <a:latin typeface="+mj-lt"/>
            </a:endParaRPr>
          </a:p>
          <a:p>
            <a:r>
              <a:rPr lang="en-US" sz="1400" dirty="0">
                <a:latin typeface="+mj-lt"/>
              </a:rPr>
              <a:t>Kato, L. (2010). The psychological adjustments of veterans returning from Afghanistan and Iraq. (Doctoral dissertation). Retrieved from ProQuest 	Dissertations and Theses database. UMI (3426110). </a:t>
            </a:r>
          </a:p>
          <a:p>
            <a:endParaRPr lang="en-US" sz="1400" dirty="0">
              <a:latin typeface="+mj-lt"/>
            </a:endParaRPr>
          </a:p>
          <a:p>
            <a:r>
              <a:rPr lang="en-US" sz="1400" dirty="0" err="1">
                <a:latin typeface="+mj-lt"/>
              </a:rPr>
              <a:t>Madaus</a:t>
            </a:r>
            <a:r>
              <a:rPr lang="en-US" sz="1400" dirty="0">
                <a:latin typeface="+mj-lt"/>
              </a:rPr>
              <a:t>, J. W., Miller, W. K., &amp; Vance, M. L. (2009). Veterans with disabilities in postsecondary education. Journal of Postsecondary Education and 	Disability, (22)1, 10–17.</a:t>
            </a:r>
          </a:p>
          <a:p>
            <a:endParaRPr lang="en-US" sz="1400" dirty="0">
              <a:latin typeface="+mj-lt"/>
            </a:endParaRPr>
          </a:p>
          <a:p>
            <a:r>
              <a:rPr lang="en-US" sz="1400" dirty="0">
                <a:latin typeface="+mj-lt"/>
              </a:rPr>
              <a:t>Milliken, C. S., </a:t>
            </a:r>
            <a:r>
              <a:rPr lang="en-US" sz="1400" dirty="0" err="1">
                <a:latin typeface="+mj-lt"/>
              </a:rPr>
              <a:t>Auchterlonie</a:t>
            </a:r>
            <a:r>
              <a:rPr lang="en-US" sz="1400" dirty="0">
                <a:latin typeface="+mj-lt"/>
              </a:rPr>
              <a:t>, J. L., &amp; </a:t>
            </a:r>
            <a:r>
              <a:rPr lang="en-US" sz="1400" dirty="0" err="1">
                <a:latin typeface="+mj-lt"/>
              </a:rPr>
              <a:t>Hoge</a:t>
            </a:r>
            <a:r>
              <a:rPr lang="en-US" sz="1400" dirty="0">
                <a:latin typeface="+mj-lt"/>
              </a:rPr>
              <a:t>, C. W. (2007). Longitudinal assessment of mental health problems among active and reserve component 	soldiers returning from the </a:t>
            </a:r>
            <a:r>
              <a:rPr lang="en-US" sz="1400" dirty="0" err="1">
                <a:latin typeface="+mj-lt"/>
              </a:rPr>
              <a:t>iraq</a:t>
            </a:r>
            <a:r>
              <a:rPr lang="en-US" sz="1400" dirty="0">
                <a:latin typeface="+mj-lt"/>
              </a:rPr>
              <a:t> war. JAMA: The Journal of the American Medical Association, 298(18), 2141–2148. </a:t>
            </a:r>
          </a:p>
          <a:p>
            <a:endParaRPr lang="en-US" sz="1400" dirty="0">
              <a:latin typeface="+mj-lt"/>
            </a:endParaRPr>
          </a:p>
          <a:p>
            <a:r>
              <a:rPr lang="en-US" sz="1400" dirty="0">
                <a:latin typeface="+mj-lt"/>
              </a:rPr>
              <a:t>Radford, A. (2009). Military service members and veterans in higher education: What the new GI Bill may mean for postsecondary institutions 	Washington, DC: American Council on Education. </a:t>
            </a:r>
          </a:p>
          <a:p>
            <a:endParaRPr lang="en-US" sz="2000" dirty="0">
              <a:latin typeface="+mj-lt"/>
            </a:endParaRPr>
          </a:p>
          <a:p>
            <a:r>
              <a:rPr lang="en-US" sz="1400" dirty="0" err="1">
                <a:latin typeface="+mj-lt"/>
              </a:rPr>
              <a:t>Shea</a:t>
            </a:r>
            <a:r>
              <a:rPr lang="en-US" sz="1400" dirty="0">
                <a:latin typeface="+mj-lt"/>
              </a:rPr>
              <a:t>, K. (2010). The effects of combat related stress on learning in an academic environment: A qualitative case study. (Doctoral dissertation). Retrieved 	from ProQuest Dissertations and Theses database. UMI (3438652). </a:t>
            </a:r>
          </a:p>
          <a:p>
            <a:endParaRPr lang="en-US" sz="1400" dirty="0">
              <a:latin typeface="+mj-lt"/>
            </a:endParaRPr>
          </a:p>
          <a:p>
            <a:r>
              <a:rPr lang="en-US" sz="1400" dirty="0" err="1">
                <a:latin typeface="+mj-lt"/>
              </a:rPr>
              <a:t>Tanielian</a:t>
            </a:r>
            <a:r>
              <a:rPr lang="en-US" sz="1400" dirty="0">
                <a:latin typeface="+mj-lt"/>
              </a:rPr>
              <a:t>, T. (2008). Invisible wounds of war: psychological and cognitive injuries, their consequences, and services to assist them (T. </a:t>
            </a:r>
            <a:r>
              <a:rPr lang="en-US" sz="1400" dirty="0" err="1">
                <a:latin typeface="+mj-lt"/>
              </a:rPr>
              <a:t>Tanielian</a:t>
            </a:r>
            <a:r>
              <a:rPr lang="en-US" sz="1400" dirty="0">
                <a:latin typeface="+mj-lt"/>
              </a:rPr>
              <a:t> &amp; L. 	</a:t>
            </a:r>
            <a:r>
              <a:rPr lang="en-US" sz="1400" dirty="0" err="1">
                <a:latin typeface="+mj-lt"/>
              </a:rPr>
              <a:t>Jaycox</a:t>
            </a:r>
            <a:r>
              <a:rPr lang="en-US" sz="1400" dirty="0">
                <a:latin typeface="+mj-lt"/>
              </a:rPr>
              <a:t>, Eds.). Santa Monica, CA: Rand Corporation. </a:t>
            </a:r>
          </a:p>
          <a:p>
            <a:endParaRPr lang="en-US" sz="2000" dirty="0">
              <a:latin typeface="+mj-lt"/>
            </a:endParaRPr>
          </a:p>
        </p:txBody>
      </p:sp>
      <p:sp>
        <p:nvSpPr>
          <p:cNvPr id="5" name="Rectangle 4"/>
          <p:cNvSpPr/>
          <p:nvPr/>
        </p:nvSpPr>
        <p:spPr>
          <a:xfrm>
            <a:off x="4128025" y="381000"/>
            <a:ext cx="3935950"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Works Cited</a:t>
            </a:r>
          </a:p>
        </p:txBody>
      </p:sp>
    </p:spTree>
    <p:extLst>
      <p:ext uri="{BB962C8B-B14F-4D97-AF65-F5344CB8AC3E}">
        <p14:creationId xmlns:p14="http://schemas.microsoft.com/office/powerpoint/2010/main" val="108188118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pPr algn="ctr"/>
            <a:r>
              <a:rPr lang="en-US" dirty="0"/>
              <a:t>Combat</a:t>
            </a:r>
            <a:r>
              <a:rPr lang="en-US" sz="7200" b="1" dirty="0">
                <a:solidFill>
                  <a:schemeClr val="tx1"/>
                </a:solidFill>
              </a:rPr>
              <a:t>2</a:t>
            </a:r>
            <a:r>
              <a:rPr lang="en-US" dirty="0"/>
              <a:t> </a:t>
            </a:r>
          </a:p>
        </p:txBody>
      </p:sp>
      <p:pic>
        <p:nvPicPr>
          <p:cNvPr id="10" name="Picture 9" descr="Image result for combat boots silhouette">
            <a:extLst>
              <a:ext uri="{FF2B5EF4-FFF2-40B4-BE49-F238E27FC236}">
                <a16:creationId xmlns:a16="http://schemas.microsoft.com/office/drawing/2014/main" id="{230F9721-CDB0-4343-8367-479BFB58F443}"/>
              </a:ext>
            </a:extLst>
          </p:cNvPr>
          <p:cNvPicPr/>
          <p:nvPr/>
        </p:nvPicPr>
        <p:blipFill rotWithShape="1">
          <a:blip r:embed="rId2" cstate="print">
            <a:clrChange>
              <a:clrFrom>
                <a:srgbClr val="FFFFFB"/>
              </a:clrFrom>
              <a:clrTo>
                <a:srgbClr val="FFFFFB">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9195" t="14721" r="10345" b="13706"/>
          <a:stretch/>
        </p:blipFill>
        <p:spPr>
          <a:xfrm>
            <a:off x="3048000" y="99218"/>
            <a:ext cx="1808205" cy="1325563"/>
          </a:xfrm>
          <a:prstGeom prst="rect">
            <a:avLst/>
          </a:prstGeom>
          <a:noFill/>
          <a:ln>
            <a:noFill/>
          </a:ln>
          <a:extLst>
            <a:ext uri="{53640926-AAD7-44D8-BBD7-CCE9431645EC}">
              <a14:shadowObscured xmlns:a14="http://schemas.microsoft.com/office/drawing/2010/main"/>
            </a:ext>
          </a:extLst>
        </p:spPr>
      </p:pic>
      <p:pic>
        <p:nvPicPr>
          <p:cNvPr id="11" name="Picture 10" descr="Image result for college">
            <a:extLst>
              <a:ext uri="{FF2B5EF4-FFF2-40B4-BE49-F238E27FC236}">
                <a16:creationId xmlns:a16="http://schemas.microsoft.com/office/drawing/2014/main" id="{D78FC3DF-2D40-4950-8436-709F24096038}"/>
              </a:ext>
            </a:extLst>
          </p:cNvPr>
          <p:cNvPicPr/>
          <p:nvPr/>
        </p:nvPicPr>
        <p:blipFill rotWithShape="1">
          <a:blip r:embed="rId3" cstate="print">
            <a:extLst>
              <a:ext uri="{BEBA8EAE-BF5A-486C-A8C5-ECC9F3942E4B}">
                <a14:imgProps xmlns:a14="http://schemas.microsoft.com/office/drawing/2010/main">
                  <a14:imgLayer r:embed="rId4">
                    <a14:imgEffect>
                      <a14:backgroundRemoval t="9843" b="89933" l="25449" r="92822">
                        <a14:foregroundMark x1="35237" y1="44519" x2="35237" y2="44519"/>
                        <a14:foregroundMark x1="37520" y1="44072" x2="37520" y2="44072"/>
                        <a14:foregroundMark x1="39315" y1="42506" x2="39315" y2="42506"/>
                        <a14:foregroundMark x1="43393" y1="41611" x2="43393" y2="41611"/>
                        <a14:foregroundMark x1="47145" y1="42058" x2="47145" y2="42058"/>
                        <a14:foregroundMark x1="48287" y1="42058" x2="48287" y2="42058"/>
                        <a14:foregroundMark x1="49755" y1="41611" x2="49755" y2="41611"/>
                        <a14:foregroundMark x1="56607" y1="41611" x2="56607" y2="41611"/>
                        <a14:foregroundMark x1="53507" y1="42058" x2="53507" y2="42058"/>
                        <a14:foregroundMark x1="51387" y1="42058" x2="49755" y2="43177"/>
                        <a14:foregroundMark x1="46166" y1="44519" x2="45024" y2="45638"/>
                        <a14:foregroundMark x1="45024" y1="45638" x2="45024" y2="45638"/>
                        <a14:foregroundMark x1="42741" y1="46085" x2="42741" y2="46085"/>
                        <a14:foregroundMark x1="39641" y1="46085" x2="39641" y2="46085"/>
                        <a14:foregroundMark x1="45677" y1="44072" x2="45677" y2="44072"/>
                        <a14:foregroundMark x1="54649" y1="44072" x2="54649" y2="44072"/>
                        <a14:foregroundMark x1="55465" y1="43624" x2="55465" y2="43624"/>
                        <a14:foregroundMark x1="59543" y1="43624" x2="59543" y2="43624"/>
                        <a14:foregroundMark x1="62153" y1="43177" x2="62153" y2="43177"/>
                        <a14:foregroundMark x1="59217" y1="36465" x2="59217" y2="36465"/>
                        <a14:foregroundMark x1="61501" y1="38926" x2="61501" y2="38926"/>
                        <a14:foregroundMark x1="47635" y1="18568" x2="47635" y2="18568"/>
                        <a14:foregroundMark x1="37031" y1="38479" x2="37031" y2="38479"/>
                        <a14:backgroundMark x1="31158" y1="69128" x2="31158" y2="69128"/>
                        <a14:backgroundMark x1="37031" y1="68680" x2="37031" y2="68680"/>
                        <a14:backgroundMark x1="32626" y1="69799" x2="32626" y2="69799"/>
                        <a14:backgroundMark x1="36378" y1="71365" x2="36378" y2="71365"/>
                        <a14:backgroundMark x1="31485" y1="75839" x2="31485" y2="75839"/>
                        <a14:backgroundMark x1="30669" y1="73378" x2="30669" y2="73378"/>
                        <a14:backgroundMark x1="61011" y1="70694" x2="61011" y2="70694"/>
                        <a14:backgroundMark x1="68189" y1="72260" x2="68189" y2="72260"/>
                        <a14:backgroundMark x1="71126" y1="71365" x2="71126" y2="71365"/>
                        <a14:backgroundMark x1="56933" y1="68680" x2="56933" y2="68680"/>
                        <a14:backgroundMark x1="62153" y1="72931" x2="62153" y2="72931"/>
                        <a14:backgroundMark x1="74225" y1="74273" x2="74225" y2="74273"/>
                        <a14:backgroundMark x1="56933" y1="72260" x2="56933" y2="72260"/>
                        <a14:backgroundMark x1="55139" y1="67785" x2="55139" y2="67785"/>
                        <a14:backgroundMark x1="59543" y1="67785" x2="59543" y2="67785"/>
                        <a14:backgroundMark x1="64763" y1="74944" x2="64763" y2="74944"/>
                        <a14:backgroundMark x1="65905" y1="70694" x2="65905" y2="70694"/>
                        <a14:backgroundMark x1="74878" y1="73378" x2="74878" y2="73378"/>
                        <a14:backgroundMark x1="75693" y1="69128" x2="75693" y2="69128"/>
                        <a14:backgroundMark x1="73409" y1="69799" x2="73409" y2="69799"/>
                        <a14:backgroundMark x1="67374" y1="68233" x2="67374" y2="68233"/>
                        <a14:backgroundMark x1="62153" y1="70694" x2="62153" y2="70694"/>
                        <a14:backgroundMark x1="65253" y1="65101" x2="65253" y2="65101"/>
                        <a14:backgroundMark x1="68189" y1="56823" x2="68189" y2="56823"/>
                        <a14:backgroundMark x1="69331" y1="47651" x2="69331" y2="47651"/>
                        <a14:backgroundMark x1="70147" y1="36465" x2="70147" y2="36465"/>
                        <a14:backgroundMark x1="71126" y1="34899" x2="71126" y2="34899"/>
                        <a14:backgroundMark x1="73083" y1="34452" x2="73083" y2="34452"/>
                        <a14:backgroundMark x1="73899" y1="34452" x2="73899" y2="34452"/>
                        <a14:backgroundMark x1="68515" y1="29754" x2="68515" y2="29754"/>
                        <a14:backgroundMark x1="69005" y1="37360" x2="69005" y2="37360"/>
                        <a14:backgroundMark x1="69005" y1="39597" x2="69005" y2="39597"/>
                        <a14:backgroundMark x1="69005" y1="40940" x2="69005" y2="43177"/>
                        <a14:backgroundMark x1="68189" y1="47651" x2="68189" y2="47651"/>
                        <a14:backgroundMark x1="68189" y1="49664" x2="68189" y2="49664"/>
                        <a14:backgroundMark x1="67863" y1="51902" x2="67863" y2="51902"/>
                        <a14:backgroundMark x1="67374" y1="52349" x2="67374" y2="52349"/>
                        <a14:backgroundMark x1="67047" y1="55481" x2="67047" y2="55481"/>
                        <a14:backgroundMark x1="67047" y1="57942" x2="67047" y2="57942"/>
                        <a14:backgroundMark x1="65905" y1="61074" x2="65905" y2="61074"/>
                        <a14:backgroundMark x1="70147" y1="28188" x2="70147" y2="28188"/>
                        <a14:backgroundMark x1="69657" y1="32886" x2="69657" y2="32886"/>
                        <a14:backgroundMark x1="72268" y1="31767" x2="72268" y2="31767"/>
                        <a14:backgroundMark x1="75367" y1="33781" x2="75367" y2="33781"/>
                        <a14:backgroundMark x1="73083" y1="33333" x2="73083" y2="33333"/>
                        <a14:backgroundMark x1="67374" y1="69799" x2="67374" y2="69799"/>
                        <a14:backgroundMark x1="64763" y1="68680" x2="64763" y2="68680"/>
                        <a14:backgroundMark x1="62643" y1="68680" x2="62643" y2="68680"/>
                        <a14:backgroundMark x1="53181" y1="67785" x2="53181" y2="67785"/>
                        <a14:backgroundMark x1="53507" y1="70246" x2="53507" y2="70246"/>
                        <a14:backgroundMark x1="56607" y1="65101" x2="56607" y2="65101"/>
                      </a14:backgroundRemoval>
                    </a14:imgEffect>
                  </a14:imgLayer>
                </a14:imgProps>
              </a:ext>
              <a:ext uri="{28A0092B-C50C-407E-A947-70E740481C1C}">
                <a14:useLocalDpi xmlns:a14="http://schemas.microsoft.com/office/drawing/2010/main" val="0"/>
              </a:ext>
            </a:extLst>
          </a:blip>
          <a:srcRect l="28477" t="11787" r="31455" b="30975"/>
          <a:stretch/>
        </p:blipFill>
        <p:spPr>
          <a:xfrm>
            <a:off x="7335797" y="121872"/>
            <a:ext cx="1600200" cy="1325563"/>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FFF918D0-46BC-40FB-99BA-4090149E56FD}"/>
              </a:ext>
            </a:extLst>
          </p:cNvPr>
          <p:cNvSpPr/>
          <p:nvPr/>
        </p:nvSpPr>
        <p:spPr>
          <a:xfrm>
            <a:off x="755822" y="4495800"/>
            <a:ext cx="11049000" cy="1015663"/>
          </a:xfrm>
          <a:prstGeom prst="rect">
            <a:avLst/>
          </a:prstGeom>
        </p:spPr>
        <p:txBody>
          <a:bodyPr wrap="square" numCol="1">
            <a:spAutoFit/>
          </a:bodyPr>
          <a:lstStyle/>
          <a:p>
            <a:pPr marL="342900" indent="-342900">
              <a:buFont typeface="Arial" panose="020B0604020202020204" pitchFamily="34" charset="0"/>
              <a:buChar char="•"/>
            </a:pPr>
            <a:r>
              <a:rPr lang="en-US" sz="2000" b="1" dirty="0">
                <a:latin typeface="Times New Roman" panose="02020603050405020304" pitchFamily="18" charset="0"/>
                <a:ea typeface="Calibri" panose="020F0502020204030204" pitchFamily="34" charset="0"/>
              </a:rPr>
              <a:t>University records and self-identification indicate that there are Veterans/Military Service Members that have returned from the battlefield and onto our campus in pursuit of a college degree with a TBI/PTSD, but are facing significant learning barriers to academic success.</a:t>
            </a:r>
            <a:r>
              <a:rPr lang="en-US" sz="2000" b="1" dirty="0">
                <a:solidFill>
                  <a:srgbClr val="000000"/>
                </a:solidFill>
                <a:latin typeface="Times New Roman" panose="02020603050405020304" pitchFamily="18" charset="0"/>
                <a:ea typeface="Calibri" panose="020F0502020204030204" pitchFamily="34" charset="0"/>
                <a:cs typeface="ITC Garamond Std Book"/>
              </a:rPr>
              <a:t> </a:t>
            </a:r>
          </a:p>
        </p:txBody>
      </p:sp>
      <p:sp>
        <p:nvSpPr>
          <p:cNvPr id="3" name="Rectangle 2">
            <a:extLst>
              <a:ext uri="{FF2B5EF4-FFF2-40B4-BE49-F238E27FC236}">
                <a16:creationId xmlns:a16="http://schemas.microsoft.com/office/drawing/2014/main" id="{845B5513-7D91-42B0-B37B-3E3100ABB184}"/>
              </a:ext>
            </a:extLst>
          </p:cNvPr>
          <p:cNvSpPr/>
          <p:nvPr/>
        </p:nvSpPr>
        <p:spPr>
          <a:xfrm>
            <a:off x="762000" y="2304365"/>
            <a:ext cx="10668000" cy="923330"/>
          </a:xfrm>
          <a:prstGeom prst="rect">
            <a:avLst/>
          </a:prstGeom>
        </p:spPr>
        <p:txBody>
          <a:bodyPr wrap="square" numCol="1">
            <a:spAutoFit/>
          </a:bodyPr>
          <a:lstStyle/>
          <a:p>
            <a:pPr marL="285750" indent="-285750">
              <a:buFont typeface="Arial" panose="020B0604020202020204" pitchFamily="34" charset="0"/>
              <a:buChar char="•"/>
            </a:pPr>
            <a:r>
              <a:rPr lang="en-US" b="1" dirty="0">
                <a:latin typeface="Times New Roman" panose="02020603050405020304" pitchFamily="18" charset="0"/>
                <a:ea typeface="Calibri" panose="020F0502020204030204" pitchFamily="34" charset="0"/>
                <a:cs typeface="ITC Garamond Std Book"/>
              </a:rPr>
              <a:t>It has been estimated that there is as much as a forty percent chance that individuals serving in Iraq and Afghanistan will acquire a cognitive injury prior to completing their tour of duty </a:t>
            </a:r>
            <a:r>
              <a:rPr lang="en-US" dirty="0">
                <a:latin typeface="Times New Roman" panose="02020603050405020304" pitchFamily="18" charset="0"/>
                <a:ea typeface="Calibri" panose="020F0502020204030204" pitchFamily="34" charset="0"/>
                <a:cs typeface="ITC Garamond Std Book"/>
              </a:rPr>
              <a:t>(Kato, 2010; Milliken, </a:t>
            </a:r>
            <a:r>
              <a:rPr lang="en-US" dirty="0" err="1">
                <a:latin typeface="Times New Roman" panose="02020603050405020304" pitchFamily="18" charset="0"/>
                <a:ea typeface="Calibri" panose="020F0502020204030204" pitchFamily="34" charset="0"/>
                <a:cs typeface="ITC Garamond Std Book"/>
              </a:rPr>
              <a:t>Auchterlonie</a:t>
            </a:r>
            <a:r>
              <a:rPr lang="en-US" dirty="0">
                <a:latin typeface="Times New Roman" panose="02020603050405020304" pitchFamily="18" charset="0"/>
                <a:ea typeface="Calibri" panose="020F0502020204030204" pitchFamily="34" charset="0"/>
                <a:cs typeface="ITC Garamond Std Book"/>
              </a:rPr>
              <a:t>, &amp; Hoge, 2007; </a:t>
            </a:r>
            <a:r>
              <a:rPr lang="en-US" dirty="0" err="1">
                <a:latin typeface="Times New Roman" panose="02020603050405020304" pitchFamily="18" charset="0"/>
                <a:ea typeface="Calibri" panose="020F0502020204030204" pitchFamily="34" charset="0"/>
                <a:cs typeface="ITC Garamond Std Book"/>
              </a:rPr>
              <a:t>Tanielian</a:t>
            </a:r>
            <a:r>
              <a:rPr lang="en-US" dirty="0">
                <a:latin typeface="Times New Roman" panose="02020603050405020304" pitchFamily="18" charset="0"/>
                <a:ea typeface="Calibri" panose="020F0502020204030204" pitchFamily="34" charset="0"/>
                <a:cs typeface="ITC Garamond Std Book"/>
              </a:rPr>
              <a:t>, 2008; Radford, 2009; </a:t>
            </a:r>
            <a:r>
              <a:rPr lang="en-US" dirty="0" err="1">
                <a:latin typeface="Times New Roman" panose="02020603050405020304" pitchFamily="18" charset="0"/>
                <a:ea typeface="Calibri" panose="020F0502020204030204" pitchFamily="34" charset="0"/>
                <a:cs typeface="ITC Garamond Std Book"/>
              </a:rPr>
              <a:t>Shea</a:t>
            </a:r>
            <a:r>
              <a:rPr lang="en-US" dirty="0">
                <a:latin typeface="Times New Roman" panose="02020603050405020304" pitchFamily="18" charset="0"/>
                <a:ea typeface="Calibri" panose="020F0502020204030204" pitchFamily="34" charset="0"/>
                <a:cs typeface="ITC Garamond Std Book"/>
              </a:rPr>
              <a:t>, 2010). </a:t>
            </a:r>
          </a:p>
        </p:txBody>
      </p:sp>
      <p:sp>
        <p:nvSpPr>
          <p:cNvPr id="4" name="Rectangle 3">
            <a:extLst>
              <a:ext uri="{FF2B5EF4-FFF2-40B4-BE49-F238E27FC236}">
                <a16:creationId xmlns:a16="http://schemas.microsoft.com/office/drawing/2014/main" id="{078E687E-43ED-4F32-81D9-9721DF553AD4}"/>
              </a:ext>
            </a:extLst>
          </p:cNvPr>
          <p:cNvSpPr/>
          <p:nvPr/>
        </p:nvSpPr>
        <p:spPr>
          <a:xfrm>
            <a:off x="797011" y="3630305"/>
            <a:ext cx="10668000" cy="646331"/>
          </a:xfrm>
          <a:prstGeom prst="rect">
            <a:avLst/>
          </a:prstGeom>
        </p:spPr>
        <p:txBody>
          <a:bodyPr wrap="square" numCol="1">
            <a:spAutoFit/>
          </a:bodyPr>
          <a:lstStyle/>
          <a:p>
            <a:pPr marL="285750" indent="-285750">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ITC Garamond Std Book"/>
              </a:rPr>
              <a:t>The most prevalent of these cognitive injuries are Traumatic Brain Injury (TBI) and Post-Traumatic Stress Disorder (PTSD) </a:t>
            </a:r>
            <a:r>
              <a:rPr lang="en-US" dirty="0">
                <a:solidFill>
                  <a:srgbClr val="000000"/>
                </a:solidFill>
                <a:latin typeface="Times New Roman" panose="02020603050405020304" pitchFamily="18" charset="0"/>
                <a:ea typeface="Calibri" panose="020F0502020204030204" pitchFamily="34" charset="0"/>
                <a:cs typeface="ITC Garamond Std Book"/>
              </a:rPr>
              <a:t>(Kato, 2010; </a:t>
            </a:r>
            <a:r>
              <a:rPr lang="en-US" dirty="0" err="1">
                <a:solidFill>
                  <a:srgbClr val="000000"/>
                </a:solidFill>
                <a:latin typeface="Times New Roman" panose="02020603050405020304" pitchFamily="18" charset="0"/>
                <a:ea typeface="Calibri" panose="020F0502020204030204" pitchFamily="34" charset="0"/>
                <a:cs typeface="ITC Garamond Std Book"/>
              </a:rPr>
              <a:t>Shea</a:t>
            </a:r>
            <a:r>
              <a:rPr lang="en-US" dirty="0">
                <a:solidFill>
                  <a:srgbClr val="000000"/>
                </a:solidFill>
                <a:latin typeface="Times New Roman" panose="02020603050405020304" pitchFamily="18" charset="0"/>
                <a:ea typeface="Calibri" panose="020F0502020204030204" pitchFamily="34" charset="0"/>
                <a:cs typeface="ITC Garamond Std Book"/>
              </a:rPr>
              <a:t>, 2010).</a:t>
            </a:r>
          </a:p>
        </p:txBody>
      </p:sp>
    </p:spTree>
    <p:extLst>
      <p:ext uri="{BB962C8B-B14F-4D97-AF65-F5344CB8AC3E}">
        <p14:creationId xmlns:p14="http://schemas.microsoft.com/office/powerpoint/2010/main" val="2738627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8">
            <a:extLst>
              <a:ext uri="{FF2B5EF4-FFF2-40B4-BE49-F238E27FC236}">
                <a16:creationId xmlns:a16="http://schemas.microsoft.com/office/drawing/2014/main" id="{D8174A69-929E-4BE5-8361-B287F66E1735}"/>
              </a:ext>
            </a:extLst>
          </p:cNvPr>
          <p:cNvSpPr>
            <a:spLocks noChangeArrowheads="1"/>
          </p:cNvSpPr>
          <p:nvPr/>
        </p:nvSpPr>
        <p:spPr>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anose="020B0604020202020204" pitchFamily="34" charset="0"/>
              </a:rPr>
            </a:b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9">
            <a:extLst>
              <a:ext uri="{FF2B5EF4-FFF2-40B4-BE49-F238E27FC236}">
                <a16:creationId xmlns:a16="http://schemas.microsoft.com/office/drawing/2014/main" id="{3F0262E1-6E2C-4D8D-A1A0-750D360D47E4}"/>
              </a:ext>
            </a:extLst>
          </p:cNvPr>
          <p:cNvSpPr>
            <a:spLocks noChangeArrowheads="1"/>
          </p:cNvSpPr>
          <p:nvPr/>
        </p:nvSpPr>
        <p:spPr>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13250" algn="l"/>
              </a:tabLst>
              <a:defRPr>
                <a:solidFill>
                  <a:schemeClr val="tx1"/>
                </a:solidFill>
                <a:latin typeface="Arial" panose="020B0604020202020204" pitchFamily="34" charset="0"/>
              </a:defRPr>
            </a:lvl1pPr>
            <a:lvl2pPr eaLnBrk="0" fontAlgn="base" hangingPunct="0">
              <a:spcBef>
                <a:spcPct val="0"/>
              </a:spcBef>
              <a:spcAft>
                <a:spcPct val="0"/>
              </a:spcAft>
              <a:tabLst>
                <a:tab pos="4413250" algn="l"/>
              </a:tabLst>
              <a:defRPr>
                <a:solidFill>
                  <a:schemeClr val="tx1"/>
                </a:solidFill>
                <a:latin typeface="Arial" panose="020B0604020202020204" pitchFamily="34" charset="0"/>
              </a:defRPr>
            </a:lvl2pPr>
            <a:lvl3pPr eaLnBrk="0" fontAlgn="base" hangingPunct="0">
              <a:spcBef>
                <a:spcPct val="0"/>
              </a:spcBef>
              <a:spcAft>
                <a:spcPct val="0"/>
              </a:spcAft>
              <a:tabLst>
                <a:tab pos="4413250" algn="l"/>
              </a:tabLst>
              <a:defRPr>
                <a:solidFill>
                  <a:schemeClr val="tx1"/>
                </a:solidFill>
                <a:latin typeface="Arial" panose="020B0604020202020204" pitchFamily="34" charset="0"/>
              </a:defRPr>
            </a:lvl3pPr>
            <a:lvl4pPr eaLnBrk="0" fontAlgn="base" hangingPunct="0">
              <a:spcBef>
                <a:spcPct val="0"/>
              </a:spcBef>
              <a:spcAft>
                <a:spcPct val="0"/>
              </a:spcAft>
              <a:tabLst>
                <a:tab pos="4413250" algn="l"/>
              </a:tabLst>
              <a:defRPr>
                <a:solidFill>
                  <a:schemeClr val="tx1"/>
                </a:solidFill>
                <a:latin typeface="Arial" panose="020B0604020202020204" pitchFamily="34" charset="0"/>
              </a:defRPr>
            </a:lvl4pPr>
            <a:lvl5pPr eaLnBrk="0" fontAlgn="base" hangingPunct="0">
              <a:spcBef>
                <a:spcPct val="0"/>
              </a:spcBef>
              <a:spcAft>
                <a:spcPct val="0"/>
              </a:spcAft>
              <a:tabLst>
                <a:tab pos="4413250" algn="l"/>
              </a:tabLst>
              <a:defRPr>
                <a:solidFill>
                  <a:schemeClr val="tx1"/>
                </a:solidFill>
                <a:latin typeface="Arial" panose="020B0604020202020204" pitchFamily="34" charset="0"/>
              </a:defRPr>
            </a:lvl5pPr>
            <a:lvl6pPr eaLnBrk="0" fontAlgn="base" hangingPunct="0">
              <a:spcBef>
                <a:spcPct val="0"/>
              </a:spcBef>
              <a:spcAft>
                <a:spcPct val="0"/>
              </a:spcAft>
              <a:tabLst>
                <a:tab pos="4413250" algn="l"/>
              </a:tabLst>
              <a:defRPr>
                <a:solidFill>
                  <a:schemeClr val="tx1"/>
                </a:solidFill>
                <a:latin typeface="Arial" panose="020B0604020202020204" pitchFamily="34" charset="0"/>
              </a:defRPr>
            </a:lvl6pPr>
            <a:lvl7pPr eaLnBrk="0" fontAlgn="base" hangingPunct="0">
              <a:spcBef>
                <a:spcPct val="0"/>
              </a:spcBef>
              <a:spcAft>
                <a:spcPct val="0"/>
              </a:spcAft>
              <a:tabLst>
                <a:tab pos="4413250" algn="l"/>
              </a:tabLst>
              <a:defRPr>
                <a:solidFill>
                  <a:schemeClr val="tx1"/>
                </a:solidFill>
                <a:latin typeface="Arial" panose="020B0604020202020204" pitchFamily="34" charset="0"/>
              </a:defRPr>
            </a:lvl7pPr>
            <a:lvl8pPr eaLnBrk="0" fontAlgn="base" hangingPunct="0">
              <a:spcBef>
                <a:spcPct val="0"/>
              </a:spcBef>
              <a:spcAft>
                <a:spcPct val="0"/>
              </a:spcAft>
              <a:tabLst>
                <a:tab pos="4413250" algn="l"/>
              </a:tabLst>
              <a:defRPr>
                <a:solidFill>
                  <a:schemeClr val="tx1"/>
                </a:solidFill>
                <a:latin typeface="Arial" panose="020B0604020202020204" pitchFamily="34" charset="0"/>
              </a:defRPr>
            </a:lvl8pPr>
            <a:lvl9pPr eaLnBrk="0" fontAlgn="base" hangingPunct="0">
              <a:spcBef>
                <a:spcPct val="0"/>
              </a:spcBef>
              <a:spcAft>
                <a:spcPct val="0"/>
              </a:spcAft>
              <a:tabLst>
                <a:tab pos="4413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13250" algn="l"/>
              </a:tabLst>
            </a:pP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13250" algn="l"/>
              </a:tabLst>
            </a:pPr>
            <a:br>
              <a:rPr kumimoji="0" lang="en-US" sz="1800" b="0" i="0" u="none" strike="noStrike" cap="none" normalizeH="0" baseline="0" dirty="0">
                <a:ln>
                  <a:noFill/>
                </a:ln>
                <a:solidFill>
                  <a:schemeClr val="tx1"/>
                </a:solidFill>
                <a:effectLst/>
                <a:latin typeface="Arial" panose="020B0604020202020204" pitchFamily="34" charset="0"/>
              </a:rPr>
            </a:b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13250" algn="l"/>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0">
            <a:extLst>
              <a:ext uri="{FF2B5EF4-FFF2-40B4-BE49-F238E27FC236}">
                <a16:creationId xmlns:a16="http://schemas.microsoft.com/office/drawing/2014/main" id="{4DEEA129-71BB-49D2-9D08-D854CD3E58B4}"/>
              </a:ext>
            </a:extLst>
          </p:cNvPr>
          <p:cNvSpPr>
            <a:spLocks noChangeArrowheads="1"/>
          </p:cNvSpPr>
          <p:nvPr/>
        </p:nvSpPr>
        <p:spPr>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679268936"/>
              </p:ext>
            </p:extLst>
          </p:nvPr>
        </p:nvGraphicFramePr>
        <p:xfrm>
          <a:off x="673171" y="1828800"/>
          <a:ext cx="10845658" cy="4745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748543" y="381000"/>
            <a:ext cx="10694915" cy="954107"/>
          </a:xfrm>
          <a:prstGeom prst="rect">
            <a:avLst/>
          </a:prstGeom>
          <a:noFill/>
        </p:spPr>
        <p:txBody>
          <a:bodyPr wrap="none" lIns="91440" tIns="45720" rIns="91440" bIns="45720">
            <a:spAutoFit/>
          </a:bodyPr>
          <a:lstStyle/>
          <a:p>
            <a:pPr algn="ctr"/>
            <a:r>
              <a:rPr lang="en-US" sz="2800" b="1" cap="none" spc="0" dirty="0">
                <a:ln w="1905"/>
                <a:effectLst>
                  <a:innerShdw blurRad="69850" dist="43180" dir="5400000">
                    <a:srgbClr val="000000">
                      <a:alpha val="65000"/>
                    </a:srgbClr>
                  </a:innerShdw>
                </a:effectLst>
                <a:latin typeface="+mj-lt"/>
              </a:rPr>
              <a:t>Factors </a:t>
            </a:r>
            <a:r>
              <a:rPr lang="en-US" sz="2800" b="1" dirty="0">
                <a:ln w="1905"/>
                <a:effectLst>
                  <a:innerShdw blurRad="69850" dist="43180" dir="5400000">
                    <a:srgbClr val="000000">
                      <a:alpha val="65000"/>
                    </a:srgbClr>
                  </a:innerShdw>
                </a:effectLst>
                <a:latin typeface="+mj-lt"/>
              </a:rPr>
              <a:t>Impacting</a:t>
            </a:r>
            <a:r>
              <a:rPr lang="en-US" sz="2800" b="1" cap="none" spc="0" dirty="0">
                <a:ln w="1905"/>
                <a:effectLst>
                  <a:innerShdw blurRad="69850" dist="43180" dir="5400000">
                    <a:srgbClr val="000000">
                      <a:alpha val="65000"/>
                    </a:srgbClr>
                  </a:innerShdw>
                </a:effectLst>
                <a:latin typeface="+mj-lt"/>
              </a:rPr>
              <a:t> TBI/PTSD Affected Student-Veterans/Military</a:t>
            </a:r>
          </a:p>
          <a:p>
            <a:pPr algn="ctr"/>
            <a:r>
              <a:rPr lang="en-US" sz="2800" b="1" dirty="0">
                <a:ln w="1905"/>
                <a:effectLst>
                  <a:innerShdw blurRad="69850" dist="43180" dir="5400000">
                    <a:srgbClr val="000000">
                      <a:alpha val="65000"/>
                    </a:srgbClr>
                  </a:innerShdw>
                </a:effectLst>
                <a:latin typeface="+mj-lt"/>
              </a:rPr>
              <a:t>Service Members Enrollment, Retention and Academic Performance</a:t>
            </a:r>
            <a:endParaRPr lang="en-US" sz="2800" b="1" cap="none" spc="0" dirty="0">
              <a:ln w="1905"/>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628193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graphicEl>
                                              <a:dgm id="{61B28485-1C60-45BE-90AB-16E055B6EB01}"/>
                                            </p:graphicEl>
                                          </p:spTgt>
                                        </p:tgtEl>
                                        <p:attrNameLst>
                                          <p:attrName>style.visibility</p:attrName>
                                        </p:attrNameLst>
                                      </p:cBhvr>
                                      <p:to>
                                        <p:strVal val="visible"/>
                                      </p:to>
                                    </p:set>
                                    <p:animEffect transition="in" filter="wheel(1)">
                                      <p:cBhvr>
                                        <p:cTn id="12" dur="2000"/>
                                        <p:tgtEl>
                                          <p:spTgt spid="8">
                                            <p:graphicEl>
                                              <a:dgm id="{61B28485-1C60-45BE-90AB-16E055B6EB0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graphicEl>
                                              <a:dgm id="{4A622C88-B49E-4EF9-8945-55E7A8F5F513}"/>
                                            </p:graphicEl>
                                          </p:spTgt>
                                        </p:tgtEl>
                                        <p:attrNameLst>
                                          <p:attrName>style.visibility</p:attrName>
                                        </p:attrNameLst>
                                      </p:cBhvr>
                                      <p:to>
                                        <p:strVal val="visible"/>
                                      </p:to>
                                    </p:set>
                                    <p:animEffect transition="in" filter="wheel(1)">
                                      <p:cBhvr>
                                        <p:cTn id="17" dur="2000"/>
                                        <p:tgtEl>
                                          <p:spTgt spid="8">
                                            <p:graphicEl>
                                              <a:dgm id="{4A622C88-B49E-4EF9-8945-55E7A8F5F513}"/>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8">
                                            <p:graphicEl>
                                              <a:dgm id="{4B529103-CFAD-42C2-B402-F2B2F9DED44C}"/>
                                            </p:graphicEl>
                                          </p:spTgt>
                                        </p:tgtEl>
                                        <p:attrNameLst>
                                          <p:attrName>style.visibility</p:attrName>
                                        </p:attrNameLst>
                                      </p:cBhvr>
                                      <p:to>
                                        <p:strVal val="visible"/>
                                      </p:to>
                                    </p:set>
                                    <p:animEffect transition="in" filter="wheel(1)">
                                      <p:cBhvr>
                                        <p:cTn id="20" dur="2000"/>
                                        <p:tgtEl>
                                          <p:spTgt spid="8">
                                            <p:graphicEl>
                                              <a:dgm id="{4B529103-CFAD-42C2-B402-F2B2F9DED44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graphicEl>
                                              <a:dgm id="{BA426832-0222-4915-91B2-BA405E50A8E8}"/>
                                            </p:graphicEl>
                                          </p:spTgt>
                                        </p:tgtEl>
                                        <p:attrNameLst>
                                          <p:attrName>style.visibility</p:attrName>
                                        </p:attrNameLst>
                                      </p:cBhvr>
                                      <p:to>
                                        <p:strVal val="visible"/>
                                      </p:to>
                                    </p:set>
                                    <p:animEffect transition="in" filter="wheel(1)">
                                      <p:cBhvr>
                                        <p:cTn id="25" dur="2000"/>
                                        <p:tgtEl>
                                          <p:spTgt spid="8">
                                            <p:graphicEl>
                                              <a:dgm id="{BA426832-0222-4915-91B2-BA405E50A8E8}"/>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
                                            <p:graphicEl>
                                              <a:dgm id="{22F2FA4D-B479-4A1F-9E81-026FF0AC8FA3}"/>
                                            </p:graphicEl>
                                          </p:spTgt>
                                        </p:tgtEl>
                                        <p:attrNameLst>
                                          <p:attrName>style.visibility</p:attrName>
                                        </p:attrNameLst>
                                      </p:cBhvr>
                                      <p:to>
                                        <p:strVal val="visible"/>
                                      </p:to>
                                    </p:set>
                                    <p:animEffect transition="in" filter="wheel(1)">
                                      <p:cBhvr>
                                        <p:cTn id="28" dur="2000"/>
                                        <p:tgtEl>
                                          <p:spTgt spid="8">
                                            <p:graphicEl>
                                              <a:dgm id="{22F2FA4D-B479-4A1F-9E81-026FF0AC8FA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graphicEl>
                                              <a:dgm id="{747F2FB9-12A3-41DA-B954-92A5D51052B4}"/>
                                            </p:graphicEl>
                                          </p:spTgt>
                                        </p:tgtEl>
                                        <p:attrNameLst>
                                          <p:attrName>style.visibility</p:attrName>
                                        </p:attrNameLst>
                                      </p:cBhvr>
                                      <p:to>
                                        <p:strVal val="visible"/>
                                      </p:to>
                                    </p:set>
                                    <p:animEffect transition="in" filter="wheel(1)">
                                      <p:cBhvr>
                                        <p:cTn id="33" dur="2000"/>
                                        <p:tgtEl>
                                          <p:spTgt spid="8">
                                            <p:graphicEl>
                                              <a:dgm id="{747F2FB9-12A3-41DA-B954-92A5D51052B4}"/>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8">
                                            <p:graphicEl>
                                              <a:dgm id="{5D6DD14A-171A-42CC-9633-3EF009F7461A}"/>
                                            </p:graphicEl>
                                          </p:spTgt>
                                        </p:tgtEl>
                                        <p:attrNameLst>
                                          <p:attrName>style.visibility</p:attrName>
                                        </p:attrNameLst>
                                      </p:cBhvr>
                                      <p:to>
                                        <p:strVal val="visible"/>
                                      </p:to>
                                    </p:set>
                                    <p:animEffect transition="in" filter="wheel(1)">
                                      <p:cBhvr>
                                        <p:cTn id="36" dur="2000"/>
                                        <p:tgtEl>
                                          <p:spTgt spid="8">
                                            <p:graphicEl>
                                              <a:dgm id="{5D6DD14A-171A-42CC-9633-3EF009F746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shingtonpost.com/rf/image_1484w/2010-2019/WashingtonPost/2011/11/16/Health-Environment-Science/Images/a_1321465861.jpg?uuid=lcmOJhB7EeGTnqmzWE12rQ">
            <a:extLst>
              <a:ext uri="{FF2B5EF4-FFF2-40B4-BE49-F238E27FC236}">
                <a16:creationId xmlns:a16="http://schemas.microsoft.com/office/drawing/2014/main" id="{E33CED6F-0FAC-4A0C-B1FB-A8E03882E3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11" r="43926"/>
          <a:stretch/>
        </p:blipFill>
        <p:spPr bwMode="auto">
          <a:xfrm>
            <a:off x="324678" y="1673253"/>
            <a:ext cx="3256722" cy="3048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74B9772-5C7D-449B-A461-2367AD88225A}"/>
              </a:ext>
            </a:extLst>
          </p:cNvPr>
          <p:cNvSpPr/>
          <p:nvPr/>
        </p:nvSpPr>
        <p:spPr>
          <a:xfrm>
            <a:off x="1502147" y="381000"/>
            <a:ext cx="9187707" cy="646331"/>
          </a:xfrm>
          <a:prstGeom prst="rect">
            <a:avLst/>
          </a:prstGeom>
          <a:noFill/>
        </p:spPr>
        <p:txBody>
          <a:bodyPr wrap="none" lIns="91440" tIns="45720" rIns="91440" bIns="45720">
            <a:spAutoFit/>
          </a:bodyPr>
          <a:lstStyle/>
          <a:p>
            <a:pPr algn="ctr"/>
            <a:r>
              <a:rPr lang="en-US" sz="3600" b="1" cap="none" spc="0" dirty="0">
                <a:ln w="1905"/>
                <a:effectLst>
                  <a:innerShdw blurRad="69850" dist="43180" dir="5400000">
                    <a:srgbClr val="000000">
                      <a:alpha val="65000"/>
                    </a:srgbClr>
                  </a:innerShdw>
                </a:effectLst>
                <a:latin typeface="+mj-lt"/>
              </a:rPr>
              <a:t>Taking Brain Injury From Combat to College</a:t>
            </a:r>
          </a:p>
        </p:txBody>
      </p:sp>
      <p:sp>
        <p:nvSpPr>
          <p:cNvPr id="2" name="Rectangle 1">
            <a:extLst>
              <a:ext uri="{FF2B5EF4-FFF2-40B4-BE49-F238E27FC236}">
                <a16:creationId xmlns:a16="http://schemas.microsoft.com/office/drawing/2014/main" id="{9B5FBA97-8876-4229-9566-BC1B9F4F9C07}"/>
              </a:ext>
            </a:extLst>
          </p:cNvPr>
          <p:cNvSpPr/>
          <p:nvPr/>
        </p:nvSpPr>
        <p:spPr>
          <a:xfrm>
            <a:off x="324678" y="4800600"/>
            <a:ext cx="3256722" cy="2031325"/>
          </a:xfrm>
          <a:prstGeom prst="rect">
            <a:avLst/>
          </a:prstGeom>
        </p:spPr>
        <p:txBody>
          <a:bodyPr wrap="square">
            <a:spAutoFit/>
          </a:bodyPr>
          <a:lstStyle/>
          <a:p>
            <a:r>
              <a:rPr lang="en-US" sz="1400" dirty="0">
                <a:latin typeface="+mj-lt"/>
              </a:rPr>
              <a:t>Army Veteran, Brian Hawthorne (George Washington University):  “I would read one page and forget what I’d just read.”  Fearing flunking out of college, </a:t>
            </a:r>
            <a:r>
              <a:rPr lang="en-US" sz="1400" dirty="0">
                <a:solidFill>
                  <a:srgbClr val="FF0000"/>
                </a:solidFill>
                <a:latin typeface="+mj-lt"/>
              </a:rPr>
              <a:t>Brian sought help on campus and was referred to the local Veterans Affairs Medical Center </a:t>
            </a:r>
            <a:r>
              <a:rPr lang="en-US" sz="1400" dirty="0">
                <a:latin typeface="+mj-lt"/>
              </a:rPr>
              <a:t>where doctors quickly diagnosed a mild TBI caused by his proximity to bomb blasts.</a:t>
            </a:r>
          </a:p>
        </p:txBody>
      </p:sp>
      <p:pic>
        <p:nvPicPr>
          <p:cNvPr id="2052" name="Picture 4" descr="Retired Marine Corps sniper Richard Gilbert crams for a final exam in one of his communications classes at the University of California-San Diego in March. Gilbert was diagnosed with a traumatic brain injury while he was deployed in Iraq. He's developed systems and tools to work around the symptoms of his condition and navigate life as a college student with TBI. (Photo by Sam Hodgson for the Public Insight Network)">
            <a:extLst>
              <a:ext uri="{FF2B5EF4-FFF2-40B4-BE49-F238E27FC236}">
                <a16:creationId xmlns:a16="http://schemas.microsoft.com/office/drawing/2014/main" id="{C1C3BB2B-B61E-477F-8BCF-7C2EBC5E61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56" t="24193" r="52344" b="3079"/>
          <a:stretch/>
        </p:blipFill>
        <p:spPr bwMode="auto">
          <a:xfrm>
            <a:off x="4388069" y="1673253"/>
            <a:ext cx="3505200" cy="304766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78094F-E143-4466-8C50-2E380F327070}"/>
              </a:ext>
            </a:extLst>
          </p:cNvPr>
          <p:cNvSpPr/>
          <p:nvPr/>
        </p:nvSpPr>
        <p:spPr>
          <a:xfrm>
            <a:off x="4388069" y="4800600"/>
            <a:ext cx="3505200" cy="2031325"/>
          </a:xfrm>
          <a:prstGeom prst="rect">
            <a:avLst/>
          </a:prstGeom>
        </p:spPr>
        <p:txBody>
          <a:bodyPr wrap="square">
            <a:spAutoFit/>
          </a:bodyPr>
          <a:lstStyle/>
          <a:p>
            <a:r>
              <a:rPr lang="en-US" sz="1400" dirty="0">
                <a:latin typeface="+mj-lt"/>
              </a:rPr>
              <a:t>Marine Corps Veteran, Richard Gilbert (University of California-San Diego): Richard was diagnosed with a traumatic brain injury while he was deployed in Iraq. “Having a broken body – break your arm, put it in a cast, you’ll be fine…But with your brain, you can’t put a Band-Aid on it. You can’t put a brace on it before you take a test. It doesn’t work like that.” </a:t>
            </a:r>
          </a:p>
        </p:txBody>
      </p:sp>
      <p:sp>
        <p:nvSpPr>
          <p:cNvPr id="4" name="Rectangle 3">
            <a:extLst>
              <a:ext uri="{FF2B5EF4-FFF2-40B4-BE49-F238E27FC236}">
                <a16:creationId xmlns:a16="http://schemas.microsoft.com/office/drawing/2014/main" id="{7FB1C563-F742-45D7-A701-F45605DB56D4}"/>
              </a:ext>
            </a:extLst>
          </p:cNvPr>
          <p:cNvSpPr/>
          <p:nvPr/>
        </p:nvSpPr>
        <p:spPr>
          <a:xfrm>
            <a:off x="8763000" y="4729136"/>
            <a:ext cx="2886869" cy="1384995"/>
          </a:xfrm>
          <a:prstGeom prst="rect">
            <a:avLst/>
          </a:prstGeom>
        </p:spPr>
        <p:txBody>
          <a:bodyPr wrap="square">
            <a:spAutoFit/>
          </a:bodyPr>
          <a:lstStyle/>
          <a:p>
            <a:r>
              <a:rPr lang="en-US" sz="1400" dirty="0">
                <a:latin typeface="+mj-lt"/>
              </a:rPr>
              <a:t>Army Veteran, Brandon Corrales (Northern Arizona University): </a:t>
            </a:r>
            <a:r>
              <a:rPr lang="en-US" sz="1400" dirty="0">
                <a:solidFill>
                  <a:srgbClr val="353E47"/>
                </a:solidFill>
                <a:latin typeface="+mj-lt"/>
              </a:rPr>
              <a:t>"The traumatic brain injury has made going to school very, very difficult, because it takes me a lot longer to process this information.</a:t>
            </a:r>
            <a:endParaRPr lang="en-US" sz="1400" dirty="0">
              <a:latin typeface="+mj-lt"/>
            </a:endParaRPr>
          </a:p>
        </p:txBody>
      </p:sp>
      <p:pic>
        <p:nvPicPr>
          <p:cNvPr id="1026" name="Picture 2" descr="Image result for brandon corrales NAU">
            <a:extLst>
              <a:ext uri="{FF2B5EF4-FFF2-40B4-BE49-F238E27FC236}">
                <a16:creationId xmlns:a16="http://schemas.microsoft.com/office/drawing/2014/main" id="{B91CF96C-C6E8-40AB-AA84-DEBC4B5D4E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1673253"/>
            <a:ext cx="2886869" cy="297494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429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500" fill="hold"/>
                                        <p:tgtEl>
                                          <p:spTgt spid="2052"/>
                                        </p:tgtEl>
                                        <p:attrNameLst>
                                          <p:attrName>ppt_w</p:attrName>
                                        </p:attrNameLst>
                                      </p:cBhvr>
                                      <p:tavLst>
                                        <p:tav tm="0">
                                          <p:val>
                                            <p:fltVal val="0"/>
                                          </p:val>
                                        </p:tav>
                                        <p:tav tm="100000">
                                          <p:val>
                                            <p:strVal val="#ppt_w"/>
                                          </p:val>
                                        </p:tav>
                                      </p:tavLst>
                                    </p:anim>
                                    <p:anim calcmode="lin" valueType="num">
                                      <p:cBhvr>
                                        <p:cTn id="26" dur="500" fill="hold"/>
                                        <p:tgtEl>
                                          <p:spTgt spid="2052"/>
                                        </p:tgtEl>
                                        <p:attrNameLst>
                                          <p:attrName>ppt_h</p:attrName>
                                        </p:attrNameLst>
                                      </p:cBhvr>
                                      <p:tavLst>
                                        <p:tav tm="0">
                                          <p:val>
                                            <p:fltVal val="0"/>
                                          </p:val>
                                        </p:tav>
                                        <p:tav tm="100000">
                                          <p:val>
                                            <p:strVal val="#ppt_h"/>
                                          </p:val>
                                        </p:tav>
                                      </p:tavLst>
                                    </p:anim>
                                    <p:animEffect transition="in" filter="fad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500" fill="hold"/>
                                        <p:tgtEl>
                                          <p:spTgt spid="1026"/>
                                        </p:tgtEl>
                                        <p:attrNameLst>
                                          <p:attrName>ppt_w</p:attrName>
                                        </p:attrNameLst>
                                      </p:cBhvr>
                                      <p:tavLst>
                                        <p:tav tm="0">
                                          <p:val>
                                            <p:fltVal val="0"/>
                                          </p:val>
                                        </p:tav>
                                        <p:tav tm="100000">
                                          <p:val>
                                            <p:strVal val="#ppt_w"/>
                                          </p:val>
                                        </p:tav>
                                      </p:tavLst>
                                    </p:anim>
                                    <p:anim calcmode="lin" valueType="num">
                                      <p:cBhvr>
                                        <p:cTn id="39" dur="500" fill="hold"/>
                                        <p:tgtEl>
                                          <p:spTgt spid="1026"/>
                                        </p:tgtEl>
                                        <p:attrNameLst>
                                          <p:attrName>ppt_h</p:attrName>
                                        </p:attrNameLst>
                                      </p:cBhvr>
                                      <p:tavLst>
                                        <p:tav tm="0">
                                          <p:val>
                                            <p:fltVal val="0"/>
                                          </p:val>
                                        </p:tav>
                                        <p:tav tm="100000">
                                          <p:val>
                                            <p:strVal val="#ppt_h"/>
                                          </p:val>
                                        </p:tav>
                                      </p:tavLst>
                                    </p:anim>
                                    <p:animEffect transition="in" filter="fade">
                                      <p:cBhvr>
                                        <p:cTn id="40" dur="5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uww.edu/assets/images/colleges/coeps/comdis/comdis_header.jpg">
            <a:extLst>
              <a:ext uri="{FF2B5EF4-FFF2-40B4-BE49-F238E27FC236}">
                <a16:creationId xmlns:a16="http://schemas.microsoft.com/office/drawing/2014/main" id="{2264EE3D-2638-4CAD-979A-7B0F600AE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685834"/>
            <a:ext cx="11353800" cy="319096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3C2D470-9850-4EBD-A859-90944D0F4C64}"/>
              </a:ext>
            </a:extLst>
          </p:cNvPr>
          <p:cNvSpPr/>
          <p:nvPr/>
        </p:nvSpPr>
        <p:spPr>
          <a:xfrm>
            <a:off x="3628019" y="381000"/>
            <a:ext cx="4935967"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Game Changer!</a:t>
            </a:r>
          </a:p>
        </p:txBody>
      </p:sp>
      <p:sp>
        <p:nvSpPr>
          <p:cNvPr id="4" name="Rectangle 3">
            <a:extLst>
              <a:ext uri="{FF2B5EF4-FFF2-40B4-BE49-F238E27FC236}">
                <a16:creationId xmlns:a16="http://schemas.microsoft.com/office/drawing/2014/main" id="{BE79E132-D4C9-43B8-899E-EE0B463A329D}"/>
              </a:ext>
            </a:extLst>
          </p:cNvPr>
          <p:cNvSpPr/>
          <p:nvPr/>
        </p:nvSpPr>
        <p:spPr>
          <a:xfrm>
            <a:off x="419100" y="5029200"/>
            <a:ext cx="11353800" cy="923330"/>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The Department of Communication Sciences and Disorders has the unique ability to provide services that can lead to academic and social success for Military Veterans.  This includes, but is not limited to, Veterans who are experiencing cognitive and/or linguistic deficits associated with Traumatic Brain Injuries.</a:t>
            </a:r>
            <a:endParaRPr lang="en-US" dirty="0"/>
          </a:p>
        </p:txBody>
      </p:sp>
    </p:spTree>
    <p:extLst>
      <p:ext uri="{BB962C8B-B14F-4D97-AF65-F5344CB8AC3E}">
        <p14:creationId xmlns:p14="http://schemas.microsoft.com/office/powerpoint/2010/main" val="28213929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AF5C4-B5BC-4186-851B-A88FF48374DD}"/>
              </a:ext>
            </a:extLst>
          </p:cNvPr>
          <p:cNvSpPr/>
          <p:nvPr/>
        </p:nvSpPr>
        <p:spPr>
          <a:xfrm>
            <a:off x="2214168" y="381000"/>
            <a:ext cx="7763664"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Campus Panel Discussion</a:t>
            </a:r>
          </a:p>
        </p:txBody>
      </p:sp>
      <p:pic>
        <p:nvPicPr>
          <p:cNvPr id="6" name="Picture 4" descr="Image may contain: one or more people, people sitting and indoor">
            <a:extLst>
              <a:ext uri="{FF2B5EF4-FFF2-40B4-BE49-F238E27FC236}">
                <a16:creationId xmlns:a16="http://schemas.microsoft.com/office/drawing/2014/main" id="{24FBC729-CCA2-413D-9616-5A5333A04F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82" t="25808" r="14558"/>
          <a:stretch/>
        </p:blipFill>
        <p:spPr bwMode="auto">
          <a:xfrm>
            <a:off x="4114800" y="3043535"/>
            <a:ext cx="4191000" cy="25818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may contain: 1 person, screen and indoor">
            <a:extLst>
              <a:ext uri="{FF2B5EF4-FFF2-40B4-BE49-F238E27FC236}">
                <a16:creationId xmlns:a16="http://schemas.microsoft.com/office/drawing/2014/main" id="{43FC2486-D930-44BB-902D-C3AEA21DE8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 t="8801" r="19661"/>
          <a:stretch/>
        </p:blipFill>
        <p:spPr bwMode="auto">
          <a:xfrm>
            <a:off x="8458199" y="4114800"/>
            <a:ext cx="3600193" cy="2438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may contain: one or more people, people sitting and indoor">
            <a:extLst>
              <a:ext uri="{FF2B5EF4-FFF2-40B4-BE49-F238E27FC236}">
                <a16:creationId xmlns:a16="http://schemas.microsoft.com/office/drawing/2014/main" id="{13EEB116-94A7-4366-825B-9C157918F45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81"/>
          <a:stretch/>
        </p:blipFill>
        <p:spPr bwMode="auto">
          <a:xfrm>
            <a:off x="133607" y="1752600"/>
            <a:ext cx="3828793" cy="28984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998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905000"/>
            <a:ext cx="10896601" cy="4686300"/>
          </a:xfrm>
        </p:spPr>
        <p:txBody>
          <a:bodyPr numCol="1"/>
          <a:lstStyle/>
          <a:p>
            <a:r>
              <a:rPr sz="2000" dirty="0">
                <a:latin typeface="+mj-lt"/>
              </a:rPr>
              <a:t>Student-Veteran (SV) states that he is a retiree from the US Navy and has prior service with the US Marine Corp.  </a:t>
            </a:r>
            <a:r>
              <a:rPr lang="en-US" sz="2000" dirty="0">
                <a:latin typeface="+mj-lt"/>
              </a:rPr>
              <a:t>SV</a:t>
            </a:r>
            <a:r>
              <a:rPr sz="2000" dirty="0">
                <a:latin typeface="+mj-lt"/>
              </a:rPr>
              <a:t> further states that he has been deployed to both Iraq and Afghanistan.  SV </a:t>
            </a:r>
            <a:r>
              <a:rPr lang="en-US" sz="2000" dirty="0">
                <a:latin typeface="+mj-lt"/>
              </a:rPr>
              <a:t>also</a:t>
            </a:r>
            <a:r>
              <a:rPr sz="2000" dirty="0">
                <a:latin typeface="+mj-lt"/>
              </a:rPr>
              <a:t> states that he has been diagnosed with traumatic brain injury (TBI) and post-traumatic stress disorder (PTSD).  According to SV he  receives medical/mental health care at the Madison VA Hospital and uses UW-Whitewater Center for Students with Disabilities services due to memory deficit.  SV presents as being at-risk for poor academic performance</a:t>
            </a:r>
            <a:r>
              <a:rPr lang="en-US" sz="2000" dirty="0">
                <a:latin typeface="+mj-lt"/>
              </a:rPr>
              <a:t> and </a:t>
            </a:r>
            <a:r>
              <a:rPr sz="2000" dirty="0">
                <a:latin typeface="+mj-lt"/>
              </a:rPr>
              <a:t>homeless</a:t>
            </a:r>
            <a:r>
              <a:rPr lang="en-US" sz="2000" dirty="0">
                <a:latin typeface="+mj-lt"/>
              </a:rPr>
              <a:t>ness </a:t>
            </a:r>
            <a:r>
              <a:rPr sz="2000" dirty="0">
                <a:latin typeface="+mj-lt"/>
              </a:rPr>
              <a:t>(several months behind in rent and received an eviction notice from his landlord)</a:t>
            </a:r>
            <a:r>
              <a:rPr lang="en-US" sz="2000" dirty="0">
                <a:latin typeface="+mj-lt"/>
              </a:rPr>
              <a:t>.</a:t>
            </a:r>
          </a:p>
          <a:p>
            <a:r>
              <a:rPr sz="2000" dirty="0">
                <a:latin typeface="+mj-lt"/>
              </a:rPr>
              <a:t>Coordinator of Student-Veterans/Military Service Members (CSVMS) referred SV to HUD-VASH program for housing assistance, Madison VA Hospital to address issue of anxiety</a:t>
            </a:r>
            <a:r>
              <a:rPr lang="en-US" sz="2000" dirty="0">
                <a:latin typeface="+mj-lt"/>
              </a:rPr>
              <a:t>, V</a:t>
            </a:r>
            <a:r>
              <a:rPr sz="2000" dirty="0">
                <a:latin typeface="+mj-lt"/>
              </a:rPr>
              <a:t>eterans Service Members Organization (CVSO) for academic support</a:t>
            </a:r>
            <a:r>
              <a:rPr lang="en-US" sz="2000" dirty="0">
                <a:latin typeface="+mj-lt"/>
              </a:rPr>
              <a:t>, University CARE Team Case Manager for counseling and Center for Students with Disabilities (CSD) for reasonable accommodations. </a:t>
            </a:r>
          </a:p>
          <a:p>
            <a:r>
              <a:rPr sz="2000" b="1" dirty="0">
                <a:latin typeface="+mj-lt"/>
              </a:rPr>
              <a:t>Outcome:  </a:t>
            </a:r>
            <a:r>
              <a:rPr sz="2000" dirty="0">
                <a:latin typeface="+mj-lt"/>
              </a:rPr>
              <a:t>SV </a:t>
            </a:r>
            <a:r>
              <a:rPr lang="en-US" sz="2000" dirty="0">
                <a:latin typeface="+mj-lt"/>
              </a:rPr>
              <a:t>received support from both on-campus and off-campus resources that met his needs.  SV </a:t>
            </a:r>
            <a:r>
              <a:rPr sz="2000" dirty="0">
                <a:latin typeface="+mj-lt"/>
              </a:rPr>
              <a:t>graduated </a:t>
            </a:r>
            <a:r>
              <a:rPr lang="en-US" sz="2000" dirty="0">
                <a:latin typeface="+mj-lt"/>
              </a:rPr>
              <a:t>with a Bachelor of Arts Degree </a:t>
            </a:r>
            <a:r>
              <a:rPr sz="2000" dirty="0">
                <a:latin typeface="+mj-lt"/>
              </a:rPr>
              <a:t>as scheduled</a:t>
            </a:r>
            <a:r>
              <a:rPr lang="en-US" sz="2000" dirty="0">
                <a:latin typeface="+mj-lt"/>
              </a:rPr>
              <a:t> and recently reported being gainfully employed by a Veteran serving agency in the State of Wisconsin.</a:t>
            </a:r>
            <a:endParaRPr sz="2000" dirty="0">
              <a:latin typeface="+mj-lt"/>
            </a:endParaRPr>
          </a:p>
        </p:txBody>
      </p:sp>
      <p:sp>
        <p:nvSpPr>
          <p:cNvPr id="5" name="Rectangle 4"/>
          <p:cNvSpPr/>
          <p:nvPr/>
        </p:nvSpPr>
        <p:spPr>
          <a:xfrm>
            <a:off x="3906939" y="381000"/>
            <a:ext cx="4378122"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Case Study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799"/>
            <a:ext cx="10820400" cy="4572001"/>
          </a:xfrm>
        </p:spPr>
        <p:txBody>
          <a:bodyPr numCol="1">
            <a:normAutofit/>
          </a:bodyPr>
          <a:lstStyle/>
          <a:p>
            <a:r>
              <a:rPr sz="2000" dirty="0">
                <a:latin typeface="+mj-lt"/>
              </a:rPr>
              <a:t>Student-Veteran </a:t>
            </a:r>
            <a:r>
              <a:rPr lang="en-US" sz="2000" dirty="0">
                <a:latin typeface="+mj-lt"/>
              </a:rPr>
              <a:t>(SV) </a:t>
            </a:r>
            <a:r>
              <a:rPr sz="2000" dirty="0">
                <a:latin typeface="+mj-lt"/>
              </a:rPr>
              <a:t>states that he is experiencing migraine headaches and having nightmares because of several concussions that he suffered during his deployment to Afghanistan.  </a:t>
            </a:r>
            <a:r>
              <a:rPr lang="en-US" sz="2000" dirty="0">
                <a:latin typeface="+mj-lt"/>
              </a:rPr>
              <a:t>SV</a:t>
            </a:r>
            <a:r>
              <a:rPr sz="2000" dirty="0">
                <a:latin typeface="+mj-lt"/>
              </a:rPr>
              <a:t> further states that he has been diagnosed with traumatic brain injury (TBI) and post-traumatic stress disorder (PTSD) and that he is not receiving medical/mental health care from any provider.  </a:t>
            </a:r>
            <a:r>
              <a:rPr lang="en-US" sz="2000" dirty="0">
                <a:latin typeface="+mj-lt"/>
              </a:rPr>
              <a:t>SV</a:t>
            </a:r>
            <a:r>
              <a:rPr sz="2000" dirty="0">
                <a:latin typeface="+mj-lt"/>
              </a:rPr>
              <a:t> presents as being at-risk for</a:t>
            </a:r>
            <a:r>
              <a:rPr lang="en-US" sz="2000" dirty="0">
                <a:latin typeface="+mj-lt"/>
              </a:rPr>
              <a:t> poor academic performance</a:t>
            </a:r>
            <a:r>
              <a:rPr sz="2000" dirty="0">
                <a:latin typeface="+mj-lt"/>
              </a:rPr>
              <a:t> </a:t>
            </a:r>
            <a:r>
              <a:rPr lang="en-US" sz="2000" dirty="0">
                <a:latin typeface="+mj-lt"/>
              </a:rPr>
              <a:t>and </a:t>
            </a:r>
            <a:r>
              <a:rPr sz="2000" dirty="0">
                <a:latin typeface="+mj-lt"/>
              </a:rPr>
              <a:t>homelessness as he is currently “couch surfing.”</a:t>
            </a:r>
            <a:endParaRPr lang="en-US" sz="2000" dirty="0">
              <a:latin typeface="+mj-lt"/>
            </a:endParaRPr>
          </a:p>
          <a:p>
            <a:r>
              <a:rPr lang="en-US" sz="2000" dirty="0">
                <a:latin typeface="+mj-lt"/>
              </a:rPr>
              <a:t>Coordinator of Student-Veterans/Military Service Members (CSVMS) referred SV to HUD-VASH program for housing assistance, Madison VA Hospital to address TBI and PTSD, Veterans Service Members Organization (CVSO) for academic support, University CARE Team Case Manager for counseling and Center for Students with Disabilities (CSD) for reasonable accommodations. </a:t>
            </a:r>
          </a:p>
          <a:p>
            <a:r>
              <a:rPr lang="en-US" sz="2000" b="1" dirty="0">
                <a:latin typeface="+mj-lt"/>
              </a:rPr>
              <a:t>Outcome:  </a:t>
            </a:r>
            <a:r>
              <a:rPr lang="en-US" sz="2000" dirty="0">
                <a:latin typeface="+mj-lt"/>
              </a:rPr>
              <a:t>SV received support from both on-campus and off-campus resources that met his needs.  SV graduated with a Bachelor of Arts Degree as scheduled and recently reported being gainfully employed by a local law enforcement agency in the State of Wisconsin.</a:t>
            </a:r>
          </a:p>
        </p:txBody>
      </p:sp>
      <p:sp>
        <p:nvSpPr>
          <p:cNvPr id="5" name="Rectangle 4"/>
          <p:cNvSpPr/>
          <p:nvPr/>
        </p:nvSpPr>
        <p:spPr>
          <a:xfrm>
            <a:off x="3906939" y="381000"/>
            <a:ext cx="4378122"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Case Study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799"/>
            <a:ext cx="11049000" cy="4572001"/>
          </a:xfrm>
        </p:spPr>
        <p:txBody>
          <a:bodyPr numCol="1">
            <a:normAutofit lnSpcReduction="10000"/>
          </a:bodyPr>
          <a:lstStyle/>
          <a:p>
            <a:r>
              <a:rPr lang="en-US" sz="2000" dirty="0">
                <a:latin typeface="+mj-lt"/>
              </a:rPr>
              <a:t>S</a:t>
            </a:r>
            <a:r>
              <a:rPr sz="2000" dirty="0">
                <a:latin typeface="+mj-lt"/>
              </a:rPr>
              <a:t>tudent-Veteran </a:t>
            </a:r>
            <a:r>
              <a:rPr lang="en-US" sz="2000" dirty="0">
                <a:latin typeface="+mj-lt"/>
              </a:rPr>
              <a:t>(SV) </a:t>
            </a:r>
            <a:r>
              <a:rPr sz="2000" dirty="0">
                <a:latin typeface="+mj-lt"/>
              </a:rPr>
              <a:t>contacted CSVMS by phone and seemed to be in distress stating, “I tried my best to handle my school stuff on my own, but I should have asked for help sooner.”  </a:t>
            </a:r>
            <a:r>
              <a:rPr lang="en-US" sz="2000" dirty="0">
                <a:latin typeface="+mj-lt"/>
              </a:rPr>
              <a:t>SV </a:t>
            </a:r>
            <a:r>
              <a:rPr sz="2000" dirty="0">
                <a:latin typeface="+mj-lt"/>
              </a:rPr>
              <a:t>stated that he has been having trouble sleep for the past several weeks and staying awake to avoid nightmares.  </a:t>
            </a:r>
            <a:r>
              <a:rPr lang="en-US" sz="2000" dirty="0">
                <a:latin typeface="+mj-lt"/>
              </a:rPr>
              <a:t>SV</a:t>
            </a:r>
            <a:r>
              <a:rPr sz="2000" dirty="0">
                <a:latin typeface="+mj-lt"/>
              </a:rPr>
              <a:t> further states that he was diagnosed with PTSD because of his combat tour in Afghanistan where several of his “buddies” were killed in action.  </a:t>
            </a:r>
            <a:r>
              <a:rPr lang="en-US" sz="2000" dirty="0">
                <a:latin typeface="+mj-lt"/>
              </a:rPr>
              <a:t>SV</a:t>
            </a:r>
            <a:r>
              <a:rPr sz="2000" dirty="0">
                <a:latin typeface="+mj-lt"/>
              </a:rPr>
              <a:t> </a:t>
            </a:r>
            <a:r>
              <a:rPr lang="en-US" sz="2000" dirty="0">
                <a:latin typeface="+mj-lt"/>
              </a:rPr>
              <a:t>went on to</a:t>
            </a:r>
            <a:r>
              <a:rPr sz="2000" dirty="0">
                <a:latin typeface="+mj-lt"/>
              </a:rPr>
              <a:t> state that he went through depression recently when a close friend of his (who happens to be the same age) died of a heart attack.  </a:t>
            </a:r>
            <a:r>
              <a:rPr lang="en-US" sz="2000" dirty="0">
                <a:latin typeface="+mj-lt"/>
              </a:rPr>
              <a:t>SV</a:t>
            </a:r>
            <a:r>
              <a:rPr sz="2000" dirty="0">
                <a:latin typeface="+mj-lt"/>
              </a:rPr>
              <a:t> informed CSVMS that he receives medical/mental health services from the Milwaukee VA Medical center.  </a:t>
            </a:r>
            <a:r>
              <a:rPr lang="en-US" sz="2000" dirty="0">
                <a:latin typeface="+mj-lt"/>
              </a:rPr>
              <a:t>SV</a:t>
            </a:r>
            <a:r>
              <a:rPr sz="2000" dirty="0">
                <a:latin typeface="+mj-lt"/>
              </a:rPr>
              <a:t> presents </a:t>
            </a:r>
            <a:r>
              <a:rPr lang="en-US" sz="2000" dirty="0">
                <a:latin typeface="+mj-lt"/>
              </a:rPr>
              <a:t>as being at-risk for poor academic performance as he is concerned </a:t>
            </a:r>
            <a:r>
              <a:rPr sz="2000" dirty="0">
                <a:latin typeface="+mj-lt"/>
              </a:rPr>
              <a:t>that he has failed a class and will not graduate on time</a:t>
            </a:r>
            <a:r>
              <a:rPr lang="en-US" sz="2000" dirty="0">
                <a:latin typeface="+mj-lt"/>
              </a:rPr>
              <a:t> and difficulty sleeping.</a:t>
            </a:r>
          </a:p>
          <a:p>
            <a:r>
              <a:rPr lang="en-US" sz="2000" dirty="0">
                <a:latin typeface="+mj-lt"/>
              </a:rPr>
              <a:t>Coordinator of Student-Veterans/Military Service Members (CSVMS) referred SV to Milwaukee VA Center to address PTSD and depression, Veterans Service Members Organization (VSO) for academic support, University CARE Team Case Manager for counseling and Center for Students with Disabilities (CSD) for reasonable accommodations. </a:t>
            </a:r>
          </a:p>
          <a:p>
            <a:r>
              <a:rPr lang="en-US" sz="2000" b="1" dirty="0">
                <a:latin typeface="+mj-lt"/>
              </a:rPr>
              <a:t>Outcome:  </a:t>
            </a:r>
            <a:r>
              <a:rPr lang="en-US" sz="2000" dirty="0">
                <a:latin typeface="+mj-lt"/>
              </a:rPr>
              <a:t>SV received support from both on-campus and off-campus resources that met his needs.  SV graduated with a Bachelor of Arts Degree as scheduled and recently reported being gainfully employed by a business firm in the State of Wisconsin.</a:t>
            </a:r>
          </a:p>
          <a:p>
            <a:endParaRPr lang="en-US" sz="2000" dirty="0">
              <a:latin typeface="+mj-lt"/>
            </a:endParaRPr>
          </a:p>
          <a:p>
            <a:endParaRPr lang="en-US" sz="2000" dirty="0">
              <a:latin typeface="+mj-lt"/>
            </a:endParaRPr>
          </a:p>
          <a:p>
            <a:endParaRPr lang="en-US" sz="2000" dirty="0">
              <a:latin typeface="+mj-lt"/>
            </a:endParaRPr>
          </a:p>
          <a:p>
            <a:endParaRPr sz="2000" dirty="0">
              <a:latin typeface="+mj-lt"/>
            </a:endParaRPr>
          </a:p>
        </p:txBody>
      </p:sp>
      <p:sp>
        <p:nvSpPr>
          <p:cNvPr id="5" name="Rectangle 4"/>
          <p:cNvSpPr/>
          <p:nvPr/>
        </p:nvSpPr>
        <p:spPr>
          <a:xfrm>
            <a:off x="3906939" y="381000"/>
            <a:ext cx="4378122" cy="923330"/>
          </a:xfrm>
          <a:prstGeom prst="rect">
            <a:avLst/>
          </a:prstGeom>
          <a:noFill/>
        </p:spPr>
        <p:txBody>
          <a:bodyPr wrap="none" lIns="91440" tIns="45720" rIns="91440" bIns="45720">
            <a:spAutoFit/>
          </a:bodyPr>
          <a:lstStyle/>
          <a:p>
            <a:pPr algn="ctr"/>
            <a:r>
              <a:rPr lang="en-US" sz="5400" b="1" cap="none" spc="0" dirty="0">
                <a:ln w="1905"/>
                <a:effectLst>
                  <a:innerShdw blurRad="69850" dist="43180" dir="5400000">
                    <a:srgbClr val="000000">
                      <a:alpha val="65000"/>
                    </a:srgbClr>
                  </a:innerShdw>
                </a:effectLst>
                <a:latin typeface="+mj-lt"/>
              </a:rPr>
              <a:t>Case Study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edical Design 16x9">
  <a:themeElements>
    <a:clrScheme name="Custom 7">
      <a:dk1>
        <a:sysClr val="windowText" lastClr="000000"/>
      </a:dk1>
      <a:lt1>
        <a:sysClr val="window" lastClr="FFFFFF"/>
      </a:lt1>
      <a:dk2>
        <a:srgbClr val="4E3B30"/>
      </a:dk2>
      <a:lt2>
        <a:srgbClr val="FBEEC9"/>
      </a:lt2>
      <a:accent1>
        <a:srgbClr val="F0A22E"/>
      </a:accent1>
      <a:accent2>
        <a:srgbClr val="FFC42F"/>
      </a:accent2>
      <a:accent3>
        <a:srgbClr val="B58B80"/>
      </a:accent3>
      <a:accent4>
        <a:srgbClr val="C3986D"/>
      </a:accent4>
      <a:accent5>
        <a:srgbClr val="A19574"/>
      </a:accent5>
      <a:accent6>
        <a:srgbClr val="C17529"/>
      </a:accent6>
      <a:hlink>
        <a:srgbClr val="AD1F1F"/>
      </a:hlink>
      <a:folHlink>
        <a:srgbClr val="FFC42F"/>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8974</TotalTime>
  <Words>1478</Words>
  <Application>Microsoft Office PowerPoint</Application>
  <PresentationFormat>Widescreen</PresentationFormat>
  <Paragraphs>136</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Medium</vt:lpstr>
      <vt:lpstr>ITC Garamond Std Book</vt:lpstr>
      <vt:lpstr>Times New Roman</vt:lpstr>
      <vt:lpstr>Wingdings</vt:lpstr>
      <vt:lpstr>Medical Design 16x9</vt:lpstr>
      <vt:lpstr>Invisible Wounds of War: Traumatic Brain Injury and  Post-Traumatic Stress Disorder  Affected Student-Veterans &amp; Military Service Members</vt:lpstr>
      <vt:lpstr>Combat2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Harris, Richard</dc:creator>
  <cp:lastModifiedBy>Harris, Richard</cp:lastModifiedBy>
  <cp:revision>121</cp:revision>
  <cp:lastPrinted>2019-02-04T04:41:02Z</cp:lastPrinted>
  <dcterms:created xsi:type="dcterms:W3CDTF">2018-06-01T21:57:13Z</dcterms:created>
  <dcterms:modified xsi:type="dcterms:W3CDTF">2019-02-06T03:11:39Z</dcterms:modified>
</cp:coreProperties>
</file>