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handoutMasterIdLst>
    <p:handoutMasterId r:id="rId15"/>
  </p:handoutMasterIdLst>
  <p:sldIdLst>
    <p:sldId id="256" r:id="rId2"/>
    <p:sldId id="261" r:id="rId3"/>
    <p:sldId id="283" r:id="rId4"/>
    <p:sldId id="260" r:id="rId5"/>
    <p:sldId id="262" r:id="rId6"/>
    <p:sldId id="274" r:id="rId7"/>
    <p:sldId id="276" r:id="rId8"/>
    <p:sldId id="291" r:id="rId9"/>
    <p:sldId id="292" r:id="rId10"/>
    <p:sldId id="285" r:id="rId11"/>
    <p:sldId id="286" r:id="rId12"/>
    <p:sldId id="293"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E0BBA-B8B1-4D0F-821E-74A725A64C4B}" v="265" dt="2019-10-22T20:35:28.226"/>
    <p1510:client id="{2D04CFF7-F405-49B9-9016-51858AE891E6}" v="92" dt="2019-10-22T15:30:46.237"/>
    <p1510:client id="{560A9BE3-604C-40A7-8A51-DF5DD92F3AF5}" v="257" dt="2019-10-22T17:28:21.109"/>
    <p1510:client id="{7DC7F85B-A0EB-4E7D-812E-86E01481926D}" v="27" dt="2019-10-22T19:58:23.518"/>
    <p1510:client id="{9B7FDDAE-8100-45E7-945E-C95D2F2A8D31}" v="84" dt="2019-10-22T16:20:16.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3" autoAdjust="0"/>
    <p:restoredTop sz="89348" autoAdjust="0"/>
  </p:normalViewPr>
  <p:slideViewPr>
    <p:cSldViewPr>
      <p:cViewPr varScale="1">
        <p:scale>
          <a:sx n="106" d="100"/>
          <a:sy n="106" d="100"/>
        </p:scale>
        <p:origin x="1755" y="54"/>
      </p:cViewPr>
      <p:guideLst>
        <p:guide orient="horz" pos="2160"/>
        <p:guide pos="2880"/>
      </p:guideLst>
    </p:cSldViewPr>
  </p:slideViewPr>
  <p:outlineViewPr>
    <p:cViewPr>
      <p:scale>
        <a:sx n="33" d="100"/>
        <a:sy n="33" d="100"/>
      </p:scale>
      <p:origin x="192"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BCE0BBA-B8B1-4D0F-821E-74A725A64C4B}"/>
    <pc:docChg chg="modSld">
      <pc:chgData name="" userId="" providerId="" clId="Web-{0BCE0BBA-B8B1-4D0F-821E-74A725A64C4B}" dt="2019-10-22T20:23:11.943" v="10"/>
      <pc:docMkLst>
        <pc:docMk/>
      </pc:docMkLst>
      <pc:sldChg chg="addSp modSp">
        <pc:chgData name="" userId="" providerId="" clId="Web-{0BCE0BBA-B8B1-4D0F-821E-74A725A64C4B}" dt="2019-10-22T20:23:11.943" v="10"/>
        <pc:sldMkLst>
          <pc:docMk/>
          <pc:sldMk cId="3072212930" sldId="299"/>
        </pc:sldMkLst>
        <pc:spChg chg="add mod">
          <ac:chgData name="" userId="" providerId="" clId="Web-{0BCE0BBA-B8B1-4D0F-821E-74A725A64C4B}" dt="2019-10-22T20:23:11.943" v="10"/>
          <ac:spMkLst>
            <pc:docMk/>
            <pc:sldMk cId="3072212930" sldId="299"/>
            <ac:spMk id="12" creationId="{2A4E17AE-7CE2-4E04-B814-E76239541F65}"/>
          </ac:spMkLst>
        </pc:spChg>
        <pc:picChg chg="add mod">
          <ac:chgData name="" userId="" providerId="" clId="Web-{0BCE0BBA-B8B1-4D0F-821E-74A725A64C4B}" dt="2019-10-22T20:22:28.334" v="1" actId="1076"/>
          <ac:picMkLst>
            <pc:docMk/>
            <pc:sldMk cId="3072212930" sldId="299"/>
            <ac:picMk id="2" creationId="{00B09A1F-8C87-423B-83BC-BBC20BF194DB}"/>
          </ac:picMkLst>
        </pc:picChg>
        <pc:picChg chg="add mod">
          <ac:chgData name="" userId="" providerId="" clId="Web-{0BCE0BBA-B8B1-4D0F-821E-74A725A64C4B}" dt="2019-10-22T20:22:49.177" v="9" actId="1076"/>
          <ac:picMkLst>
            <pc:docMk/>
            <pc:sldMk cId="3072212930" sldId="299"/>
            <ac:picMk id="4" creationId="{6ACB5AF8-7F1F-421B-8118-CB53FC76BF52}"/>
          </ac:picMkLst>
        </pc:picChg>
        <pc:picChg chg="add mod ord">
          <ac:chgData name="" userId="" providerId="" clId="Web-{0BCE0BBA-B8B1-4D0F-821E-74A725A64C4B}" dt="2019-10-22T20:22:39.631" v="6"/>
          <ac:picMkLst>
            <pc:docMk/>
            <pc:sldMk cId="3072212930" sldId="299"/>
            <ac:picMk id="6" creationId="{B42DC23E-05BA-4082-86D1-F110E1DC0AD3}"/>
          </ac:picMkLst>
        </pc:picChg>
      </pc:sldChg>
    </pc:docChg>
  </pc:docChgLst>
  <pc:docChgLst>
    <pc:chgData clId="Web-{9B7FDDAE-8100-45E7-945E-C95D2F2A8D31}"/>
    <pc:docChg chg="delSld modSld">
      <pc:chgData name="" userId="" providerId="" clId="Web-{9B7FDDAE-8100-45E7-945E-C95D2F2A8D31}" dt="2019-10-22T16:20:16.773" v="80" actId="20577"/>
      <pc:docMkLst>
        <pc:docMk/>
      </pc:docMkLst>
      <pc:sldChg chg="modSp">
        <pc:chgData name="" userId="" providerId="" clId="Web-{9B7FDDAE-8100-45E7-945E-C95D2F2A8D31}" dt="2019-10-22T16:20:16.773" v="79" actId="20577"/>
        <pc:sldMkLst>
          <pc:docMk/>
          <pc:sldMk cId="0" sldId="271"/>
        </pc:sldMkLst>
        <pc:spChg chg="mod">
          <ac:chgData name="" userId="" providerId="" clId="Web-{9B7FDDAE-8100-45E7-945E-C95D2F2A8D31}" dt="2019-10-22T16:20:16.773" v="79" actId="20577"/>
          <ac:spMkLst>
            <pc:docMk/>
            <pc:sldMk cId="0" sldId="271"/>
            <ac:spMk id="10" creationId="{00000000-0000-0000-0000-000000000000}"/>
          </ac:spMkLst>
        </pc:spChg>
      </pc:sldChg>
      <pc:sldChg chg="del">
        <pc:chgData name="" userId="" providerId="" clId="Web-{9B7FDDAE-8100-45E7-945E-C95D2F2A8D31}" dt="2019-10-22T16:14:19.726" v="43"/>
        <pc:sldMkLst>
          <pc:docMk/>
          <pc:sldMk cId="2678070329" sldId="277"/>
        </pc:sldMkLst>
      </pc:sldChg>
      <pc:sldChg chg="addSp modSp">
        <pc:chgData name="" userId="" providerId="" clId="Web-{9B7FDDAE-8100-45E7-945E-C95D2F2A8D31}" dt="2019-10-22T16:19:07.664" v="72" actId="1076"/>
        <pc:sldMkLst>
          <pc:docMk/>
          <pc:sldMk cId="2462594005" sldId="298"/>
        </pc:sldMkLst>
        <pc:spChg chg="mod">
          <ac:chgData name="" userId="" providerId="" clId="Web-{9B7FDDAE-8100-45E7-945E-C95D2F2A8D31}" dt="2019-10-22T16:19:03.773" v="71" actId="1076"/>
          <ac:spMkLst>
            <pc:docMk/>
            <pc:sldMk cId="2462594005" sldId="298"/>
            <ac:spMk id="5" creationId="{45E318D6-E7E6-4558-A333-D7A96484C4A6}"/>
          </ac:spMkLst>
        </pc:spChg>
        <pc:spChg chg="add mod">
          <ac:chgData name="" userId="" providerId="" clId="Web-{9B7FDDAE-8100-45E7-945E-C95D2F2A8D31}" dt="2019-10-22T16:14:43.976" v="45" actId="1076"/>
          <ac:spMkLst>
            <pc:docMk/>
            <pc:sldMk cId="2462594005" sldId="298"/>
            <ac:spMk id="6" creationId="{5D8EA701-F0B8-46D3-9BC6-A8F5218E03DA}"/>
          </ac:spMkLst>
        </pc:spChg>
        <pc:picChg chg="mod">
          <ac:chgData name="" userId="" providerId="" clId="Web-{9B7FDDAE-8100-45E7-945E-C95D2F2A8D31}" dt="2019-10-22T16:19:07.664" v="72" actId="1076"/>
          <ac:picMkLst>
            <pc:docMk/>
            <pc:sldMk cId="2462594005" sldId="298"/>
            <ac:picMk id="3" creationId="{434852B9-47AB-4AE4-B49E-30E56E6FCCE2}"/>
          </ac:picMkLst>
        </pc:picChg>
      </pc:sldChg>
    </pc:docChg>
  </pc:docChgLst>
  <pc:docChgLst>
    <pc:chgData clId="Web-{2D04CFF7-F405-49B9-9016-51858AE891E6}"/>
    <pc:docChg chg="addSld delSld modSld">
      <pc:chgData name="" userId="" providerId="" clId="Web-{2D04CFF7-F405-49B9-9016-51858AE891E6}" dt="2019-10-22T15:30:46.237" v="88" actId="20577"/>
      <pc:docMkLst>
        <pc:docMk/>
      </pc:docMkLst>
      <pc:sldChg chg="modSp">
        <pc:chgData name="" userId="" providerId="" clId="Web-{2D04CFF7-F405-49B9-9016-51858AE891E6}" dt="2019-10-22T15:25:15.502" v="6" actId="20577"/>
        <pc:sldMkLst>
          <pc:docMk/>
          <pc:sldMk cId="0" sldId="271"/>
        </pc:sldMkLst>
        <pc:spChg chg="mod">
          <ac:chgData name="" userId="" providerId="" clId="Web-{2D04CFF7-F405-49B9-9016-51858AE891E6}" dt="2019-10-22T15:25:15.502" v="6" actId="20577"/>
          <ac:spMkLst>
            <pc:docMk/>
            <pc:sldMk cId="0" sldId="271"/>
            <ac:spMk id="10" creationId="{00000000-0000-0000-0000-000000000000}"/>
          </ac:spMkLst>
        </pc:spChg>
      </pc:sldChg>
      <pc:sldChg chg="addSp delSp modSp">
        <pc:chgData name="" userId="" providerId="" clId="Web-{2D04CFF7-F405-49B9-9016-51858AE891E6}" dt="2019-10-22T15:27:19.924" v="34" actId="1076"/>
        <pc:sldMkLst>
          <pc:docMk/>
          <pc:sldMk cId="2678070329" sldId="277"/>
        </pc:sldMkLst>
        <pc:spChg chg="add mod">
          <ac:chgData name="" userId="" providerId="" clId="Web-{2D04CFF7-F405-49B9-9016-51858AE891E6}" dt="2019-10-22T15:27:19.924" v="34" actId="1076"/>
          <ac:spMkLst>
            <pc:docMk/>
            <pc:sldMk cId="2678070329" sldId="277"/>
            <ac:spMk id="2" creationId="{E9DF64CB-39A4-4441-8C91-593D48C660BC}"/>
          </ac:spMkLst>
        </pc:spChg>
        <pc:spChg chg="add del mod">
          <ac:chgData name="" userId="" providerId="" clId="Web-{2D04CFF7-F405-49B9-9016-51858AE891E6}" dt="2019-10-22T15:27:09.424" v="31"/>
          <ac:spMkLst>
            <pc:docMk/>
            <pc:sldMk cId="2678070329" sldId="277"/>
            <ac:spMk id="5" creationId="{3F9996FA-3E7F-4122-810C-76C28391CEEC}"/>
          </ac:spMkLst>
        </pc:spChg>
        <pc:spChg chg="add del mod">
          <ac:chgData name="" userId="" providerId="" clId="Web-{2D04CFF7-F405-49B9-9016-51858AE891E6}" dt="2019-10-22T15:27:14.956" v="33"/>
          <ac:spMkLst>
            <pc:docMk/>
            <pc:sldMk cId="2678070329" sldId="277"/>
            <ac:spMk id="7" creationId="{4A1B1A7E-D408-44F7-9D73-4A55901AC065}"/>
          </ac:spMkLst>
        </pc:spChg>
        <pc:spChg chg="del mod">
          <ac:chgData name="" userId="" providerId="" clId="Web-{2D04CFF7-F405-49B9-9016-51858AE891E6}" dt="2019-10-22T15:26:36.237" v="10"/>
          <ac:spMkLst>
            <pc:docMk/>
            <pc:sldMk cId="2678070329" sldId="277"/>
            <ac:spMk id="10" creationId="{00000000-0000-0000-0000-000000000000}"/>
          </ac:spMkLst>
        </pc:spChg>
      </pc:sldChg>
      <pc:sldChg chg="add del replId">
        <pc:chgData name="" userId="" providerId="" clId="Web-{2D04CFF7-F405-49B9-9016-51858AE891E6}" dt="2019-10-22T15:28:15.565" v="37"/>
        <pc:sldMkLst>
          <pc:docMk/>
          <pc:sldMk cId="2914131013" sldId="297"/>
        </pc:sldMkLst>
      </pc:sldChg>
      <pc:sldChg chg="addSp delSp modSp add replId">
        <pc:chgData name="" userId="" providerId="" clId="Web-{2D04CFF7-F405-49B9-9016-51858AE891E6}" dt="2019-10-22T15:30:46.237" v="87" actId="20577"/>
        <pc:sldMkLst>
          <pc:docMk/>
          <pc:sldMk cId="2462594005" sldId="298"/>
        </pc:sldMkLst>
        <pc:spChg chg="del mod">
          <ac:chgData name="" userId="" providerId="" clId="Web-{2D04CFF7-F405-49B9-9016-51858AE891E6}" dt="2019-10-22T15:28:23.221" v="43"/>
          <ac:spMkLst>
            <pc:docMk/>
            <pc:sldMk cId="2462594005" sldId="298"/>
            <ac:spMk id="2" creationId="{E9DF64CB-39A4-4441-8C91-593D48C660BC}"/>
          </ac:spMkLst>
        </pc:spChg>
        <pc:spChg chg="add mod">
          <ac:chgData name="" userId="" providerId="" clId="Web-{2D04CFF7-F405-49B9-9016-51858AE891E6}" dt="2019-10-22T15:30:46.237" v="87" actId="20577"/>
          <ac:spMkLst>
            <pc:docMk/>
            <pc:sldMk cId="2462594005" sldId="298"/>
            <ac:spMk id="5" creationId="{45E318D6-E7E6-4558-A333-D7A96484C4A6}"/>
          </ac:spMkLst>
        </pc:spChg>
        <pc:picChg chg="add mod">
          <ac:chgData name="" userId="" providerId="" clId="Web-{2D04CFF7-F405-49B9-9016-51858AE891E6}" dt="2019-10-22T15:28:55.112" v="54" actId="1076"/>
          <ac:picMkLst>
            <pc:docMk/>
            <pc:sldMk cId="2462594005" sldId="298"/>
            <ac:picMk id="3" creationId="{434852B9-47AB-4AE4-B49E-30E56E6FCCE2}"/>
          </ac:picMkLst>
        </pc:picChg>
      </pc:sldChg>
    </pc:docChg>
  </pc:docChgLst>
  <pc:docChgLst>
    <pc:chgData clId="Web-{560A9BE3-604C-40A7-8A51-DF5DD92F3AF5}"/>
    <pc:docChg chg="modSld">
      <pc:chgData name="" userId="" providerId="" clId="Web-{560A9BE3-604C-40A7-8A51-DF5DD92F3AF5}" dt="2019-10-22T17:28:20.515" v="245" actId="20577"/>
      <pc:docMkLst>
        <pc:docMk/>
      </pc:docMkLst>
      <pc:sldChg chg="modSp">
        <pc:chgData name="" userId="" providerId="" clId="Web-{560A9BE3-604C-40A7-8A51-DF5DD92F3AF5}" dt="2019-10-22T17:28:19.656" v="243" actId="20577"/>
        <pc:sldMkLst>
          <pc:docMk/>
          <pc:sldMk cId="0" sldId="271"/>
        </pc:sldMkLst>
        <pc:spChg chg="mod">
          <ac:chgData name="" userId="" providerId="" clId="Web-{560A9BE3-604C-40A7-8A51-DF5DD92F3AF5}" dt="2019-10-22T17:28:19.656" v="243" actId="20577"/>
          <ac:spMkLst>
            <pc:docMk/>
            <pc:sldMk cId="0" sldId="271"/>
            <ac:spMk id="10" creationId="{00000000-0000-0000-0000-000000000000}"/>
          </ac:spMkLst>
        </pc:spChg>
      </pc:sldChg>
      <pc:sldChg chg="addSp delSp modSp">
        <pc:chgData name="" userId="" providerId="" clId="Web-{560A9BE3-604C-40A7-8A51-DF5DD92F3AF5}" dt="2019-10-22T17:27:53.234" v="230" actId="1076"/>
        <pc:sldMkLst>
          <pc:docMk/>
          <pc:sldMk cId="2462594005" sldId="298"/>
        </pc:sldMkLst>
        <pc:spChg chg="mod">
          <ac:chgData name="" userId="" providerId="" clId="Web-{560A9BE3-604C-40A7-8A51-DF5DD92F3AF5}" dt="2019-10-22T17:27:53.234" v="230" actId="1076"/>
          <ac:spMkLst>
            <pc:docMk/>
            <pc:sldMk cId="2462594005" sldId="298"/>
            <ac:spMk id="5" creationId="{45E318D6-E7E6-4558-A333-D7A96484C4A6}"/>
          </ac:spMkLst>
        </pc:spChg>
        <pc:spChg chg="mod">
          <ac:chgData name="" userId="" providerId="" clId="Web-{560A9BE3-604C-40A7-8A51-DF5DD92F3AF5}" dt="2019-10-22T17:26:08.312" v="227" actId="14100"/>
          <ac:spMkLst>
            <pc:docMk/>
            <pc:sldMk cId="2462594005" sldId="298"/>
            <ac:spMk id="6" creationId="{5D8EA701-F0B8-46D3-9BC6-A8F5218E03DA}"/>
          </ac:spMkLst>
        </pc:spChg>
        <pc:spChg chg="add del mod">
          <ac:chgData name="" userId="" providerId="" clId="Web-{560A9BE3-604C-40A7-8A51-DF5DD92F3AF5}" dt="2019-10-22T16:43:18.838" v="113"/>
          <ac:spMkLst>
            <pc:docMk/>
            <pc:sldMk cId="2462594005" sldId="298"/>
            <ac:spMk id="7" creationId="{7252A8EB-DB69-4A0D-8063-B375E1647CAC}"/>
          </ac:spMkLst>
        </pc:spChg>
        <pc:spChg chg="add del mod">
          <ac:chgData name="" userId="" providerId="" clId="Web-{560A9BE3-604C-40A7-8A51-DF5DD92F3AF5}" dt="2019-10-22T16:58:34.215" v="129"/>
          <ac:spMkLst>
            <pc:docMk/>
            <pc:sldMk cId="2462594005" sldId="298"/>
            <ac:spMk id="11" creationId="{06BEA7A8-2290-4D86-975B-82B076AD23F7}"/>
          </ac:spMkLst>
        </pc:spChg>
        <pc:picChg chg="add mod">
          <ac:chgData name="" userId="" providerId="" clId="Web-{560A9BE3-604C-40A7-8A51-DF5DD92F3AF5}" dt="2019-10-22T17:26:23.546" v="229" actId="1076"/>
          <ac:picMkLst>
            <pc:docMk/>
            <pc:sldMk cId="2462594005" sldId="298"/>
            <ac:picMk id="2" creationId="{8795A38F-41B8-4B47-9BB1-9514FE1AB499}"/>
          </ac:picMkLst>
        </pc:picChg>
        <pc:picChg chg="del">
          <ac:chgData name="" userId="" providerId="" clId="Web-{560A9BE3-604C-40A7-8A51-DF5DD92F3AF5}" dt="2019-10-22T17:05:11.716" v="133"/>
          <ac:picMkLst>
            <pc:docMk/>
            <pc:sldMk cId="2462594005" sldId="298"/>
            <ac:picMk id="3" creationId="{434852B9-47AB-4AE4-B49E-30E56E6FCCE2}"/>
          </ac:picMkLst>
        </pc:picChg>
        <pc:picChg chg="add mod">
          <ac:chgData name="" userId="" providerId="" clId="Web-{560A9BE3-604C-40A7-8A51-DF5DD92F3AF5}" dt="2019-10-22T17:26:15.046" v="228" actId="1076"/>
          <ac:picMkLst>
            <pc:docMk/>
            <pc:sldMk cId="2462594005" sldId="298"/>
            <ac:picMk id="8" creationId="{BD57273F-4EA4-4DB4-83BC-BDC749EC3025}"/>
          </ac:picMkLst>
        </pc:picChg>
        <pc:picChg chg="add del mod">
          <ac:chgData name="" userId="" providerId="" clId="Web-{560A9BE3-604C-40A7-8A51-DF5DD92F3AF5}" dt="2019-10-22T17:05:32.341" v="138"/>
          <ac:picMkLst>
            <pc:docMk/>
            <pc:sldMk cId="2462594005" sldId="298"/>
            <ac:picMk id="12" creationId="{8935063C-FC56-4901-81AF-F832C0ED50C9}"/>
          </ac:picMkLst>
        </pc:picChg>
        <pc:picChg chg="add mod">
          <ac:chgData name="" userId="" providerId="" clId="Web-{560A9BE3-604C-40A7-8A51-DF5DD92F3AF5}" dt="2019-10-22T17:05:24.200" v="137" actId="1076"/>
          <ac:picMkLst>
            <pc:docMk/>
            <pc:sldMk cId="2462594005" sldId="298"/>
            <ac:picMk id="14" creationId="{B1CAF217-8003-4976-8E9E-33653AC50B5A}"/>
          </ac:picMkLst>
        </pc:picChg>
        <pc:picChg chg="add del mod">
          <ac:chgData name="" userId="" providerId="" clId="Web-{560A9BE3-604C-40A7-8A51-DF5DD92F3AF5}" dt="2019-10-22T17:09:15.841" v="199"/>
          <ac:picMkLst>
            <pc:docMk/>
            <pc:sldMk cId="2462594005" sldId="298"/>
            <ac:picMk id="16" creationId="{59725794-BBC9-4A86-A3DD-CD468B405B74}"/>
          </ac:picMkLst>
        </pc:picChg>
        <pc:picChg chg="add del mod">
          <ac:chgData name="" userId="" providerId="" clId="Web-{560A9BE3-604C-40A7-8A51-DF5DD92F3AF5}" dt="2019-10-22T17:10:22.232" v="209"/>
          <ac:picMkLst>
            <pc:docMk/>
            <pc:sldMk cId="2462594005" sldId="298"/>
            <ac:picMk id="18" creationId="{9AD6234A-F7EE-4C64-9312-96A4654E95CC}"/>
          </ac:picMkLst>
        </pc:picChg>
        <pc:picChg chg="add mod">
          <ac:chgData name="" userId="" providerId="" clId="Web-{560A9BE3-604C-40A7-8A51-DF5DD92F3AF5}" dt="2019-10-22T17:10:34.294" v="214" actId="1076"/>
          <ac:picMkLst>
            <pc:docMk/>
            <pc:sldMk cId="2462594005" sldId="298"/>
            <ac:picMk id="20" creationId="{D51ED3F0-DD71-4B5E-8387-A10E09CE9EEE}"/>
          </ac:picMkLst>
        </pc:picChg>
        <pc:picChg chg="add mod">
          <ac:chgData name="" userId="" providerId="" clId="Web-{560A9BE3-604C-40A7-8A51-DF5DD92F3AF5}" dt="2019-10-22T17:11:19.326" v="218" actId="14100"/>
          <ac:picMkLst>
            <pc:docMk/>
            <pc:sldMk cId="2462594005" sldId="298"/>
            <ac:picMk id="22" creationId="{72A130BA-A33C-4F10-BA15-48A4F5E7A519}"/>
          </ac:picMkLst>
        </pc:picChg>
      </pc:sldChg>
    </pc:docChg>
  </pc:docChgLst>
  <pc:docChgLst>
    <pc:chgData clId="Web-{7DC7F85B-A0EB-4E7D-812E-86E01481926D}"/>
    <pc:docChg chg="addSld modSld">
      <pc:chgData name="" userId="" providerId="" clId="Web-{7DC7F85B-A0EB-4E7D-812E-86E01481926D}" dt="2019-10-22T19:58:23.518" v="24" actId="1076"/>
      <pc:docMkLst>
        <pc:docMk/>
      </pc:docMkLst>
      <pc:sldChg chg="addSp delSp modSp add replId">
        <pc:chgData name="" userId="" providerId="" clId="Web-{7DC7F85B-A0EB-4E7D-812E-86E01481926D}" dt="2019-10-22T19:58:23.518" v="24" actId="1076"/>
        <pc:sldMkLst>
          <pc:docMk/>
          <pc:sldMk cId="3072212930" sldId="299"/>
        </pc:sldMkLst>
        <pc:spChg chg="del mod">
          <ac:chgData name="" userId="" providerId="" clId="Web-{7DC7F85B-A0EB-4E7D-812E-86E01481926D}" dt="2019-10-22T19:57:11.237" v="4"/>
          <ac:spMkLst>
            <pc:docMk/>
            <pc:sldMk cId="3072212930" sldId="299"/>
            <ac:spMk id="5" creationId="{45E318D6-E7E6-4558-A333-D7A96484C4A6}"/>
          </ac:spMkLst>
        </pc:spChg>
        <pc:spChg chg="del mod">
          <ac:chgData name="" userId="" providerId="" clId="Web-{7DC7F85B-A0EB-4E7D-812E-86E01481926D}" dt="2019-10-22T19:57:19.456" v="12"/>
          <ac:spMkLst>
            <pc:docMk/>
            <pc:sldMk cId="3072212930" sldId="299"/>
            <ac:spMk id="6" creationId="{5D8EA701-F0B8-46D3-9BC6-A8F5218E03DA}"/>
          </ac:spMkLst>
        </pc:spChg>
        <pc:picChg chg="del">
          <ac:chgData name="" userId="" providerId="" clId="Web-{7DC7F85B-A0EB-4E7D-812E-86E01481926D}" dt="2019-10-22T19:57:21.659" v="13"/>
          <ac:picMkLst>
            <pc:docMk/>
            <pc:sldMk cId="3072212930" sldId="299"/>
            <ac:picMk id="2" creationId="{8795A38F-41B8-4B47-9BB1-9514FE1AB499}"/>
          </ac:picMkLst>
        </pc:picChg>
        <pc:picChg chg="add del mod">
          <ac:chgData name="" userId="" providerId="" clId="Web-{7DC7F85B-A0EB-4E7D-812E-86E01481926D}" dt="2019-10-22T19:58:06.722" v="19"/>
          <ac:picMkLst>
            <pc:docMk/>
            <pc:sldMk cId="3072212930" sldId="299"/>
            <ac:picMk id="3" creationId="{302455D1-F39A-4071-86E7-61FFC6BEC6A0}"/>
          </ac:picMkLst>
        </pc:picChg>
        <pc:picChg chg="add mod">
          <ac:chgData name="" userId="" providerId="" clId="Web-{7DC7F85B-A0EB-4E7D-812E-86E01481926D}" dt="2019-10-22T19:58:12.159" v="22" actId="1076"/>
          <ac:picMkLst>
            <pc:docMk/>
            <pc:sldMk cId="3072212930" sldId="299"/>
            <ac:picMk id="7" creationId="{65C0B16A-1FBF-467A-84EF-EF6C00E12013}"/>
          </ac:picMkLst>
        </pc:picChg>
        <pc:picChg chg="del">
          <ac:chgData name="" userId="" providerId="" clId="Web-{7DC7F85B-A0EB-4E7D-812E-86E01481926D}" dt="2019-10-22T19:57:16.362" v="8"/>
          <ac:picMkLst>
            <pc:docMk/>
            <pc:sldMk cId="3072212930" sldId="299"/>
            <ac:picMk id="8" creationId="{BD57273F-4EA4-4DB4-83BC-BDC749EC3025}"/>
          </ac:picMkLst>
        </pc:picChg>
        <pc:picChg chg="add mod">
          <ac:chgData name="" userId="" providerId="" clId="Web-{7DC7F85B-A0EB-4E7D-812E-86E01481926D}" dt="2019-10-22T19:58:23.518" v="24" actId="1076"/>
          <ac:picMkLst>
            <pc:docMk/>
            <pc:sldMk cId="3072212930" sldId="299"/>
            <ac:picMk id="10" creationId="{6030CD8C-64BE-4F12-9A91-9BCE68845531}"/>
          </ac:picMkLst>
        </pc:picChg>
        <pc:picChg chg="del">
          <ac:chgData name="" userId="" providerId="" clId="Web-{7DC7F85B-A0EB-4E7D-812E-86E01481926D}" dt="2019-10-22T19:57:12.362" v="5"/>
          <ac:picMkLst>
            <pc:docMk/>
            <pc:sldMk cId="3072212930" sldId="299"/>
            <ac:picMk id="14" creationId="{B1CAF217-8003-4976-8E9E-33653AC50B5A}"/>
          </ac:picMkLst>
        </pc:picChg>
        <pc:picChg chg="del">
          <ac:chgData name="" userId="" providerId="" clId="Web-{7DC7F85B-A0EB-4E7D-812E-86E01481926D}" dt="2019-10-22T19:57:15.143" v="7"/>
          <ac:picMkLst>
            <pc:docMk/>
            <pc:sldMk cId="3072212930" sldId="299"/>
            <ac:picMk id="20" creationId="{D51ED3F0-DD71-4B5E-8387-A10E09CE9EEE}"/>
          </ac:picMkLst>
        </pc:picChg>
        <pc:picChg chg="del">
          <ac:chgData name="" userId="" providerId="" clId="Web-{7DC7F85B-A0EB-4E7D-812E-86E01481926D}" dt="2019-10-22T19:57:14.190" v="6"/>
          <ac:picMkLst>
            <pc:docMk/>
            <pc:sldMk cId="3072212930" sldId="299"/>
            <ac:picMk id="22" creationId="{72A130BA-A33C-4F10-BA15-48A4F5E7A519}"/>
          </ac:picMkLst>
        </pc:picChg>
      </pc:sldChg>
    </pc:docChg>
  </pc:docChgLst>
  <pc:docChgLst>
    <pc:chgData clId="Web-{2866C9E3-E70B-4872-9D97-31C2237EB76B}"/>
    <pc:docChg chg="addSld modSld">
      <pc:chgData name="" userId="" providerId="" clId="Web-{2866C9E3-E70B-4872-9D97-31C2237EB76B}" dt="2019-10-22T20:35:27.991" v="235" actId="20577"/>
      <pc:docMkLst>
        <pc:docMk/>
      </pc:docMkLst>
      <pc:sldChg chg="addSp modSp">
        <pc:chgData name="" userId="" providerId="" clId="Web-{2866C9E3-E70B-4872-9D97-31C2237EB76B}" dt="2019-10-22T20:35:26.288" v="233" actId="20577"/>
        <pc:sldMkLst>
          <pc:docMk/>
          <pc:sldMk cId="0" sldId="271"/>
        </pc:sldMkLst>
        <pc:spChg chg="add mod">
          <ac:chgData name="" userId="" providerId="" clId="Web-{2866C9E3-E70B-4872-9D97-31C2237EB76B}" dt="2019-10-22T20:35:13.976" v="230" actId="20577"/>
          <ac:spMkLst>
            <pc:docMk/>
            <pc:sldMk cId="0" sldId="271"/>
            <ac:spMk id="2" creationId="{CB2879DF-9CA7-4139-95CA-94B42CF6A279}"/>
          </ac:spMkLst>
        </pc:spChg>
        <pc:spChg chg="add mod">
          <ac:chgData name="" userId="" providerId="" clId="Web-{2866C9E3-E70B-4872-9D97-31C2237EB76B}" dt="2019-10-22T20:35:11.007" v="227" actId="20577"/>
          <ac:spMkLst>
            <pc:docMk/>
            <pc:sldMk cId="0" sldId="271"/>
            <ac:spMk id="6" creationId="{D35F9A01-B449-4BE7-8185-4A4BA12E112D}"/>
          </ac:spMkLst>
        </pc:spChg>
        <pc:spChg chg="mod">
          <ac:chgData name="" userId="" providerId="" clId="Web-{2866C9E3-E70B-4872-9D97-31C2237EB76B}" dt="2019-10-22T20:24:17.443" v="0" actId="1076"/>
          <ac:spMkLst>
            <pc:docMk/>
            <pc:sldMk cId="0" sldId="271"/>
            <ac:spMk id="9" creationId="{00000000-0000-0000-0000-000000000000}"/>
          </ac:spMkLst>
        </pc:spChg>
        <pc:spChg chg="mod">
          <ac:chgData name="" userId="" providerId="" clId="Web-{2866C9E3-E70B-4872-9D97-31C2237EB76B}" dt="2019-10-22T20:35:26.288" v="233" actId="20577"/>
          <ac:spMkLst>
            <pc:docMk/>
            <pc:sldMk cId="0" sldId="271"/>
            <ac:spMk id="10" creationId="{00000000-0000-0000-0000-000000000000}"/>
          </ac:spMkLst>
        </pc:spChg>
      </pc:sldChg>
      <pc:sldChg chg="modSp">
        <pc:chgData name="" userId="" providerId="" clId="Web-{2866C9E3-E70B-4872-9D97-31C2237EB76B}" dt="2019-10-22T20:24:25.053" v="1" actId="1076"/>
        <pc:sldMkLst>
          <pc:docMk/>
          <pc:sldMk cId="2462594005" sldId="298"/>
        </pc:sldMkLst>
        <pc:spChg chg="mod">
          <ac:chgData name="" userId="" providerId="" clId="Web-{2866C9E3-E70B-4872-9D97-31C2237EB76B}" dt="2019-10-22T20:24:25.053" v="1" actId="1076"/>
          <ac:spMkLst>
            <pc:docMk/>
            <pc:sldMk cId="2462594005" sldId="298"/>
            <ac:spMk id="9" creationId="{00000000-0000-0000-0000-000000000000}"/>
          </ac:spMkLst>
        </pc:spChg>
      </pc:sldChg>
      <pc:sldChg chg="addSp delSp modSp">
        <pc:chgData name="" userId="" providerId="" clId="Web-{2866C9E3-E70B-4872-9D97-31C2237EB76B}" dt="2019-10-22T20:29:22.663" v="116" actId="20577"/>
        <pc:sldMkLst>
          <pc:docMk/>
          <pc:sldMk cId="3072212930" sldId="299"/>
        </pc:sldMkLst>
        <pc:spChg chg="mod">
          <ac:chgData name="" userId="" providerId="" clId="Web-{2866C9E3-E70B-4872-9D97-31C2237EB76B}" dt="2019-10-22T20:24:32.662" v="2" actId="1076"/>
          <ac:spMkLst>
            <pc:docMk/>
            <pc:sldMk cId="3072212930" sldId="299"/>
            <ac:spMk id="9" creationId="{00000000-0000-0000-0000-000000000000}"/>
          </ac:spMkLst>
        </pc:spChg>
        <pc:spChg chg="mod">
          <ac:chgData name="" userId="" providerId="" clId="Web-{2866C9E3-E70B-4872-9D97-31C2237EB76B}" dt="2019-10-22T20:29:22.663" v="116" actId="20577"/>
          <ac:spMkLst>
            <pc:docMk/>
            <pc:sldMk cId="3072212930" sldId="299"/>
            <ac:spMk id="12" creationId="{2A4E17AE-7CE2-4E04-B814-E76239541F65}"/>
          </ac:spMkLst>
        </pc:spChg>
        <pc:spChg chg="add mod">
          <ac:chgData name="" userId="" providerId="" clId="Web-{2866C9E3-E70B-4872-9D97-31C2237EB76B}" dt="2019-10-22T20:24:53.537" v="32" actId="1076"/>
          <ac:spMkLst>
            <pc:docMk/>
            <pc:sldMk cId="3072212930" sldId="299"/>
            <ac:spMk id="14" creationId="{821F114A-88B1-4A35-B189-C5D5260DF1BB}"/>
          </ac:spMkLst>
        </pc:spChg>
        <pc:spChg chg="add del mod">
          <ac:chgData name="" userId="" providerId="" clId="Web-{2866C9E3-E70B-4872-9D97-31C2237EB76B}" dt="2019-10-22T20:27:34.834" v="62"/>
          <ac:spMkLst>
            <pc:docMk/>
            <pc:sldMk cId="3072212930" sldId="299"/>
            <ac:spMk id="19" creationId="{9BF62A4D-36E1-40DE-BD74-8F0271612881}"/>
          </ac:spMkLst>
        </pc:spChg>
        <pc:picChg chg="mod">
          <ac:chgData name="" userId="" providerId="" clId="Web-{2866C9E3-E70B-4872-9D97-31C2237EB76B}" dt="2019-10-22T20:25:28.006" v="39" actId="1076"/>
          <ac:picMkLst>
            <pc:docMk/>
            <pc:sldMk cId="3072212930" sldId="299"/>
            <ac:picMk id="10" creationId="{6030CD8C-64BE-4F12-9A91-9BCE68845531}"/>
          </ac:picMkLst>
        </pc:picChg>
        <pc:picChg chg="add mod">
          <ac:chgData name="" userId="" providerId="" clId="Web-{2866C9E3-E70B-4872-9D97-31C2237EB76B}" dt="2019-10-22T20:25:22.287" v="38" actId="1076"/>
          <ac:picMkLst>
            <pc:docMk/>
            <pc:sldMk cId="3072212930" sldId="299"/>
            <ac:picMk id="15" creationId="{38E079E8-265B-4BC8-A40F-119C804A3B37}"/>
          </ac:picMkLst>
        </pc:picChg>
        <pc:picChg chg="add mod">
          <ac:chgData name="" userId="" providerId="" clId="Web-{2866C9E3-E70B-4872-9D97-31C2237EB76B}" dt="2019-10-22T20:25:14.897" v="37" actId="14100"/>
          <ac:picMkLst>
            <pc:docMk/>
            <pc:sldMk cId="3072212930" sldId="299"/>
            <ac:picMk id="17" creationId="{5A19DEEF-D1FF-4637-95EB-EF7784CC4664}"/>
          </ac:picMkLst>
        </pc:picChg>
      </pc:sldChg>
      <pc:sldChg chg="addSp delSp modSp add replId">
        <pc:chgData name="" userId="" providerId="" clId="Web-{2866C9E3-E70B-4872-9D97-31C2237EB76B}" dt="2019-10-22T20:29:29.225" v="123" actId="20577"/>
        <pc:sldMkLst>
          <pc:docMk/>
          <pc:sldMk cId="4032677182" sldId="300"/>
        </pc:sldMkLst>
        <pc:spChg chg="mod">
          <ac:chgData name="" userId="" providerId="" clId="Web-{2866C9E3-E70B-4872-9D97-31C2237EB76B}" dt="2019-10-22T20:29:29.225" v="123" actId="20577"/>
          <ac:spMkLst>
            <pc:docMk/>
            <pc:sldMk cId="4032677182" sldId="300"/>
            <ac:spMk id="12" creationId="{2A4E17AE-7CE2-4E04-B814-E76239541F65}"/>
          </ac:spMkLst>
        </pc:spChg>
        <pc:spChg chg="add mod">
          <ac:chgData name="" userId="" providerId="" clId="Web-{2866C9E3-E70B-4872-9D97-31C2237EB76B}" dt="2019-10-22T20:28:38.506" v="82" actId="14100"/>
          <ac:spMkLst>
            <pc:docMk/>
            <pc:sldMk cId="4032677182" sldId="300"/>
            <ac:spMk id="13" creationId="{29FC67A3-774C-4BF6-954F-90D709AF5FFE}"/>
          </ac:spMkLst>
        </pc:spChg>
        <pc:spChg chg="del">
          <ac:chgData name="" userId="" providerId="" clId="Web-{2866C9E3-E70B-4872-9D97-31C2237EB76B}" dt="2019-10-22T20:26:23.756" v="44"/>
          <ac:spMkLst>
            <pc:docMk/>
            <pc:sldMk cId="4032677182" sldId="300"/>
            <ac:spMk id="14" creationId="{821F114A-88B1-4A35-B189-C5D5260DF1BB}"/>
          </ac:spMkLst>
        </pc:spChg>
        <pc:spChg chg="add mod">
          <ac:chgData name="" userId="" providerId="" clId="Web-{2866C9E3-E70B-4872-9D97-31C2237EB76B}" dt="2019-10-22T20:29:10.585" v="109" actId="1076"/>
          <ac:spMkLst>
            <pc:docMk/>
            <pc:sldMk cId="4032677182" sldId="300"/>
            <ac:spMk id="16" creationId="{73C36AEC-8F78-478D-9F4C-422A548911E5}"/>
          </ac:spMkLst>
        </pc:spChg>
        <pc:picChg chg="del">
          <ac:chgData name="" userId="" providerId="" clId="Web-{2866C9E3-E70B-4872-9D97-31C2237EB76B}" dt="2019-10-22T20:26:30.584" v="49"/>
          <ac:picMkLst>
            <pc:docMk/>
            <pc:sldMk cId="4032677182" sldId="300"/>
            <ac:picMk id="2" creationId="{00B09A1F-8C87-423B-83BC-BBC20BF194DB}"/>
          </ac:picMkLst>
        </pc:picChg>
        <pc:picChg chg="add mod">
          <ac:chgData name="" userId="" providerId="" clId="Web-{2866C9E3-E70B-4872-9D97-31C2237EB76B}" dt="2019-10-22T20:28:53.709" v="86" actId="1076"/>
          <ac:picMkLst>
            <pc:docMk/>
            <pc:sldMk cId="4032677182" sldId="300"/>
            <ac:picMk id="3" creationId="{3D5BA2A2-BF41-4AFA-B926-CAA60190151D}"/>
          </ac:picMkLst>
        </pc:picChg>
        <pc:picChg chg="del">
          <ac:chgData name="" userId="" providerId="" clId="Web-{2866C9E3-E70B-4872-9D97-31C2237EB76B}" dt="2019-10-22T20:26:28.584" v="47"/>
          <ac:picMkLst>
            <pc:docMk/>
            <pc:sldMk cId="4032677182" sldId="300"/>
            <ac:picMk id="4" creationId="{6ACB5AF8-7F1F-421B-8118-CB53FC76BF52}"/>
          </ac:picMkLst>
        </pc:picChg>
        <pc:picChg chg="del">
          <ac:chgData name="" userId="" providerId="" clId="Web-{2866C9E3-E70B-4872-9D97-31C2237EB76B}" dt="2019-10-22T20:26:28.600" v="48"/>
          <ac:picMkLst>
            <pc:docMk/>
            <pc:sldMk cId="4032677182" sldId="300"/>
            <ac:picMk id="6" creationId="{B42DC23E-05BA-4082-86D1-F110E1DC0AD3}"/>
          </ac:picMkLst>
        </pc:picChg>
        <pc:picChg chg="del">
          <ac:chgData name="" userId="" providerId="" clId="Web-{2866C9E3-E70B-4872-9D97-31C2237EB76B}" dt="2019-10-22T20:26:19.990" v="43"/>
          <ac:picMkLst>
            <pc:docMk/>
            <pc:sldMk cId="4032677182" sldId="300"/>
            <ac:picMk id="7" creationId="{65C0B16A-1FBF-467A-84EF-EF6C00E12013}"/>
          </ac:picMkLst>
        </pc:picChg>
        <pc:picChg chg="add mod">
          <ac:chgData name="" userId="" providerId="" clId="Web-{2866C9E3-E70B-4872-9D97-31C2237EB76B}" dt="2019-10-22T20:27:12.803" v="58" actId="1076"/>
          <ac:picMkLst>
            <pc:docMk/>
            <pc:sldMk cId="4032677182" sldId="300"/>
            <ac:picMk id="8" creationId="{A264BE2B-0BB4-48E7-8278-36D6CCACD3C6}"/>
          </ac:picMkLst>
        </pc:picChg>
        <pc:picChg chg="del">
          <ac:chgData name="" userId="" providerId="" clId="Web-{2866C9E3-E70B-4872-9D97-31C2237EB76B}" dt="2019-10-22T20:26:26.084" v="46"/>
          <ac:picMkLst>
            <pc:docMk/>
            <pc:sldMk cId="4032677182" sldId="300"/>
            <ac:picMk id="10" creationId="{6030CD8C-64BE-4F12-9A91-9BCE68845531}"/>
          </ac:picMkLst>
        </pc:picChg>
        <pc:picChg chg="del">
          <ac:chgData name="" userId="" providerId="" clId="Web-{2866C9E3-E70B-4872-9D97-31C2237EB76B}" dt="2019-10-22T20:26:26.084" v="45"/>
          <ac:picMkLst>
            <pc:docMk/>
            <pc:sldMk cId="4032677182" sldId="300"/>
            <ac:picMk id="15" creationId="{38E079E8-265B-4BC8-A40F-119C804A3B37}"/>
          </ac:picMkLst>
        </pc:picChg>
        <pc:picChg chg="del">
          <ac:chgData name="" userId="" providerId="" clId="Web-{2866C9E3-E70B-4872-9D97-31C2237EB76B}" dt="2019-10-22T20:26:33.022" v="50"/>
          <ac:picMkLst>
            <pc:docMk/>
            <pc:sldMk cId="4032677182" sldId="300"/>
            <ac:picMk id="17" creationId="{5A19DEEF-D1FF-4637-95EB-EF7784CC466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E8660A62-C39B-D544-8407-7650DFBD5945}" type="datetimeFigureOut">
              <a:rPr lang="en-US" smtClean="0"/>
              <a:t>10/24/2019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DB188922-FB6E-4744-8325-357B61BCB1A8}" type="slidenum">
              <a:rPr lang="en-US" smtClean="0"/>
              <a:t>‹#›</a:t>
            </a:fld>
            <a:endParaRPr lang="en-US"/>
          </a:p>
        </p:txBody>
      </p:sp>
    </p:spTree>
    <p:extLst>
      <p:ext uri="{BB962C8B-B14F-4D97-AF65-F5344CB8AC3E}">
        <p14:creationId xmlns:p14="http://schemas.microsoft.com/office/powerpoint/2010/main" val="1923424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604DE504-9662-5840-B461-1318573CD2E8}" type="datetimeFigureOut">
              <a:rPr lang="en-US" smtClean="0"/>
              <a:pPr/>
              <a:t>10/24/2019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0D0BE8AC-AC2E-034C-9000-909216A8F8F1}" type="slidenum">
              <a:rPr lang="en-US" smtClean="0"/>
              <a:pPr/>
              <a:t>‹#›</a:t>
            </a:fld>
            <a:endParaRPr lang="en-US"/>
          </a:p>
        </p:txBody>
      </p:sp>
    </p:spTree>
    <p:extLst>
      <p:ext uri="{BB962C8B-B14F-4D97-AF65-F5344CB8AC3E}">
        <p14:creationId xmlns:p14="http://schemas.microsoft.com/office/powerpoint/2010/main" val="4456229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0BE8AC-AC2E-034C-9000-909216A8F8F1}" type="slidenum">
              <a:rPr lang="en-US" smtClean="0"/>
              <a:pPr/>
              <a:t>1</a:t>
            </a:fld>
            <a:endParaRPr lang="en-US"/>
          </a:p>
        </p:txBody>
      </p:sp>
    </p:spTree>
    <p:extLst>
      <p:ext uri="{BB962C8B-B14F-4D97-AF65-F5344CB8AC3E}">
        <p14:creationId xmlns:p14="http://schemas.microsoft.com/office/powerpoint/2010/main" val="80744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0BE8AC-AC2E-034C-9000-909216A8F8F1}" type="slidenum">
              <a:rPr lang="en-US" smtClean="0"/>
              <a:pPr/>
              <a:t>12</a:t>
            </a:fld>
            <a:endParaRPr lang="en-US"/>
          </a:p>
        </p:txBody>
      </p:sp>
    </p:spTree>
    <p:extLst>
      <p:ext uri="{BB962C8B-B14F-4D97-AF65-F5344CB8AC3E}">
        <p14:creationId xmlns:p14="http://schemas.microsoft.com/office/powerpoint/2010/main" val="51074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BE8AC-AC2E-034C-9000-909216A8F8F1}" type="slidenum">
              <a:rPr lang="en-US" smtClean="0"/>
              <a:pPr/>
              <a:t>2</a:t>
            </a:fld>
            <a:endParaRPr lang="en-US"/>
          </a:p>
        </p:txBody>
      </p:sp>
    </p:spTree>
    <p:extLst>
      <p:ext uri="{BB962C8B-B14F-4D97-AF65-F5344CB8AC3E}">
        <p14:creationId xmlns:p14="http://schemas.microsoft.com/office/powerpoint/2010/main" val="219923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BE8AC-AC2E-034C-9000-909216A8F8F1}" type="slidenum">
              <a:rPr lang="en-US" smtClean="0"/>
              <a:pPr/>
              <a:t>3</a:t>
            </a:fld>
            <a:endParaRPr lang="en-US"/>
          </a:p>
        </p:txBody>
      </p:sp>
    </p:spTree>
    <p:extLst>
      <p:ext uri="{BB962C8B-B14F-4D97-AF65-F5344CB8AC3E}">
        <p14:creationId xmlns:p14="http://schemas.microsoft.com/office/powerpoint/2010/main" val="128010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0BE8AC-AC2E-034C-9000-909216A8F8F1}" type="slidenum">
              <a:rPr lang="en-US" smtClean="0"/>
              <a:pPr/>
              <a:t>4</a:t>
            </a:fld>
            <a:endParaRPr lang="en-US"/>
          </a:p>
        </p:txBody>
      </p:sp>
    </p:spTree>
    <p:extLst>
      <p:ext uri="{BB962C8B-B14F-4D97-AF65-F5344CB8AC3E}">
        <p14:creationId xmlns:p14="http://schemas.microsoft.com/office/powerpoint/2010/main" val="146353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a:solidFill>
                  <a:schemeClr val="tx1"/>
                </a:solidFill>
                <a:latin typeface="+mn-lt"/>
                <a:ea typeface="+mn-ea"/>
                <a:cs typeface="+mn-cs"/>
              </a:rPr>
              <a:t>&lt;data analysis&gt;</a:t>
            </a:r>
          </a:p>
          <a:p>
            <a:r>
              <a:rPr lang="en-US" sz="1200" kern="1200" dirty="0">
                <a:solidFill>
                  <a:schemeClr val="tx1"/>
                </a:solidFill>
                <a:latin typeface="+mn-lt"/>
                <a:ea typeface="+mn-ea"/>
                <a:cs typeface="+mn-cs"/>
              </a:rPr>
              <a:t>BRC has built several pipeline to analysis common next-gen sequencing data. for example,  DNA resequencing pipeline for finding variation in the genome; ChIPseq to reveal DNA-protein binding patterns; mRNAseq pipeline to identify deferentially expressed genes; and metagenomics workflow to analyze </a:t>
            </a:r>
            <a:r>
              <a:rPr lang="en-US" sz="1200" kern="1200" dirty="0" err="1">
                <a:solidFill>
                  <a:schemeClr val="tx1"/>
                </a:solidFill>
                <a:latin typeface="+mn-lt"/>
                <a:ea typeface="+mn-ea"/>
                <a:cs typeface="+mn-cs"/>
              </a:rPr>
              <a:t>microbiome</a:t>
            </a:r>
            <a:r>
              <a:rPr lang="en-US" sz="1200" kern="1200" dirty="0">
                <a:solidFill>
                  <a:schemeClr val="tx1"/>
                </a:solidFill>
                <a:latin typeface="+mn-lt"/>
                <a:ea typeface="+mn-ea"/>
                <a:cs typeface="+mn-cs"/>
              </a:rPr>
              <a:t> data. Current we are building a few new pipelines for other types of NGS application.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Large portion of NGS data analysis do not fall into these "common" data analysis, BRC works with investigators to plan data analysis strategies for their specific projects. We often work on projects that integrate results from different types of experiment. Researchers on campus are really creative in using cutting edge technology in new ways, and we are able to work with them to solve the question they are after.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&lt;consulting and training&gt;</a:t>
            </a:r>
          </a:p>
          <a:p>
            <a:r>
              <a:rPr lang="en-US" sz="1200" kern="1200" dirty="0">
                <a:solidFill>
                  <a:schemeClr val="tx1"/>
                </a:solidFill>
                <a:latin typeface="+mn-lt"/>
                <a:ea typeface="+mn-ea"/>
                <a:cs typeface="+mn-cs"/>
              </a:rPr>
              <a:t>BRC also spends significant amount of time meeting with researchers for experiment design consultation, and consult on the analysis strategies for their data. We have been providing this consulting service for free.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Sometime these consultation turn into grant application opportunities, and BRC provides all level of grant supports, from fully participation in the grant application to just providing a letter of support.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Other times, these consultation also bring up the training requests. BRC meets those requests by training researchers to analysis their own data set in hand-on training sessions. And BRC host data analysis workshops each semester. So far every workshop has been over-subscribed, and additional workshops had to be made available to meet the needs. The upcoming workshop information is posted on BRC's website. check out if interested.</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&lt;other information&gt; On a related note, BRC is updating its web pages. currently you will see the BRC contact information, types of service BRC offer, and resources you can access through BRC. Soon you will see these information in a better organized format. and examples of data analysis results. </a:t>
            </a:r>
          </a:p>
        </p:txBody>
      </p:sp>
      <p:sp>
        <p:nvSpPr>
          <p:cNvPr id="4" name="Slide Number Placeholder 3"/>
          <p:cNvSpPr>
            <a:spLocks noGrp="1"/>
          </p:cNvSpPr>
          <p:nvPr>
            <p:ph type="sldNum" sz="quarter" idx="10"/>
          </p:nvPr>
        </p:nvSpPr>
        <p:spPr/>
        <p:txBody>
          <a:bodyPr/>
          <a:lstStyle/>
          <a:p>
            <a:fld id="{0D0BE8AC-AC2E-034C-9000-909216A8F8F1}" type="slidenum">
              <a:rPr lang="en-US" smtClean="0"/>
              <a:pPr/>
              <a:t>5</a:t>
            </a:fld>
            <a:endParaRPr lang="en-US"/>
          </a:p>
        </p:txBody>
      </p:sp>
    </p:spTree>
    <p:extLst>
      <p:ext uri="{BB962C8B-B14F-4D97-AF65-F5344CB8AC3E}">
        <p14:creationId xmlns:p14="http://schemas.microsoft.com/office/powerpoint/2010/main" val="260025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the process of reading the nucleotide bases within a DNA molecule. </a:t>
            </a:r>
          </a:p>
        </p:txBody>
      </p:sp>
      <p:sp>
        <p:nvSpPr>
          <p:cNvPr id="4" name="Slide Number Placeholder 3"/>
          <p:cNvSpPr>
            <a:spLocks noGrp="1"/>
          </p:cNvSpPr>
          <p:nvPr>
            <p:ph type="sldNum" sz="quarter" idx="10"/>
          </p:nvPr>
        </p:nvSpPr>
        <p:spPr/>
        <p:txBody>
          <a:bodyPr/>
          <a:lstStyle/>
          <a:p>
            <a:fld id="{0D0BE8AC-AC2E-034C-9000-909216A8F8F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938492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Whole</a:t>
            </a:r>
            <a:r>
              <a:rPr lang="en-US" baseline="0" dirty="0"/>
              <a:t> Exome – five library preps (Agilent, Roche-</a:t>
            </a:r>
            <a:r>
              <a:rPr lang="en-US" baseline="0" dirty="0" err="1"/>
              <a:t>Nimblegen</a:t>
            </a:r>
            <a:r>
              <a:rPr lang="en-US" baseline="0" dirty="0"/>
              <a:t>, Ion Torrent, Illumina) across two platforms (Illumina and Ion Torrent)</a:t>
            </a:r>
          </a:p>
          <a:p>
            <a:r>
              <a:rPr lang="en-US" baseline="0" dirty="0"/>
              <a:t>Single Cell – tumor cell profiles, </a:t>
            </a:r>
            <a:r>
              <a:rPr lang="en-US" baseline="0" dirty="0" err="1"/>
              <a:t>microbiome</a:t>
            </a:r>
            <a:r>
              <a:rPr lang="en-US" baseline="0" dirty="0"/>
              <a:t> - identification of rare organisms, embryos for in vitro fertilization</a:t>
            </a:r>
          </a:p>
          <a:p>
            <a:r>
              <a:rPr lang="en-US" baseline="0" dirty="0"/>
              <a:t>Circulating Cell Free – fetal cells/prenatal, circulating tumor DNA (</a:t>
            </a:r>
            <a:r>
              <a:rPr lang="en-US" baseline="0" dirty="0" err="1"/>
              <a:t>ctDNA</a:t>
            </a:r>
            <a:r>
              <a:rPr lang="en-US" baseline="0" dirty="0"/>
              <a:t>)</a:t>
            </a:r>
          </a:p>
          <a:p>
            <a:endParaRPr lang="en-US" dirty="0"/>
          </a:p>
        </p:txBody>
      </p:sp>
      <p:sp>
        <p:nvSpPr>
          <p:cNvPr id="4" name="Slide Number Placeholder 3"/>
          <p:cNvSpPr>
            <a:spLocks noGrp="1"/>
          </p:cNvSpPr>
          <p:nvPr>
            <p:ph type="sldNum" sz="quarter" idx="10"/>
          </p:nvPr>
        </p:nvSpPr>
        <p:spPr/>
        <p:txBody>
          <a:bodyPr/>
          <a:lstStyle/>
          <a:p>
            <a:fld id="{0D0BE8AC-AC2E-034C-9000-909216A8F8F1}"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938492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Center </a:t>
            </a:r>
            <a:r>
              <a:rPr lang="en-US" sz="1200" b="0" i="0" u="none" strike="noStrike" kern="1200" baseline="0" dirty="0">
                <a:solidFill>
                  <a:schemeClr val="tx1"/>
                </a:solidFill>
                <a:latin typeface="+mn-lt"/>
                <a:ea typeface="+mn-ea"/>
                <a:cs typeface="+mn-cs"/>
              </a:rPr>
              <a:t>enables investigators to study an organism’s entire </a:t>
            </a:r>
            <a:r>
              <a:rPr lang="en-US" sz="1200" b="0" i="0" u="none" strike="noStrike" kern="1200" baseline="0" dirty="0" err="1">
                <a:solidFill>
                  <a:schemeClr val="tx1"/>
                </a:solidFill>
                <a:latin typeface="+mn-lt"/>
                <a:ea typeface="+mn-ea"/>
                <a:cs typeface="+mn-cs"/>
              </a:rPr>
              <a:t>transcriptomtion</a:t>
            </a:r>
            <a:r>
              <a:rPr lang="en-US" sz="1200" kern="1200" dirty="0" err="1">
                <a:solidFill>
                  <a:schemeClr val="tx1"/>
                </a:solidFill>
                <a:latin typeface="+mn-lt"/>
                <a:ea typeface="+mn-ea"/>
                <a:cs typeface="+mn-cs"/>
              </a:rPr>
              <a:t>genotype</a:t>
            </a:r>
            <a:r>
              <a:rPr lang="en-US" sz="1200" kern="1200" dirty="0">
                <a:solidFill>
                  <a:schemeClr val="tx1"/>
                </a:solidFill>
                <a:latin typeface="+mn-lt"/>
                <a:ea typeface="+mn-ea"/>
                <a:cs typeface="+mn-cs"/>
              </a:rPr>
              <a:t> gives rise to the phenotype.   </a:t>
            </a:r>
            <a:r>
              <a:rPr lang="en-US" sz="1200" kern="1200" dirty="0" err="1">
                <a:solidFill>
                  <a:schemeClr val="tx1"/>
                </a:solidFill>
                <a:latin typeface="+mn-lt"/>
                <a:ea typeface="+mn-ea"/>
                <a:cs typeface="+mn-cs"/>
              </a:rPr>
              <a:t>qPCR</a:t>
            </a:r>
            <a:r>
              <a:rPr lang="en-US" sz="1200" kern="1200" dirty="0">
                <a:solidFill>
                  <a:schemeClr val="tx1"/>
                </a:solidFill>
                <a:latin typeface="+mn-lt"/>
                <a:ea typeface="+mn-ea"/>
                <a:cs typeface="+mn-cs"/>
              </a:rPr>
              <a:t> – quantitative</a:t>
            </a:r>
            <a:r>
              <a:rPr lang="en-US" sz="1200" kern="1200" baseline="0" dirty="0">
                <a:solidFill>
                  <a:schemeClr val="tx1"/>
                </a:solidFill>
                <a:latin typeface="+mn-lt"/>
                <a:ea typeface="+mn-ea"/>
                <a:cs typeface="+mn-cs"/>
              </a:rPr>
              <a:t> real time polymerase chain reaction</a:t>
            </a:r>
            <a:endParaRPr lang="en-US" dirty="0"/>
          </a:p>
        </p:txBody>
      </p:sp>
      <p:sp>
        <p:nvSpPr>
          <p:cNvPr id="4" name="Slide Number Placeholder 3"/>
          <p:cNvSpPr>
            <a:spLocks noGrp="1"/>
          </p:cNvSpPr>
          <p:nvPr>
            <p:ph type="sldNum" sz="quarter" idx="10"/>
          </p:nvPr>
        </p:nvSpPr>
        <p:spPr/>
        <p:txBody>
          <a:bodyPr/>
          <a:lstStyle/>
          <a:p>
            <a:fld id="{0D0BE8AC-AC2E-034C-9000-909216A8F8F1}" type="slidenum">
              <a:rPr lang="en-US" smtClean="0"/>
              <a:pPr/>
              <a:t>8</a:t>
            </a:fld>
            <a:endParaRPr lang="en-US"/>
          </a:p>
        </p:txBody>
      </p:sp>
    </p:spTree>
    <p:extLst>
      <p:ext uri="{BB962C8B-B14F-4D97-AF65-F5344CB8AC3E}">
        <p14:creationId xmlns:p14="http://schemas.microsoft.com/office/powerpoint/2010/main" val="410133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Oligo –</a:t>
            </a:r>
            <a:r>
              <a:rPr lang="en-US" baseline="0" dirty="0"/>
              <a:t> Greek for having few – is a short nucleic acid polymer, typically with 50 or fewer bases.  </a:t>
            </a:r>
          </a:p>
          <a:p>
            <a:r>
              <a:rPr lang="en-US" baseline="0" dirty="0"/>
              <a:t>Oligosaccharide – Greek for Oligo “few,” </a:t>
            </a:r>
            <a:r>
              <a:rPr lang="en-US" baseline="0" dirty="0" err="1"/>
              <a:t>sacchar</a:t>
            </a:r>
            <a:r>
              <a:rPr lang="en-US" baseline="0" dirty="0"/>
              <a:t> “sugar,” is a saccharide polymer containing a small number (typically 2 to 10) of component sugars.  </a:t>
            </a:r>
            <a:endParaRPr lang="en-US" dirty="0"/>
          </a:p>
        </p:txBody>
      </p:sp>
      <p:sp>
        <p:nvSpPr>
          <p:cNvPr id="4" name="Slide Number Placeholder 3"/>
          <p:cNvSpPr>
            <a:spLocks noGrp="1"/>
          </p:cNvSpPr>
          <p:nvPr>
            <p:ph type="sldNum" sz="quarter" idx="10"/>
          </p:nvPr>
        </p:nvSpPr>
        <p:spPr/>
        <p:txBody>
          <a:bodyPr/>
          <a:lstStyle/>
          <a:p>
            <a:fld id="{0D0BE8AC-AC2E-034C-9000-909216A8F8F1}" type="slidenum">
              <a:rPr lang="en-US" smtClean="0"/>
              <a:pPr/>
              <a:t>11</a:t>
            </a:fld>
            <a:endParaRPr lang="en-US"/>
          </a:p>
        </p:txBody>
      </p:sp>
    </p:spTree>
    <p:extLst>
      <p:ext uri="{BB962C8B-B14F-4D97-AF65-F5344CB8AC3E}">
        <p14:creationId xmlns:p14="http://schemas.microsoft.com/office/powerpoint/2010/main" val="1934916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903429-FFE2-4981-BF81-0349F81F0F7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A234E-68A8-4CD4-943C-DC9897614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03429-FFE2-4981-BF81-0349F81F0F78}" type="datetimeFigureOut">
              <a:rPr lang="en-US" smtClean="0"/>
              <a:pPr/>
              <a:t>10/24/2019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A234E-68A8-4CD4-943C-DC9897614EE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gif"/><Relationship Id="rId12"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jpeg"/><Relationship Id="rId5" Type="http://schemas.openxmlformats.org/officeDocument/2006/relationships/image" Target="../media/image5.png"/><Relationship Id="rId10" Type="http://schemas.microsoft.com/office/2007/relationships/hdphoto" Target="../media/hdphoto1.wdp"/><Relationship Id="rId4" Type="http://schemas.openxmlformats.org/officeDocument/2006/relationships/image" Target="../media/image4.jpeg"/><Relationship Id="rId9"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2.png"/>
          <p:cNvPicPr>
            <a:picLocks noChangeAspect="1"/>
          </p:cNvPicPr>
          <p:nvPr/>
        </p:nvPicPr>
        <p:blipFill>
          <a:blip r:embed="rId3" cstate="print"/>
          <a:stretch>
            <a:fillRect/>
          </a:stretch>
        </p:blipFill>
        <p:spPr>
          <a:xfrm>
            <a:off x="1752600" y="914400"/>
            <a:ext cx="6140598" cy="51181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9"/>
          <p:cNvSpPr txBox="1">
            <a:spLocks/>
          </p:cNvSpPr>
          <p:nvPr/>
        </p:nvSpPr>
        <p:spPr>
          <a:xfrm>
            <a:off x="1524000" y="2971800"/>
            <a:ext cx="7315200" cy="28956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000"/>
              </a:spcAft>
            </a:pPr>
            <a:r>
              <a:rPr lang="en-US" sz="2400" dirty="0">
                <a:solidFill>
                  <a:schemeClr val="bg1"/>
                </a:solidFill>
              </a:rPr>
              <a:t>Comprehensive Biomolecule Analysis</a:t>
            </a:r>
          </a:p>
          <a:p>
            <a:pPr>
              <a:spcBef>
                <a:spcPts val="0"/>
              </a:spcBef>
              <a:spcAft>
                <a:spcPts val="1000"/>
              </a:spcAft>
            </a:pPr>
            <a:r>
              <a:rPr lang="en-US" sz="2400" dirty="0">
                <a:solidFill>
                  <a:schemeClr val="bg1"/>
                </a:solidFill>
              </a:rPr>
              <a:t>Discovery phase (untargeted) and validation (targeted) experiments with a wide variety of instruments</a:t>
            </a:r>
          </a:p>
          <a:p>
            <a:pPr>
              <a:spcBef>
                <a:spcPts val="0"/>
              </a:spcBef>
              <a:spcAft>
                <a:spcPts val="1000"/>
              </a:spcAft>
            </a:pPr>
            <a:r>
              <a:rPr lang="en-US" sz="2400" dirty="0">
                <a:solidFill>
                  <a:schemeClr val="bg1"/>
                </a:solidFill>
              </a:rPr>
              <a:t>Qualitative and quantitative proteomic, </a:t>
            </a:r>
            <a:r>
              <a:rPr lang="en-US" sz="2400" dirty="0" err="1">
                <a:solidFill>
                  <a:schemeClr val="bg1"/>
                </a:solidFill>
              </a:rPr>
              <a:t>metabolomic</a:t>
            </a:r>
            <a:r>
              <a:rPr lang="en-US" sz="2400" dirty="0">
                <a:solidFill>
                  <a:schemeClr val="bg1"/>
                </a:solidFill>
              </a:rPr>
              <a:t>, and </a:t>
            </a:r>
            <a:r>
              <a:rPr lang="en-US" sz="2400" dirty="0" err="1">
                <a:solidFill>
                  <a:schemeClr val="bg1"/>
                </a:solidFill>
              </a:rPr>
              <a:t>lipidomic</a:t>
            </a:r>
            <a:r>
              <a:rPr lang="en-US" sz="2400" dirty="0">
                <a:solidFill>
                  <a:schemeClr val="bg1"/>
                </a:solidFill>
              </a:rPr>
              <a:t> profiling of complex mixtures and biological matrices </a:t>
            </a:r>
          </a:p>
          <a:p>
            <a:pPr>
              <a:spcBef>
                <a:spcPts val="0"/>
              </a:spcBef>
              <a:spcAft>
                <a:spcPts val="1000"/>
              </a:spcAft>
            </a:pPr>
            <a:r>
              <a:rPr lang="en-US" sz="2400" dirty="0">
                <a:solidFill>
                  <a:schemeClr val="bg1"/>
                </a:solidFill>
              </a:rPr>
              <a:t>Extensive assistance with experimental design and data interpretation for publication and grant support</a:t>
            </a:r>
          </a:p>
        </p:txBody>
      </p:sp>
      <p:sp>
        <p:nvSpPr>
          <p:cNvPr id="4" name="Title 8"/>
          <p:cNvSpPr txBox="1">
            <a:spLocks/>
          </p:cNvSpPr>
          <p:nvPr/>
        </p:nvSpPr>
        <p:spPr>
          <a:xfrm>
            <a:off x="457200" y="1752600"/>
            <a:ext cx="8229600" cy="990600"/>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200" dirty="0">
                <a:solidFill>
                  <a:schemeClr val="bg1"/>
                </a:solidFill>
              </a:rPr>
              <a:t>Proteomics, Metabolomics, </a:t>
            </a:r>
            <a:r>
              <a:rPr lang="en-US" sz="3200" dirty="0" err="1">
                <a:solidFill>
                  <a:schemeClr val="bg1"/>
                </a:solidFill>
              </a:rPr>
              <a:t>Lipidomics</a:t>
            </a:r>
            <a:r>
              <a:rPr lang="en-US" sz="3200" dirty="0">
                <a:solidFill>
                  <a:schemeClr val="bg1"/>
                </a:solidFill>
              </a:rPr>
              <a:t>, Intact Proteins, Drugs/Small Molecules</a:t>
            </a:r>
          </a:p>
        </p:txBody>
      </p:sp>
      <p:sp>
        <p:nvSpPr>
          <p:cNvPr id="7" name="Title 8"/>
          <p:cNvSpPr txBox="1">
            <a:spLocks/>
          </p:cNvSpPr>
          <p:nvPr/>
        </p:nvSpPr>
        <p:spPr>
          <a:xfrm>
            <a:off x="457200" y="8001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Mass Spectrometry</a:t>
            </a:r>
          </a:p>
        </p:txBody>
      </p:sp>
    </p:spTree>
    <p:extLst>
      <p:ext uri="{BB962C8B-B14F-4D97-AF65-F5344CB8AC3E}">
        <p14:creationId xmlns:p14="http://schemas.microsoft.com/office/powerpoint/2010/main" val="1579804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752601" y="3073389"/>
            <a:ext cx="2895599" cy="584211"/>
          </a:xfrm>
        </p:spPr>
        <p:txBody>
          <a:bodyPr anchor="ctr">
            <a:noAutofit/>
          </a:bodyPr>
          <a:lstStyle/>
          <a:p>
            <a:pPr marL="60325" indent="0">
              <a:spcBef>
                <a:spcPts val="400"/>
              </a:spcBef>
              <a:spcAft>
                <a:spcPts val="400"/>
              </a:spcAft>
              <a:buNone/>
            </a:pPr>
            <a:r>
              <a:rPr lang="en-US" sz="1500" dirty="0" err="1">
                <a:solidFill>
                  <a:schemeClr val="bg1"/>
                </a:solidFill>
              </a:rPr>
              <a:t>ThermoFisher</a:t>
            </a:r>
            <a:r>
              <a:rPr lang="en-US" sz="1500" dirty="0">
                <a:solidFill>
                  <a:schemeClr val="bg1"/>
                </a:solidFill>
              </a:rPr>
              <a:t> </a:t>
            </a:r>
            <a:r>
              <a:rPr lang="en-US" sz="1500" dirty="0" err="1">
                <a:solidFill>
                  <a:schemeClr val="bg1"/>
                </a:solidFill>
              </a:rPr>
              <a:t>Orbitrap</a:t>
            </a:r>
            <a:r>
              <a:rPr lang="en-US" sz="1500" dirty="0">
                <a:solidFill>
                  <a:schemeClr val="bg1"/>
                </a:solidFill>
              </a:rPr>
              <a:t> Elite (Proteomics)</a:t>
            </a:r>
          </a:p>
        </p:txBody>
      </p:sp>
      <p:pic>
        <p:nvPicPr>
          <p:cNvPr id="4" name="Picture 2"/>
          <p:cNvPicPr>
            <a:picLocks noChangeAspect="1" noChangeArrowheads="1"/>
          </p:cNvPicPr>
          <p:nvPr/>
        </p:nvPicPr>
        <p:blipFill>
          <a:blip r:embed="rId3" cstate="print"/>
          <a:srcRect/>
          <a:stretch>
            <a:fillRect/>
          </a:stretch>
        </p:blipFill>
        <p:spPr bwMode="auto">
          <a:xfrm>
            <a:off x="533400" y="2842075"/>
            <a:ext cx="914400" cy="1044125"/>
          </a:xfrm>
          <a:prstGeom prst="rect">
            <a:avLst/>
          </a:prstGeom>
          <a:noFill/>
          <a:ln w="9525">
            <a:noFill/>
            <a:miter lim="800000"/>
            <a:headEnd/>
            <a:tailEnd/>
          </a:ln>
        </p:spPr>
      </p:pic>
      <p:pic>
        <p:nvPicPr>
          <p:cNvPr id="1026" name="Picture 2" descr="http://gadgets.softpedia.com/images/news/AB-SCIEX-039-Qtrap-5500-Will-Help-with-the-FIFA-2010-World-Cup-Anti-Doping-Tests-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200" y="1676400"/>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9"/>
          <p:cNvSpPr txBox="1">
            <a:spLocks/>
          </p:cNvSpPr>
          <p:nvPr/>
        </p:nvSpPr>
        <p:spPr>
          <a:xfrm>
            <a:off x="6309554" y="1752600"/>
            <a:ext cx="2605846" cy="9144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a:solidFill>
                  <a:schemeClr val="bg1"/>
                </a:solidFill>
              </a:rPr>
              <a:t>AB </a:t>
            </a:r>
            <a:r>
              <a:rPr lang="en-US" sz="1500" dirty="0" err="1">
                <a:solidFill>
                  <a:schemeClr val="bg1"/>
                </a:solidFill>
              </a:rPr>
              <a:t>Sciex</a:t>
            </a:r>
            <a:r>
              <a:rPr lang="en-US" sz="1500" dirty="0">
                <a:solidFill>
                  <a:schemeClr val="bg1"/>
                </a:solidFill>
              </a:rPr>
              <a:t> 5500 QTRAP (Proteomics, metabolomics, small molecules)</a:t>
            </a:r>
          </a:p>
        </p:txBody>
      </p:sp>
      <p:sp>
        <p:nvSpPr>
          <p:cNvPr id="2" name="Rectangle 1"/>
          <p:cNvSpPr/>
          <p:nvPr/>
        </p:nvSpPr>
        <p:spPr>
          <a:xfrm>
            <a:off x="76200" y="5257800"/>
            <a:ext cx="1600200" cy="1524000"/>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3"/>
          <p:cNvPicPr>
            <a:picLocks noChangeAspect="1" noChangeArrowheads="1"/>
          </p:cNvPicPr>
          <p:nvPr/>
        </p:nvPicPr>
        <p:blipFill>
          <a:blip r:embed="rId5" cstate="print"/>
          <a:srcRect/>
          <a:stretch>
            <a:fillRect/>
          </a:stretch>
        </p:blipFill>
        <p:spPr bwMode="auto">
          <a:xfrm>
            <a:off x="5865631" y="5394649"/>
            <a:ext cx="914400" cy="1137285"/>
          </a:xfrm>
          <a:prstGeom prst="rect">
            <a:avLst/>
          </a:prstGeom>
          <a:noFill/>
          <a:ln w="9525">
            <a:noFill/>
            <a:miter lim="800000"/>
            <a:headEnd/>
            <a:tailEnd/>
          </a:ln>
        </p:spPr>
      </p:pic>
      <p:sp>
        <p:nvSpPr>
          <p:cNvPr id="6" name="Content Placeholder 9"/>
          <p:cNvSpPr txBox="1">
            <a:spLocks/>
          </p:cNvSpPr>
          <p:nvPr/>
        </p:nvSpPr>
        <p:spPr>
          <a:xfrm>
            <a:off x="6733066" y="5542216"/>
            <a:ext cx="2106134" cy="913518"/>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err="1">
                <a:solidFill>
                  <a:schemeClr val="bg1"/>
                </a:solidFill>
              </a:rPr>
              <a:t>Sciex</a:t>
            </a:r>
            <a:r>
              <a:rPr lang="en-US" sz="1500" dirty="0">
                <a:solidFill>
                  <a:schemeClr val="bg1"/>
                </a:solidFill>
              </a:rPr>
              <a:t> 4800 MALDI TOF/TOF (Proteomics, intact proteins) </a:t>
            </a:r>
          </a:p>
        </p:txBody>
      </p:sp>
      <p:sp>
        <p:nvSpPr>
          <p:cNvPr id="11" name="Content Placeholder 9"/>
          <p:cNvSpPr txBox="1">
            <a:spLocks/>
          </p:cNvSpPr>
          <p:nvPr/>
        </p:nvSpPr>
        <p:spPr>
          <a:xfrm>
            <a:off x="6309554" y="4259799"/>
            <a:ext cx="2758246" cy="711189"/>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err="1">
                <a:solidFill>
                  <a:schemeClr val="bg1"/>
                </a:solidFill>
              </a:rPr>
              <a:t>ThermoFisher</a:t>
            </a:r>
            <a:r>
              <a:rPr lang="en-US" sz="1500" dirty="0">
                <a:solidFill>
                  <a:schemeClr val="bg1"/>
                </a:solidFill>
              </a:rPr>
              <a:t> TSQ Quantum Discovery Max (Metabolomics, small </a:t>
            </a:r>
            <a:r>
              <a:rPr lang="en-US" sz="1500" dirty="0" err="1">
                <a:solidFill>
                  <a:schemeClr val="bg1"/>
                </a:solidFill>
              </a:rPr>
              <a:t>molec</a:t>
            </a:r>
            <a:r>
              <a:rPr lang="en-US" sz="1500" dirty="0">
                <a:solidFill>
                  <a:schemeClr val="bg1"/>
                </a:solidFill>
              </a:rPr>
              <a:t>.)</a:t>
            </a:r>
          </a:p>
        </p:txBody>
      </p:sp>
      <p:pic>
        <p:nvPicPr>
          <p:cNvPr id="12" name="Picture 2" descr="https://static.thermoscientific.com/images/F80628~wl.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0669" y="4162246"/>
            <a:ext cx="1151531" cy="1095554"/>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9"/>
          <p:cNvSpPr txBox="1">
            <a:spLocks/>
          </p:cNvSpPr>
          <p:nvPr/>
        </p:nvSpPr>
        <p:spPr>
          <a:xfrm>
            <a:off x="1100468" y="5465134"/>
            <a:ext cx="1981200" cy="1142999"/>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a:solidFill>
                  <a:schemeClr val="bg1"/>
                </a:solidFill>
              </a:rPr>
              <a:t>Agilent 6210 ESI-TOF (intact proteins,  metabolomics, small molecules)</a:t>
            </a:r>
          </a:p>
        </p:txBody>
      </p:sp>
      <p:pic>
        <p:nvPicPr>
          <p:cNvPr id="14" name="Picture 13" descr="TOF-200p.gif"/>
          <p:cNvPicPr>
            <a:picLocks noChangeAspect="1"/>
          </p:cNvPicPr>
          <p:nvPr/>
        </p:nvPicPr>
        <p:blipFill>
          <a:blip r:embed="rId7" cstate="print"/>
          <a:stretch>
            <a:fillRect/>
          </a:stretch>
        </p:blipFill>
        <p:spPr>
          <a:xfrm>
            <a:off x="194416" y="5312734"/>
            <a:ext cx="959736" cy="1122891"/>
          </a:xfrm>
          <a:prstGeom prst="rect">
            <a:avLst/>
          </a:prstGeom>
        </p:spPr>
      </p:pic>
      <p:sp>
        <p:nvSpPr>
          <p:cNvPr id="15" name="Content Placeholder 9"/>
          <p:cNvSpPr txBox="1">
            <a:spLocks/>
          </p:cNvSpPr>
          <p:nvPr/>
        </p:nvSpPr>
        <p:spPr>
          <a:xfrm>
            <a:off x="6309554" y="3124200"/>
            <a:ext cx="2040023" cy="598088"/>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err="1">
                <a:solidFill>
                  <a:schemeClr val="bg1"/>
                </a:solidFill>
              </a:rPr>
              <a:t>Sciex</a:t>
            </a:r>
            <a:r>
              <a:rPr lang="en-US" sz="1500" dirty="0">
                <a:solidFill>
                  <a:schemeClr val="bg1"/>
                </a:solidFill>
              </a:rPr>
              <a:t> 3200 QTRAP (Metabolomics, small molecules)</a:t>
            </a:r>
          </a:p>
        </p:txBody>
      </p:sp>
      <p:pic>
        <p:nvPicPr>
          <p:cNvPr id="16" name="Picture 2"/>
          <p:cNvPicPr>
            <a:picLocks noChangeAspect="1" noChangeArrowheads="1"/>
          </p:cNvPicPr>
          <p:nvPr/>
        </p:nvPicPr>
        <p:blipFill>
          <a:blip r:embed="rId8" cstate="print"/>
          <a:srcRect/>
          <a:stretch>
            <a:fillRect/>
          </a:stretch>
        </p:blipFill>
        <p:spPr bwMode="auto">
          <a:xfrm>
            <a:off x="5105400" y="2798028"/>
            <a:ext cx="975554" cy="1164372"/>
          </a:xfrm>
          <a:prstGeom prst="rect">
            <a:avLst/>
          </a:prstGeom>
          <a:noFill/>
          <a:ln w="9525">
            <a:noFill/>
            <a:miter lim="800000"/>
            <a:headEnd/>
            <a:tailEnd/>
          </a:ln>
        </p:spPr>
      </p:pic>
      <p:sp>
        <p:nvSpPr>
          <p:cNvPr id="20" name="Title 8"/>
          <p:cNvSpPr txBox="1">
            <a:spLocks/>
          </p:cNvSpPr>
          <p:nvPr/>
        </p:nvSpPr>
        <p:spPr>
          <a:xfrm>
            <a:off x="457200" y="8001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Mass Spectrometry</a:t>
            </a:r>
          </a:p>
        </p:txBody>
      </p:sp>
      <p:pic>
        <p:nvPicPr>
          <p:cNvPr id="7" name="Picture 2" descr="https://www.agilent.com/cs/publishingimages/G6546-00000_Q-TOF_LCMS_L_thumb_1600.jpg"/>
          <p:cNvPicPr>
            <a:picLocks noChangeAspect="1" noChangeArrowheads="1"/>
          </p:cNvPicPr>
          <p:nvPr/>
        </p:nvPicPr>
        <p:blipFill>
          <a:blip r:embed="rId9" cstate="print">
            <a:extLst>
              <a:ext uri="{BEBA8EAE-BF5A-486C-A8C5-ECC9F3942E4B}">
                <a14:imgProps xmlns:a14="http://schemas.microsoft.com/office/drawing/2010/main">
                  <a14:imgLayer r:embed="rId10">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411480" y="3992880"/>
            <a:ext cx="1188720" cy="1188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planetorbitrap.com/data/fe/image/LumFuse_white2.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04800" y="1626936"/>
            <a:ext cx="1371600" cy="10464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977A Series GC/MSD System"/>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144841" y="5437042"/>
            <a:ext cx="997527" cy="997527"/>
          </a:xfrm>
          <a:prstGeom prst="rect">
            <a:avLst/>
          </a:prstGeom>
          <a:noFill/>
          <a:extLst>
            <a:ext uri="{909E8E84-426E-40DD-AFC4-6F175D3DCCD1}">
              <a14:hiddenFill xmlns:a14="http://schemas.microsoft.com/office/drawing/2010/main">
                <a:solidFill>
                  <a:srgbClr val="FFFFFF"/>
                </a:solidFill>
              </a14:hiddenFill>
            </a:ext>
          </a:extLst>
        </p:spPr>
      </p:pic>
      <p:sp>
        <p:nvSpPr>
          <p:cNvPr id="24" name="Content Placeholder 9"/>
          <p:cNvSpPr txBox="1">
            <a:spLocks/>
          </p:cNvSpPr>
          <p:nvPr/>
        </p:nvSpPr>
        <p:spPr>
          <a:xfrm>
            <a:off x="1752600" y="1905000"/>
            <a:ext cx="2590799" cy="584211"/>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Font typeface="Arial" pitchFamily="34" charset="0"/>
              <a:buNone/>
            </a:pPr>
            <a:r>
              <a:rPr lang="en-US" sz="1500" dirty="0" err="1">
                <a:solidFill>
                  <a:schemeClr val="bg1"/>
                </a:solidFill>
              </a:rPr>
              <a:t>ThermoFisher</a:t>
            </a:r>
            <a:r>
              <a:rPr lang="en-US" sz="1500" dirty="0">
                <a:solidFill>
                  <a:schemeClr val="bg1"/>
                </a:solidFill>
              </a:rPr>
              <a:t> </a:t>
            </a:r>
            <a:r>
              <a:rPr lang="en-US" sz="1500" dirty="0" err="1">
                <a:solidFill>
                  <a:schemeClr val="bg1"/>
                </a:solidFill>
              </a:rPr>
              <a:t>Orbitrap</a:t>
            </a:r>
            <a:r>
              <a:rPr lang="en-US" sz="1500" dirty="0">
                <a:solidFill>
                  <a:schemeClr val="bg1"/>
                </a:solidFill>
              </a:rPr>
              <a:t> Fusion </a:t>
            </a:r>
            <a:r>
              <a:rPr lang="en-US" sz="1500" dirty="0" err="1">
                <a:solidFill>
                  <a:schemeClr val="bg1"/>
                </a:solidFill>
              </a:rPr>
              <a:t>Lumos</a:t>
            </a:r>
            <a:r>
              <a:rPr lang="en-US" sz="1500" dirty="0">
                <a:solidFill>
                  <a:schemeClr val="bg1"/>
                </a:solidFill>
              </a:rPr>
              <a:t> (Proteomics)</a:t>
            </a:r>
          </a:p>
        </p:txBody>
      </p:sp>
      <p:sp>
        <p:nvSpPr>
          <p:cNvPr id="25" name="Content Placeholder 9"/>
          <p:cNvSpPr txBox="1">
            <a:spLocks/>
          </p:cNvSpPr>
          <p:nvPr/>
        </p:nvSpPr>
        <p:spPr>
          <a:xfrm>
            <a:off x="1752600" y="4353989"/>
            <a:ext cx="2743200" cy="522811"/>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a:solidFill>
                  <a:schemeClr val="bg1"/>
                </a:solidFill>
              </a:rPr>
              <a:t>Agilent 6546 ESI-QTOF (</a:t>
            </a:r>
            <a:r>
              <a:rPr lang="en-US" sz="1500" dirty="0" err="1">
                <a:solidFill>
                  <a:schemeClr val="bg1"/>
                </a:solidFill>
              </a:rPr>
              <a:t>Lipidomics</a:t>
            </a:r>
            <a:r>
              <a:rPr lang="en-US" sz="1500" dirty="0">
                <a:solidFill>
                  <a:schemeClr val="bg1"/>
                </a:solidFill>
              </a:rPr>
              <a:t>, metabolomics)</a:t>
            </a:r>
          </a:p>
        </p:txBody>
      </p:sp>
      <p:sp>
        <p:nvSpPr>
          <p:cNvPr id="26" name="Content Placeholder 9"/>
          <p:cNvSpPr txBox="1">
            <a:spLocks/>
          </p:cNvSpPr>
          <p:nvPr/>
        </p:nvSpPr>
        <p:spPr>
          <a:xfrm>
            <a:off x="4093126" y="5437043"/>
            <a:ext cx="1945296" cy="117109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0325" indent="0">
              <a:spcBef>
                <a:spcPts val="400"/>
              </a:spcBef>
              <a:spcAft>
                <a:spcPts val="400"/>
              </a:spcAft>
              <a:buNone/>
            </a:pPr>
            <a:r>
              <a:rPr lang="en-US" sz="1500" dirty="0">
                <a:solidFill>
                  <a:schemeClr val="bg1"/>
                </a:solidFill>
              </a:rPr>
              <a:t>Agilent 7890/5977 GC/MS (small molecules, metabolomics)</a:t>
            </a:r>
          </a:p>
        </p:txBody>
      </p:sp>
    </p:spTree>
    <p:extLst>
      <p:ext uri="{BB962C8B-B14F-4D97-AF65-F5344CB8AC3E}">
        <p14:creationId xmlns:p14="http://schemas.microsoft.com/office/powerpoint/2010/main" val="835623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2.png"/>
          <p:cNvPicPr>
            <a:picLocks noChangeAspect="1"/>
          </p:cNvPicPr>
          <p:nvPr/>
        </p:nvPicPr>
        <p:blipFill>
          <a:blip r:embed="rId3" cstate="print"/>
          <a:stretch>
            <a:fillRect/>
          </a:stretch>
        </p:blipFill>
        <p:spPr>
          <a:xfrm>
            <a:off x="1752600" y="914400"/>
            <a:ext cx="6140598" cy="5118162"/>
          </a:xfrm>
          <a:prstGeom prst="rect">
            <a:avLst/>
          </a:prstGeom>
        </p:spPr>
      </p:pic>
    </p:spTree>
    <p:extLst>
      <p:ext uri="{BB962C8B-B14F-4D97-AF65-F5344CB8AC3E}">
        <p14:creationId xmlns:p14="http://schemas.microsoft.com/office/powerpoint/2010/main" val="420434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981200" y="1524000"/>
            <a:ext cx="5410200" cy="4038600"/>
          </a:xfrm>
        </p:spPr>
        <p:txBody>
          <a:bodyPr>
            <a:normAutofit/>
          </a:bodyPr>
          <a:lstStyle/>
          <a:p>
            <a:pPr marL="0" indent="0">
              <a:buNone/>
            </a:pPr>
            <a:r>
              <a:rPr lang="en-US" sz="2600" dirty="0" smtClean="0">
                <a:solidFill>
                  <a:schemeClr val="bg1"/>
                </a:solidFill>
              </a:rPr>
              <a:t>Chris </a:t>
            </a:r>
            <a:r>
              <a:rPr lang="en-US" sz="2600" dirty="0">
                <a:solidFill>
                  <a:schemeClr val="bg1"/>
                </a:solidFill>
              </a:rPr>
              <a:t>Bradfield, PhD</a:t>
            </a:r>
          </a:p>
          <a:p>
            <a:pPr marL="0" indent="0">
              <a:buNone/>
            </a:pPr>
            <a:r>
              <a:rPr lang="en-US" sz="2600" dirty="0">
                <a:solidFill>
                  <a:schemeClr val="bg1"/>
                </a:solidFill>
              </a:rPr>
              <a:t>Professor, Department of Oncology</a:t>
            </a:r>
          </a:p>
          <a:p>
            <a:pPr marL="0" indent="0">
              <a:buNone/>
            </a:pPr>
            <a:r>
              <a:rPr lang="en-US" sz="2600" dirty="0">
                <a:solidFill>
                  <a:schemeClr val="bg1"/>
                </a:solidFill>
              </a:rPr>
              <a:t>Director, University of Wisconsin    </a:t>
            </a:r>
          </a:p>
          <a:p>
            <a:pPr marL="0" indent="0">
              <a:buNone/>
            </a:pPr>
            <a:r>
              <a:rPr lang="en-US" sz="2600" dirty="0">
                <a:solidFill>
                  <a:schemeClr val="bg1"/>
                </a:solidFill>
              </a:rPr>
              <a:t>	Biotechnology Center</a:t>
            </a:r>
          </a:p>
          <a:p>
            <a:pPr marL="0" indent="0">
              <a:buNone/>
            </a:pPr>
            <a:endParaRPr lang="en-US" sz="2600" dirty="0" smtClean="0">
              <a:solidFill>
                <a:schemeClr val="bg1"/>
              </a:solidFill>
            </a:endParaRPr>
          </a:p>
          <a:p>
            <a:pPr marL="0" indent="0">
              <a:buNone/>
            </a:pPr>
            <a:r>
              <a:rPr lang="en-US" sz="2600" dirty="0" smtClean="0">
                <a:solidFill>
                  <a:schemeClr val="bg1"/>
                </a:solidFill>
              </a:rPr>
              <a:t>Email</a:t>
            </a:r>
            <a:r>
              <a:rPr lang="en-US" sz="2600" dirty="0">
                <a:solidFill>
                  <a:schemeClr val="bg1"/>
                </a:solidFill>
              </a:rPr>
              <a:t>: bradfield@oncology.wisc.edu</a:t>
            </a:r>
          </a:p>
          <a:p>
            <a:pPr marL="0" indent="0">
              <a:buNone/>
            </a:pPr>
            <a:r>
              <a:rPr lang="en-US" sz="2600" dirty="0">
                <a:solidFill>
                  <a:schemeClr val="bg1"/>
                </a:solidFill>
              </a:rPr>
              <a:t>Telephone: 608/262-2024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762000"/>
            <a:ext cx="8229600" cy="1143000"/>
          </a:xfrm>
        </p:spPr>
        <p:txBody>
          <a:bodyPr/>
          <a:lstStyle/>
          <a:p>
            <a:pPr algn="l"/>
            <a:r>
              <a:rPr lang="en-US" dirty="0">
                <a:solidFill>
                  <a:schemeClr val="bg1"/>
                </a:solidFill>
              </a:rPr>
              <a:t>About UWBC:</a:t>
            </a:r>
          </a:p>
        </p:txBody>
      </p:sp>
      <p:sp>
        <p:nvSpPr>
          <p:cNvPr id="10" name="Content Placeholder 9"/>
          <p:cNvSpPr>
            <a:spLocks noGrp="1"/>
          </p:cNvSpPr>
          <p:nvPr>
            <p:ph idx="1"/>
          </p:nvPr>
        </p:nvSpPr>
        <p:spPr>
          <a:xfrm>
            <a:off x="457200" y="1981201"/>
            <a:ext cx="8229600" cy="3200399"/>
          </a:xfrm>
        </p:spPr>
        <p:txBody>
          <a:bodyPr>
            <a:normAutofit/>
          </a:bodyPr>
          <a:lstStyle/>
          <a:p>
            <a:r>
              <a:rPr lang="en-US" sz="2800" dirty="0">
                <a:solidFill>
                  <a:schemeClr val="bg1"/>
                </a:solidFill>
              </a:rPr>
              <a:t>Employs roughly 60 faculty, staff, and students </a:t>
            </a:r>
          </a:p>
          <a:p>
            <a:r>
              <a:rPr lang="en-US" sz="2800" dirty="0" smtClean="0">
                <a:solidFill>
                  <a:schemeClr val="bg1"/>
                </a:solidFill>
              </a:rPr>
              <a:t>FY19 </a:t>
            </a:r>
            <a:r>
              <a:rPr lang="en-US" sz="2800" dirty="0">
                <a:solidFill>
                  <a:schemeClr val="bg1"/>
                </a:solidFill>
              </a:rPr>
              <a:t>Fee-for-service receipts: $5.4 million</a:t>
            </a:r>
          </a:p>
          <a:p>
            <a:r>
              <a:rPr lang="en-US" sz="2800" dirty="0" smtClean="0">
                <a:solidFill>
                  <a:schemeClr val="bg1"/>
                </a:solidFill>
              </a:rPr>
              <a:t>400 Customers </a:t>
            </a:r>
          </a:p>
          <a:p>
            <a:r>
              <a:rPr lang="en-US" sz="2800" dirty="0" smtClean="0">
                <a:solidFill>
                  <a:schemeClr val="bg1"/>
                </a:solidFill>
              </a:rPr>
              <a:t>6,661 orders</a:t>
            </a:r>
          </a:p>
          <a:p>
            <a:r>
              <a:rPr lang="en-US" sz="2800" dirty="0" smtClean="0">
                <a:solidFill>
                  <a:schemeClr val="bg1"/>
                </a:solidFill>
              </a:rPr>
              <a:t>29 </a:t>
            </a:r>
            <a:r>
              <a:rPr lang="en-US" sz="2800" dirty="0">
                <a:solidFill>
                  <a:schemeClr val="bg1"/>
                </a:solidFill>
              </a:rPr>
              <a:t>Non-UW-Madison University System Faculty (No Indirect Costs)</a:t>
            </a:r>
          </a:p>
          <a:p>
            <a:endParaRPr lang="en-US" sz="2800" dirty="0">
              <a:solidFill>
                <a:schemeClr val="bg1"/>
              </a:solidFill>
            </a:endParaRPr>
          </a:p>
        </p:txBody>
      </p:sp>
    </p:spTree>
    <p:extLst>
      <p:ext uri="{BB962C8B-B14F-4D97-AF65-F5344CB8AC3E}">
        <p14:creationId xmlns:p14="http://schemas.microsoft.com/office/powerpoint/2010/main" val="392186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762000"/>
            <a:ext cx="8229600" cy="1143000"/>
          </a:xfrm>
        </p:spPr>
        <p:txBody>
          <a:bodyPr/>
          <a:lstStyle/>
          <a:p>
            <a:pPr algn="l"/>
            <a:r>
              <a:rPr lang="en-US" dirty="0">
                <a:solidFill>
                  <a:schemeClr val="bg1"/>
                </a:solidFill>
              </a:rPr>
              <a:t>Core Facilities:</a:t>
            </a:r>
          </a:p>
        </p:txBody>
      </p:sp>
      <p:sp>
        <p:nvSpPr>
          <p:cNvPr id="10" name="Content Placeholder 9"/>
          <p:cNvSpPr>
            <a:spLocks noGrp="1"/>
          </p:cNvSpPr>
          <p:nvPr>
            <p:ph sz="half" idx="1"/>
          </p:nvPr>
        </p:nvSpPr>
        <p:spPr>
          <a:xfrm>
            <a:off x="1524000" y="2057400"/>
            <a:ext cx="5791200" cy="3200400"/>
          </a:xfrm>
        </p:spPr>
        <p:txBody>
          <a:bodyPr>
            <a:normAutofit/>
          </a:bodyPr>
          <a:lstStyle/>
          <a:p>
            <a:pPr marL="514350" indent="-514350">
              <a:buFont typeface="+mj-lt"/>
              <a:buAutoNum type="arabicPeriod"/>
            </a:pPr>
            <a:r>
              <a:rPr lang="en-US" sz="2400" dirty="0">
                <a:solidFill>
                  <a:schemeClr val="bg1"/>
                </a:solidFill>
              </a:rPr>
              <a:t>Bioinformatics Resource Center</a:t>
            </a:r>
            <a:endParaRPr lang="en-US" sz="2000" dirty="0">
              <a:solidFill>
                <a:schemeClr val="bg1"/>
              </a:solidFill>
            </a:endParaRPr>
          </a:p>
          <a:p>
            <a:pPr marL="514350" indent="-514350">
              <a:buFont typeface="+mj-lt"/>
              <a:buAutoNum type="arabicPeriod"/>
            </a:pPr>
            <a:r>
              <a:rPr lang="en-US" sz="2400" dirty="0">
                <a:solidFill>
                  <a:schemeClr val="bg1"/>
                </a:solidFill>
              </a:rPr>
              <a:t>DNA Sequencing Core</a:t>
            </a:r>
          </a:p>
          <a:p>
            <a:pPr marL="514350" indent="-514350">
              <a:buFont typeface="+mj-lt"/>
              <a:buAutoNum type="arabicPeriod"/>
            </a:pPr>
            <a:r>
              <a:rPr lang="en-US" sz="2400" dirty="0">
                <a:solidFill>
                  <a:schemeClr val="bg1"/>
                </a:solidFill>
              </a:rPr>
              <a:t>Gene Expression Core</a:t>
            </a:r>
          </a:p>
          <a:p>
            <a:pPr marL="514350" indent="-514350">
              <a:buFont typeface="+mj-lt"/>
              <a:buAutoNum type="arabicPeriod"/>
            </a:pPr>
            <a:r>
              <a:rPr lang="en-US" sz="2400" dirty="0">
                <a:solidFill>
                  <a:schemeClr val="bg1"/>
                </a:solidFill>
              </a:rPr>
              <a:t>Mass Spectrometry Core</a:t>
            </a:r>
          </a:p>
          <a:p>
            <a:pPr marL="514350" indent="-514350">
              <a:buFont typeface="+mj-lt"/>
              <a:buAutoNum type="arabicPeriod"/>
            </a:pPr>
            <a:r>
              <a:rPr lang="en-US" sz="2400" dirty="0">
                <a:solidFill>
                  <a:schemeClr val="bg1"/>
                </a:solidFill>
              </a:rPr>
              <a:t>Gene Editing Core</a:t>
            </a:r>
          </a:p>
          <a:p>
            <a:pPr marL="514350" indent="-514350">
              <a:buFont typeface="+mj-lt"/>
              <a:buAutoNum type="arabicPeriod"/>
            </a:pPr>
            <a:r>
              <a:rPr lang="en-US" sz="2400" dirty="0">
                <a:solidFill>
                  <a:schemeClr val="bg1"/>
                </a:solidFill>
              </a:rPr>
              <a:t>Animal Models Core</a:t>
            </a:r>
          </a:p>
          <a:p>
            <a:pPr marL="514350" indent="-514350">
              <a:buFont typeface="+mj-lt"/>
              <a:buAutoNum type="arabicPeriod"/>
            </a:pPr>
            <a:r>
              <a:rPr lang="en-US" sz="2400" dirty="0" err="1">
                <a:solidFill>
                  <a:schemeClr val="bg1"/>
                </a:solidFill>
              </a:rPr>
              <a:t>BioGarage</a:t>
            </a:r>
            <a:r>
              <a:rPr lang="en-US" sz="2400" dirty="0">
                <a:solidFill>
                  <a:schemeClr val="bg1"/>
                </a:solidFill>
              </a:rPr>
              <a:t> (In Development)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762000"/>
            <a:ext cx="8229600" cy="1143000"/>
          </a:xfrm>
        </p:spPr>
        <p:txBody>
          <a:bodyPr>
            <a:normAutofit fontScale="90000"/>
          </a:bodyPr>
          <a:lstStyle/>
          <a:p>
            <a:pPr algn="l"/>
            <a:r>
              <a:rPr lang="en-US" dirty="0">
                <a:solidFill>
                  <a:schemeClr val="bg1"/>
                </a:solidFill>
              </a:rPr>
              <a:t>Bioinformatics Resource Center (BRC)</a:t>
            </a:r>
          </a:p>
        </p:txBody>
      </p:sp>
      <p:sp>
        <p:nvSpPr>
          <p:cNvPr id="10" name="Content Placeholder 9"/>
          <p:cNvSpPr>
            <a:spLocks noGrp="1"/>
          </p:cNvSpPr>
          <p:nvPr>
            <p:ph idx="1"/>
          </p:nvPr>
        </p:nvSpPr>
        <p:spPr>
          <a:xfrm>
            <a:off x="457200" y="2133601"/>
            <a:ext cx="8229600" cy="3657600"/>
          </a:xfrm>
        </p:spPr>
        <p:txBody>
          <a:bodyPr>
            <a:normAutofit fontScale="70000" lnSpcReduction="20000"/>
          </a:bodyPr>
          <a:lstStyle/>
          <a:p>
            <a:r>
              <a:rPr lang="en-US" sz="2400" dirty="0">
                <a:solidFill>
                  <a:schemeClr val="bg1"/>
                </a:solidFill>
              </a:rPr>
              <a:t>Next-gen sequencing data analysis</a:t>
            </a:r>
          </a:p>
          <a:p>
            <a:pPr lvl="1"/>
            <a:r>
              <a:rPr lang="en-US" sz="2000" dirty="0" smtClean="0">
                <a:solidFill>
                  <a:schemeClr val="bg1"/>
                </a:solidFill>
              </a:rPr>
              <a:t>Genome assembly</a:t>
            </a:r>
          </a:p>
          <a:p>
            <a:pPr lvl="1"/>
            <a:r>
              <a:rPr lang="en-US" sz="2000" dirty="0" smtClean="0">
                <a:solidFill>
                  <a:schemeClr val="bg1"/>
                </a:solidFill>
              </a:rPr>
              <a:t>WGS </a:t>
            </a:r>
            <a:r>
              <a:rPr lang="en-US" sz="2000" dirty="0">
                <a:solidFill>
                  <a:schemeClr val="bg1"/>
                </a:solidFill>
              </a:rPr>
              <a:t>resequencing </a:t>
            </a:r>
            <a:r>
              <a:rPr lang="en-US" sz="2000" dirty="0" smtClean="0">
                <a:solidFill>
                  <a:schemeClr val="bg1"/>
                </a:solidFill>
              </a:rPr>
              <a:t>analysis</a:t>
            </a:r>
            <a:r>
              <a:rPr lang="en-US" sz="2000" dirty="0">
                <a:solidFill>
                  <a:schemeClr val="bg1"/>
                </a:solidFill>
              </a:rPr>
              <a:t>, </a:t>
            </a:r>
            <a:endParaRPr lang="en-US" sz="2000" dirty="0" smtClean="0">
              <a:solidFill>
                <a:schemeClr val="bg1"/>
              </a:solidFill>
            </a:endParaRPr>
          </a:p>
          <a:p>
            <a:pPr lvl="1"/>
            <a:r>
              <a:rPr lang="en-US" sz="2000" dirty="0" err="1" smtClean="0">
                <a:solidFill>
                  <a:schemeClr val="bg1"/>
                </a:solidFill>
              </a:rPr>
              <a:t>mRNAseq</a:t>
            </a:r>
            <a:endParaRPr lang="en-US" sz="2000" dirty="0" smtClean="0">
              <a:solidFill>
                <a:schemeClr val="bg1"/>
              </a:solidFill>
            </a:endParaRPr>
          </a:p>
          <a:p>
            <a:pPr lvl="1"/>
            <a:r>
              <a:rPr lang="en-US" sz="2000" dirty="0" err="1" smtClean="0">
                <a:solidFill>
                  <a:schemeClr val="bg1"/>
                </a:solidFill>
              </a:rPr>
              <a:t>ChIPseq</a:t>
            </a:r>
            <a:endParaRPr lang="en-US" sz="2000" dirty="0" smtClean="0">
              <a:solidFill>
                <a:schemeClr val="bg1"/>
              </a:solidFill>
            </a:endParaRPr>
          </a:p>
          <a:p>
            <a:pPr lvl="1"/>
            <a:r>
              <a:rPr lang="en-US" sz="2000" dirty="0" smtClean="0">
                <a:solidFill>
                  <a:schemeClr val="bg1"/>
                </a:solidFill>
              </a:rPr>
              <a:t>Metagenomics </a:t>
            </a:r>
            <a:endParaRPr lang="en-US" sz="2000" dirty="0">
              <a:solidFill>
                <a:schemeClr val="bg1"/>
              </a:solidFill>
            </a:endParaRPr>
          </a:p>
          <a:p>
            <a:pPr lvl="1"/>
            <a:r>
              <a:rPr lang="en-US" sz="2000" dirty="0">
                <a:solidFill>
                  <a:schemeClr val="bg1"/>
                </a:solidFill>
              </a:rPr>
              <a:t>Project specific data analysis (Pathway analysis, meta-analysis,  data integration, etc.)</a:t>
            </a:r>
          </a:p>
          <a:p>
            <a:r>
              <a:rPr lang="en-US" sz="2400" dirty="0">
                <a:solidFill>
                  <a:schemeClr val="bg1"/>
                </a:solidFill>
              </a:rPr>
              <a:t>Consulting and training</a:t>
            </a:r>
          </a:p>
          <a:p>
            <a:pPr lvl="1"/>
            <a:r>
              <a:rPr lang="en-US" sz="2000" dirty="0">
                <a:solidFill>
                  <a:schemeClr val="bg1"/>
                </a:solidFill>
              </a:rPr>
              <a:t>Consult for experiment design and data analysis</a:t>
            </a:r>
          </a:p>
          <a:p>
            <a:pPr lvl="1"/>
            <a:r>
              <a:rPr lang="en-US" sz="2000" dirty="0">
                <a:solidFill>
                  <a:schemeClr val="bg1"/>
                </a:solidFill>
              </a:rPr>
              <a:t>Grant application support</a:t>
            </a:r>
          </a:p>
          <a:p>
            <a:pPr lvl="1"/>
            <a:r>
              <a:rPr lang="en-US" sz="2000" dirty="0">
                <a:solidFill>
                  <a:schemeClr val="bg1"/>
                </a:solidFill>
              </a:rPr>
              <a:t>Workshops and in-person training</a:t>
            </a:r>
          </a:p>
          <a:p>
            <a:r>
              <a:rPr lang="en-US" sz="2400" dirty="0">
                <a:solidFill>
                  <a:schemeClr val="bg1"/>
                </a:solidFill>
              </a:rPr>
              <a:t>Computing</a:t>
            </a:r>
          </a:p>
          <a:p>
            <a:pPr lvl="1"/>
            <a:r>
              <a:rPr lang="en-US" sz="2000" dirty="0">
                <a:solidFill>
                  <a:schemeClr val="bg1"/>
                </a:solidFill>
              </a:rPr>
              <a:t>Host and maintain servers for remote use by labs or centers.</a:t>
            </a:r>
          </a:p>
          <a:p>
            <a:pPr lvl="1"/>
            <a:r>
              <a:rPr lang="en-US" sz="2000" dirty="0">
                <a:solidFill>
                  <a:schemeClr val="bg1"/>
                </a:solidFill>
              </a:rPr>
              <a:t>Free access to two Linux servers with 8-cores &amp; 40GB RAM </a:t>
            </a:r>
          </a:p>
          <a:p>
            <a:pPr lvl="1"/>
            <a:r>
              <a:rPr lang="en-US" sz="2000" dirty="0">
                <a:solidFill>
                  <a:schemeClr val="bg1"/>
                </a:solidFill>
              </a:rPr>
              <a:t>Install and maintain software for data analysis</a:t>
            </a:r>
          </a:p>
          <a:p>
            <a:pPr lvl="1"/>
            <a:endParaRPr lang="en-US" sz="22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609600"/>
            <a:ext cx="8229600" cy="1143000"/>
          </a:xfrm>
        </p:spPr>
        <p:txBody>
          <a:bodyPr>
            <a:normAutofit/>
          </a:bodyPr>
          <a:lstStyle/>
          <a:p>
            <a:pPr algn="l"/>
            <a:r>
              <a:rPr lang="en-US" dirty="0">
                <a:solidFill>
                  <a:schemeClr val="bg1"/>
                </a:solidFill>
              </a:rPr>
              <a:t>DNA Sequencing</a:t>
            </a:r>
          </a:p>
        </p:txBody>
      </p:sp>
      <p:sp>
        <p:nvSpPr>
          <p:cNvPr id="10" name="Content Placeholder 9"/>
          <p:cNvSpPr>
            <a:spLocks noGrp="1"/>
          </p:cNvSpPr>
          <p:nvPr>
            <p:ph idx="1"/>
          </p:nvPr>
        </p:nvSpPr>
        <p:spPr>
          <a:xfrm>
            <a:off x="457200" y="1600201"/>
            <a:ext cx="8229600" cy="1828799"/>
          </a:xfrm>
        </p:spPr>
        <p:txBody>
          <a:bodyPr>
            <a:normAutofit fontScale="92500" lnSpcReduction="10000"/>
          </a:bodyPr>
          <a:lstStyle/>
          <a:p>
            <a:r>
              <a:rPr lang="en-US" sz="2400" dirty="0">
                <a:solidFill>
                  <a:schemeClr val="bg1"/>
                </a:solidFill>
              </a:rPr>
              <a:t>Offers DNA extraction, quantification, sequencing, and genotyping services </a:t>
            </a:r>
          </a:p>
          <a:p>
            <a:r>
              <a:rPr lang="en-US" sz="2400" dirty="0">
                <a:solidFill>
                  <a:schemeClr val="bg1"/>
                </a:solidFill>
              </a:rPr>
              <a:t>Sanger (one million base pairs per day)</a:t>
            </a:r>
          </a:p>
          <a:p>
            <a:pPr lvl="1"/>
            <a:r>
              <a:rPr lang="en-US" sz="1800" dirty="0">
                <a:solidFill>
                  <a:schemeClr val="bg1"/>
                </a:solidFill>
              </a:rPr>
              <a:t>ABI 3730xl</a:t>
            </a:r>
          </a:p>
          <a:p>
            <a:r>
              <a:rPr lang="en-US" sz="2400" dirty="0">
                <a:solidFill>
                  <a:schemeClr val="bg1"/>
                </a:solidFill>
              </a:rPr>
              <a:t>Next-Generation (3 trillion base pairs per day)</a:t>
            </a:r>
          </a:p>
          <a:p>
            <a:pPr lvl="1"/>
            <a:endParaRPr lang="en-US" sz="2800" dirty="0">
              <a:solidFill>
                <a:schemeClr val="bg1"/>
              </a:solidFill>
            </a:endParaRPr>
          </a:p>
          <a:p>
            <a:endParaRPr lang="en-US" sz="28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296806669"/>
              </p:ext>
            </p:extLst>
          </p:nvPr>
        </p:nvGraphicFramePr>
        <p:xfrm>
          <a:off x="1371600" y="3429000"/>
          <a:ext cx="6705600" cy="1920240"/>
        </p:xfrm>
        <a:graphic>
          <a:graphicData uri="http://schemas.openxmlformats.org/drawingml/2006/table">
            <a:tbl>
              <a:tblPr firstRow="1" bandRow="1">
                <a:tableStyleId>{0660B408-B3CF-4A94-85FC-2B1E0A45F4A2}</a:tableStyleId>
              </a:tblPr>
              <a:tblGrid>
                <a:gridCol w="2138017">
                  <a:extLst>
                    <a:ext uri="{9D8B030D-6E8A-4147-A177-3AD203B41FA5}">
                      <a16:colId xmlns:a16="http://schemas.microsoft.com/office/drawing/2014/main" val="20000"/>
                    </a:ext>
                  </a:extLst>
                </a:gridCol>
                <a:gridCol w="1509886">
                  <a:extLst>
                    <a:ext uri="{9D8B030D-6E8A-4147-A177-3AD203B41FA5}">
                      <a16:colId xmlns:a16="http://schemas.microsoft.com/office/drawing/2014/main" val="20001"/>
                    </a:ext>
                  </a:extLst>
                </a:gridCol>
                <a:gridCol w="1635512">
                  <a:extLst>
                    <a:ext uri="{9D8B030D-6E8A-4147-A177-3AD203B41FA5}">
                      <a16:colId xmlns:a16="http://schemas.microsoft.com/office/drawing/2014/main" val="20002"/>
                    </a:ext>
                  </a:extLst>
                </a:gridCol>
                <a:gridCol w="1422185">
                  <a:extLst>
                    <a:ext uri="{9D8B030D-6E8A-4147-A177-3AD203B41FA5}">
                      <a16:colId xmlns:a16="http://schemas.microsoft.com/office/drawing/2014/main" val="20003"/>
                    </a:ext>
                  </a:extLst>
                </a:gridCol>
              </a:tblGrid>
              <a:tr h="304800">
                <a:tc>
                  <a:txBody>
                    <a:bodyPr/>
                    <a:lstStyle/>
                    <a:p>
                      <a:r>
                        <a:rPr lang="en-US" sz="1600" dirty="0"/>
                        <a:t>Sequencer</a:t>
                      </a:r>
                    </a:p>
                  </a:txBody>
                  <a:tcPr/>
                </a:tc>
                <a:tc>
                  <a:txBody>
                    <a:bodyPr/>
                    <a:lstStyle/>
                    <a:p>
                      <a:r>
                        <a:rPr lang="en-US" sz="1600" dirty="0"/>
                        <a:t># sequences</a:t>
                      </a:r>
                    </a:p>
                  </a:txBody>
                  <a:tcPr/>
                </a:tc>
                <a:tc>
                  <a:txBody>
                    <a:bodyPr/>
                    <a:lstStyle/>
                    <a:p>
                      <a:r>
                        <a:rPr lang="en-US" sz="1600" dirty="0"/>
                        <a:t>Read length</a:t>
                      </a:r>
                    </a:p>
                  </a:txBody>
                  <a:tcPr/>
                </a:tc>
                <a:tc>
                  <a:txBody>
                    <a:bodyPr/>
                    <a:lstStyle/>
                    <a:p>
                      <a:r>
                        <a:rPr lang="en-US" sz="1600" dirty="0"/>
                        <a:t>Turnaround</a:t>
                      </a:r>
                    </a:p>
                  </a:txBody>
                  <a:tcPr/>
                </a:tc>
                <a:extLst>
                  <a:ext uri="{0D108BD9-81ED-4DB2-BD59-A6C34878D82A}">
                    <a16:rowId xmlns:a16="http://schemas.microsoft.com/office/drawing/2014/main" val="10000"/>
                  </a:ext>
                </a:extLst>
              </a:tr>
              <a:tr h="304800">
                <a:tc>
                  <a:txBody>
                    <a:bodyPr/>
                    <a:lstStyle/>
                    <a:p>
                      <a:r>
                        <a:rPr lang="en-US" sz="1600" dirty="0"/>
                        <a:t>Illumina </a:t>
                      </a:r>
                      <a:r>
                        <a:rPr lang="en-US" sz="1600" dirty="0" err="1"/>
                        <a:t>NovaSeq</a:t>
                      </a:r>
                      <a:endParaRPr lang="en-US" sz="1600" dirty="0"/>
                    </a:p>
                  </a:txBody>
                  <a:tcPr/>
                </a:tc>
                <a:tc>
                  <a:txBody>
                    <a:bodyPr/>
                    <a:lstStyle/>
                    <a:p>
                      <a:r>
                        <a:rPr lang="en-US" sz="1600" dirty="0"/>
                        <a:t>10B+</a:t>
                      </a:r>
                    </a:p>
                  </a:txBody>
                  <a:tcPr/>
                </a:tc>
                <a:tc>
                  <a:txBody>
                    <a:bodyPr/>
                    <a:lstStyle/>
                    <a:p>
                      <a:r>
                        <a:rPr lang="en-US" sz="1600" dirty="0"/>
                        <a:t>Short/medium</a:t>
                      </a:r>
                    </a:p>
                  </a:txBody>
                  <a:tcPr/>
                </a:tc>
                <a:tc>
                  <a:txBody>
                    <a:bodyPr/>
                    <a:lstStyle/>
                    <a:p>
                      <a:r>
                        <a:rPr lang="en-US" sz="1600" dirty="0"/>
                        <a:t>Short</a:t>
                      </a:r>
                    </a:p>
                  </a:txBody>
                  <a:tcPr/>
                </a:tc>
                <a:extLst>
                  <a:ext uri="{0D108BD9-81ED-4DB2-BD59-A6C34878D82A}">
                    <a16:rowId xmlns:a16="http://schemas.microsoft.com/office/drawing/2014/main" val="10001"/>
                  </a:ext>
                </a:extLst>
              </a:tr>
              <a:tr h="304800">
                <a:tc>
                  <a:txBody>
                    <a:bodyPr/>
                    <a:lstStyle/>
                    <a:p>
                      <a:r>
                        <a:rPr lang="en-US" sz="1600" dirty="0" err="1"/>
                        <a:t>Illumina</a:t>
                      </a:r>
                      <a:r>
                        <a:rPr lang="en-US" sz="1600" dirty="0"/>
                        <a:t> </a:t>
                      </a:r>
                      <a:r>
                        <a:rPr lang="en-US" sz="1600" dirty="0" err="1"/>
                        <a:t>MiSeq</a:t>
                      </a:r>
                      <a:endParaRPr lang="en-US" sz="1600" dirty="0"/>
                    </a:p>
                  </a:txBody>
                  <a:tcPr/>
                </a:tc>
                <a:tc>
                  <a:txBody>
                    <a:bodyPr/>
                    <a:lstStyle/>
                    <a:p>
                      <a:r>
                        <a:rPr lang="en-US" sz="1600" dirty="0"/>
                        <a:t>15-20M</a:t>
                      </a:r>
                    </a:p>
                  </a:txBody>
                  <a:tcPr/>
                </a:tc>
                <a:tc>
                  <a:txBody>
                    <a:bodyPr/>
                    <a:lstStyle/>
                    <a:p>
                      <a:r>
                        <a:rPr lang="en-US" sz="1600" dirty="0"/>
                        <a:t>Medium</a:t>
                      </a:r>
                    </a:p>
                  </a:txBody>
                  <a:tcPr/>
                </a:tc>
                <a:tc>
                  <a:txBody>
                    <a:bodyPr/>
                    <a:lstStyle/>
                    <a:p>
                      <a:r>
                        <a:rPr lang="en-US" sz="1600" dirty="0"/>
                        <a:t>Short/med</a:t>
                      </a:r>
                    </a:p>
                  </a:txBody>
                  <a:tcPr/>
                </a:tc>
                <a:extLst>
                  <a:ext uri="{0D108BD9-81ED-4DB2-BD59-A6C34878D82A}">
                    <a16:rowId xmlns:a16="http://schemas.microsoft.com/office/drawing/2014/main" val="10003"/>
                  </a:ext>
                </a:extLst>
              </a:tr>
              <a:tr h="304800">
                <a:tc>
                  <a:txBody>
                    <a:bodyPr/>
                    <a:lstStyle/>
                    <a:p>
                      <a:r>
                        <a:rPr lang="en-US" sz="1600" dirty="0" err="1"/>
                        <a:t>PacBio</a:t>
                      </a:r>
                      <a:r>
                        <a:rPr lang="en-US" sz="1600" dirty="0"/>
                        <a:t> Sequel</a:t>
                      </a:r>
                    </a:p>
                  </a:txBody>
                  <a:tcPr/>
                </a:tc>
                <a:tc>
                  <a:txBody>
                    <a:bodyPr/>
                    <a:lstStyle/>
                    <a:p>
                      <a:r>
                        <a:rPr lang="en-US" sz="1600" dirty="0"/>
                        <a:t>~0.5M</a:t>
                      </a:r>
                    </a:p>
                  </a:txBody>
                  <a:tcPr/>
                </a:tc>
                <a:tc>
                  <a:txBody>
                    <a:bodyPr/>
                    <a:lstStyle/>
                    <a:p>
                      <a:r>
                        <a:rPr lang="en-US" sz="1600" dirty="0"/>
                        <a:t>Long</a:t>
                      </a:r>
                    </a:p>
                  </a:txBody>
                  <a:tcPr/>
                </a:tc>
                <a:tc>
                  <a:txBody>
                    <a:bodyPr/>
                    <a:lstStyle/>
                    <a:p>
                      <a:r>
                        <a:rPr lang="en-US" sz="1600" dirty="0"/>
                        <a:t>Short</a:t>
                      </a:r>
                    </a:p>
                  </a:txBody>
                  <a:tcPr/>
                </a:tc>
                <a:extLst>
                  <a:ext uri="{0D108BD9-81ED-4DB2-BD59-A6C34878D82A}">
                    <a16:rowId xmlns:a16="http://schemas.microsoft.com/office/drawing/2014/main" val="10004"/>
                  </a:ext>
                </a:extLst>
              </a:tr>
              <a:tr h="304800">
                <a:tc>
                  <a:txBody>
                    <a:bodyPr/>
                    <a:lstStyle/>
                    <a:p>
                      <a:r>
                        <a:rPr lang="en-US" sz="1600" dirty="0"/>
                        <a:t>Oxford </a:t>
                      </a:r>
                      <a:r>
                        <a:rPr lang="en-US" sz="1600" dirty="0" err="1"/>
                        <a:t>Nanopore</a:t>
                      </a:r>
                      <a:r>
                        <a:rPr lang="en-US" sz="1600" baseline="0" dirty="0"/>
                        <a:t> </a:t>
                      </a:r>
                      <a:r>
                        <a:rPr lang="en-US" sz="1600" baseline="0" dirty="0" err="1"/>
                        <a:t>GridION</a:t>
                      </a:r>
                      <a:endParaRPr lang="en-US" sz="1600" dirty="0"/>
                    </a:p>
                  </a:txBody>
                  <a:tcPr/>
                </a:tc>
                <a:tc>
                  <a:txBody>
                    <a:bodyPr/>
                    <a:lstStyle/>
                    <a:p>
                      <a:r>
                        <a:rPr lang="en-US" sz="1600" dirty="0"/>
                        <a:t>1-2M</a:t>
                      </a:r>
                    </a:p>
                  </a:txBody>
                  <a:tcPr/>
                </a:tc>
                <a:tc>
                  <a:txBody>
                    <a:bodyPr/>
                    <a:lstStyle/>
                    <a:p>
                      <a:r>
                        <a:rPr lang="en-US" sz="1600" dirty="0"/>
                        <a:t>Ultra-long</a:t>
                      </a:r>
                    </a:p>
                  </a:txBody>
                  <a:tcPr/>
                </a:tc>
                <a:tc>
                  <a:txBody>
                    <a:bodyPr/>
                    <a:lstStyle/>
                    <a:p>
                      <a:r>
                        <a:rPr lang="en-US" sz="1600" dirty="0"/>
                        <a:t>Short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9743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609600"/>
            <a:ext cx="8229600" cy="1143000"/>
          </a:xfrm>
        </p:spPr>
        <p:txBody>
          <a:bodyPr>
            <a:normAutofit/>
          </a:bodyPr>
          <a:lstStyle/>
          <a:p>
            <a:pPr algn="l"/>
            <a:r>
              <a:rPr lang="en-US" dirty="0">
                <a:solidFill>
                  <a:schemeClr val="bg1"/>
                </a:solidFill>
              </a:rPr>
              <a:t>DNA Sequencing</a:t>
            </a:r>
          </a:p>
        </p:txBody>
      </p:sp>
      <p:sp>
        <p:nvSpPr>
          <p:cNvPr id="10" name="Content Placeholder 9"/>
          <p:cNvSpPr>
            <a:spLocks noGrp="1"/>
          </p:cNvSpPr>
          <p:nvPr>
            <p:ph idx="1"/>
          </p:nvPr>
        </p:nvSpPr>
        <p:spPr>
          <a:xfrm>
            <a:off x="457200" y="1600201"/>
            <a:ext cx="8229600" cy="3657599"/>
          </a:xfrm>
        </p:spPr>
        <p:txBody>
          <a:bodyPr>
            <a:normAutofit fontScale="85000" lnSpcReduction="10000"/>
          </a:bodyPr>
          <a:lstStyle/>
          <a:p>
            <a:r>
              <a:rPr lang="en-US" sz="3100" dirty="0">
                <a:solidFill>
                  <a:schemeClr val="bg1"/>
                </a:solidFill>
              </a:rPr>
              <a:t>UW Collaborations:</a:t>
            </a:r>
          </a:p>
          <a:p>
            <a:pPr lvl="1"/>
            <a:r>
              <a:rPr lang="en-US" sz="2200" dirty="0">
                <a:solidFill>
                  <a:schemeClr val="bg1"/>
                </a:solidFill>
              </a:rPr>
              <a:t>Clinical Sequencing: State Lab of Hygiene, </a:t>
            </a:r>
            <a:r>
              <a:rPr lang="en-US" sz="2200" dirty="0" smtClean="0">
                <a:solidFill>
                  <a:schemeClr val="bg1"/>
                </a:solidFill>
              </a:rPr>
              <a:t>UW </a:t>
            </a:r>
            <a:r>
              <a:rPr lang="en-US" sz="2200" dirty="0">
                <a:solidFill>
                  <a:schemeClr val="bg1"/>
                </a:solidFill>
              </a:rPr>
              <a:t>Hospital and Clinics </a:t>
            </a:r>
          </a:p>
          <a:p>
            <a:pPr lvl="1"/>
            <a:r>
              <a:rPr lang="en-US" sz="2200" dirty="0">
                <a:solidFill>
                  <a:schemeClr val="bg1"/>
                </a:solidFill>
              </a:rPr>
              <a:t>Ancient DNA: Department of Defense</a:t>
            </a:r>
          </a:p>
          <a:p>
            <a:pPr lvl="1"/>
            <a:r>
              <a:rPr lang="en-US" sz="2200" dirty="0">
                <a:solidFill>
                  <a:schemeClr val="bg1"/>
                </a:solidFill>
              </a:rPr>
              <a:t>National Institute of Standards and Technology (NIST)</a:t>
            </a:r>
          </a:p>
          <a:p>
            <a:endParaRPr lang="en-US" sz="3100" dirty="0" smtClean="0">
              <a:solidFill>
                <a:schemeClr val="bg1"/>
              </a:solidFill>
            </a:endParaRPr>
          </a:p>
          <a:p>
            <a:r>
              <a:rPr lang="en-US" sz="3100" dirty="0" smtClean="0">
                <a:solidFill>
                  <a:schemeClr val="bg1"/>
                </a:solidFill>
              </a:rPr>
              <a:t>Protocol </a:t>
            </a:r>
            <a:r>
              <a:rPr lang="en-US" sz="3100" dirty="0">
                <a:solidFill>
                  <a:schemeClr val="bg1"/>
                </a:solidFill>
              </a:rPr>
              <a:t>Evaluations (Broad based)</a:t>
            </a:r>
          </a:p>
          <a:p>
            <a:pPr lvl="1"/>
            <a:r>
              <a:rPr lang="en-US" sz="2400" dirty="0">
                <a:solidFill>
                  <a:schemeClr val="bg1"/>
                </a:solidFill>
              </a:rPr>
              <a:t>Whole Exome Comparison</a:t>
            </a:r>
          </a:p>
          <a:p>
            <a:pPr lvl="1"/>
            <a:r>
              <a:rPr lang="en-US" sz="2400" dirty="0">
                <a:solidFill>
                  <a:schemeClr val="bg1"/>
                </a:solidFill>
              </a:rPr>
              <a:t>Hi-C Library Prep for Genome Assembly and Chromatin Looping</a:t>
            </a:r>
          </a:p>
          <a:p>
            <a:pPr lvl="1"/>
            <a:r>
              <a:rPr lang="en-US" sz="2400" dirty="0">
                <a:solidFill>
                  <a:schemeClr val="bg1"/>
                </a:solidFill>
              </a:rPr>
              <a:t>High Throughput / Low Cost Plasmid Sequencing and Assembly</a:t>
            </a:r>
          </a:p>
          <a:p>
            <a:pPr lvl="1"/>
            <a:r>
              <a:rPr lang="en-US" sz="2400" dirty="0">
                <a:solidFill>
                  <a:schemeClr val="bg1"/>
                </a:solidFill>
              </a:rPr>
              <a:t>Cas9 targeted Enrichment for Long Read Libraries, 5kb+</a:t>
            </a:r>
          </a:p>
          <a:p>
            <a:pPr marL="914400" lvl="2" indent="0">
              <a:buNone/>
            </a:pPr>
            <a:endParaRPr lang="en-US" dirty="0">
              <a:solidFill>
                <a:schemeClr val="bg1"/>
              </a:solidFill>
            </a:endParaRPr>
          </a:p>
          <a:p>
            <a:pPr lvl="1"/>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210805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762000"/>
            <a:ext cx="8229600" cy="1143000"/>
          </a:xfrm>
        </p:spPr>
        <p:txBody>
          <a:bodyPr>
            <a:normAutofit/>
          </a:bodyPr>
          <a:lstStyle/>
          <a:p>
            <a:pPr algn="l"/>
            <a:r>
              <a:rPr lang="en-US" dirty="0">
                <a:solidFill>
                  <a:schemeClr val="bg1"/>
                </a:solidFill>
              </a:rPr>
              <a:t>Gene Expression Center (GEC)</a:t>
            </a:r>
          </a:p>
        </p:txBody>
      </p:sp>
      <p:sp>
        <p:nvSpPr>
          <p:cNvPr id="10" name="Content Placeholder 9"/>
          <p:cNvSpPr>
            <a:spLocks noGrp="1"/>
          </p:cNvSpPr>
          <p:nvPr>
            <p:ph idx="1"/>
          </p:nvPr>
        </p:nvSpPr>
        <p:spPr>
          <a:xfrm>
            <a:off x="685800" y="1905000"/>
            <a:ext cx="8229600" cy="3657600"/>
          </a:xfrm>
        </p:spPr>
        <p:txBody>
          <a:bodyPr>
            <a:normAutofit fontScale="92500"/>
          </a:bodyPr>
          <a:lstStyle/>
          <a:p>
            <a:pPr marL="457200" lvl="1" indent="0">
              <a:buNone/>
            </a:pPr>
            <a:r>
              <a:rPr lang="en-US" sz="2400" dirty="0">
                <a:solidFill>
                  <a:srgbClr val="000000"/>
                </a:solidFill>
              </a:rPr>
              <a:t>-</a:t>
            </a:r>
            <a:r>
              <a:rPr lang="en-US" sz="2400" b="1" dirty="0">
                <a:solidFill>
                  <a:srgbClr val="000000"/>
                </a:solidFill>
              </a:rPr>
              <a:t>RNA extraction </a:t>
            </a:r>
            <a:r>
              <a:rPr lang="en-US" sz="2400" dirty="0">
                <a:solidFill>
                  <a:srgbClr val="000000"/>
                </a:solidFill>
              </a:rPr>
              <a:t>(cell, PMBC, tissue, etc.), quantification and integrity analysis</a:t>
            </a:r>
          </a:p>
          <a:p>
            <a:pPr marL="457200" lvl="1" indent="0">
              <a:buNone/>
            </a:pPr>
            <a:r>
              <a:rPr lang="en-US" sz="2400" dirty="0">
                <a:solidFill>
                  <a:srgbClr val="000000"/>
                </a:solidFill>
              </a:rPr>
              <a:t>-</a:t>
            </a:r>
            <a:r>
              <a:rPr lang="en-US" sz="2400" b="1" dirty="0">
                <a:solidFill>
                  <a:srgbClr val="000000"/>
                </a:solidFill>
              </a:rPr>
              <a:t>10X Genomics Single Cell RNA (</a:t>
            </a:r>
            <a:r>
              <a:rPr lang="en-US" sz="2400" b="1" dirty="0" err="1">
                <a:solidFill>
                  <a:srgbClr val="000000"/>
                </a:solidFill>
              </a:rPr>
              <a:t>scRNA</a:t>
            </a:r>
            <a:r>
              <a:rPr lang="en-US" sz="2400" b="1" dirty="0">
                <a:solidFill>
                  <a:srgbClr val="000000"/>
                </a:solidFill>
              </a:rPr>
              <a:t>)</a:t>
            </a:r>
            <a:r>
              <a:rPr lang="en-US" sz="2400" dirty="0">
                <a:solidFill>
                  <a:srgbClr val="000000"/>
                </a:solidFill>
              </a:rPr>
              <a:t>-</a:t>
            </a:r>
            <a:r>
              <a:rPr lang="en-US" sz="2400" b="1" dirty="0">
                <a:solidFill>
                  <a:srgbClr val="000000"/>
                </a:solidFill>
              </a:rPr>
              <a:t> </a:t>
            </a:r>
            <a:r>
              <a:rPr lang="en-US" sz="2400" dirty="0">
                <a:solidFill>
                  <a:srgbClr val="000000"/>
                </a:solidFill>
              </a:rPr>
              <a:t>3’ </a:t>
            </a:r>
            <a:r>
              <a:rPr lang="en-US" sz="2400" dirty="0" err="1">
                <a:solidFill>
                  <a:srgbClr val="000000"/>
                </a:solidFill>
              </a:rPr>
              <a:t>scRNA</a:t>
            </a:r>
            <a:r>
              <a:rPr lang="en-US" sz="2400" dirty="0">
                <a:solidFill>
                  <a:srgbClr val="000000"/>
                </a:solidFill>
              </a:rPr>
              <a:t> expression, Immune profiling V(D)J (human and mouse), single cell ATAC, Hash tagging and Feature barcoding</a:t>
            </a:r>
          </a:p>
          <a:p>
            <a:pPr marL="457200" lvl="1" indent="0">
              <a:buNone/>
            </a:pPr>
            <a:r>
              <a:rPr lang="en-US" sz="2400" dirty="0">
                <a:solidFill>
                  <a:srgbClr val="000000"/>
                </a:solidFill>
              </a:rPr>
              <a:t>-</a:t>
            </a:r>
            <a:r>
              <a:rPr lang="en-US" sz="2400" b="1" dirty="0">
                <a:solidFill>
                  <a:srgbClr val="000000"/>
                </a:solidFill>
              </a:rPr>
              <a:t>Illumina RNA Seq </a:t>
            </a:r>
            <a:r>
              <a:rPr lang="en-US" sz="2400" dirty="0">
                <a:solidFill>
                  <a:srgbClr val="000000"/>
                </a:solidFill>
              </a:rPr>
              <a:t>(short-read sequencing)-</a:t>
            </a:r>
            <a:r>
              <a:rPr lang="en-US" sz="2400" b="1" dirty="0">
                <a:solidFill>
                  <a:srgbClr val="000000"/>
                </a:solidFill>
              </a:rPr>
              <a:t> </a:t>
            </a:r>
            <a:r>
              <a:rPr lang="en-US" sz="2400" dirty="0">
                <a:solidFill>
                  <a:srgbClr val="000000"/>
                </a:solidFill>
              </a:rPr>
              <a:t>RNA standard and ultra-low RNA input (mRNA and rRNA reduced) and miRNA library preparation</a:t>
            </a:r>
          </a:p>
          <a:p>
            <a:pPr marL="457200" lvl="1" indent="0">
              <a:buNone/>
            </a:pPr>
            <a:r>
              <a:rPr lang="en-US" sz="2400" dirty="0">
                <a:solidFill>
                  <a:srgbClr val="000000"/>
                </a:solidFill>
              </a:rPr>
              <a:t>-</a:t>
            </a:r>
            <a:r>
              <a:rPr lang="en-US" sz="2400" b="1" dirty="0">
                <a:solidFill>
                  <a:srgbClr val="000000"/>
                </a:solidFill>
              </a:rPr>
              <a:t>PacBio and Oxford Nanopore </a:t>
            </a:r>
            <a:r>
              <a:rPr lang="en-US" sz="2400" dirty="0">
                <a:solidFill>
                  <a:srgbClr val="000000"/>
                </a:solidFill>
              </a:rPr>
              <a:t>(long-read sequencing)-</a:t>
            </a:r>
            <a:r>
              <a:rPr lang="en-US" sz="2400" b="1" dirty="0">
                <a:solidFill>
                  <a:srgbClr val="000000"/>
                </a:solidFill>
              </a:rPr>
              <a:t> </a:t>
            </a:r>
            <a:r>
              <a:rPr lang="en-US" sz="2400" dirty="0">
                <a:solidFill>
                  <a:srgbClr val="000000"/>
                </a:solidFill>
              </a:rPr>
              <a:t>RNA standard library preparation</a:t>
            </a:r>
          </a:p>
        </p:txBody>
      </p:sp>
    </p:spTree>
    <p:extLst>
      <p:ext uri="{BB962C8B-B14F-4D97-AF65-F5344CB8AC3E}">
        <p14:creationId xmlns:p14="http://schemas.microsoft.com/office/powerpoint/2010/main" val="263109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solidFill>
                  <a:schemeClr val="bg1"/>
                </a:solidFill>
              </a:rPr>
              <a:t>Gene Expression Center</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200" dirty="0">
                <a:solidFill>
                  <a:srgbClr val="000000"/>
                </a:solidFill>
              </a:rPr>
              <a:t>-</a:t>
            </a:r>
            <a:r>
              <a:rPr lang="en-US" sz="2200" b="1" dirty="0">
                <a:solidFill>
                  <a:srgbClr val="000000"/>
                </a:solidFill>
              </a:rPr>
              <a:t>Illumina Microarray</a:t>
            </a:r>
            <a:r>
              <a:rPr lang="en-US" sz="2200" dirty="0">
                <a:solidFill>
                  <a:srgbClr val="000000"/>
                </a:solidFill>
              </a:rPr>
              <a:t>-</a:t>
            </a:r>
            <a:r>
              <a:rPr lang="en-US" sz="2200" b="1" dirty="0">
                <a:solidFill>
                  <a:srgbClr val="000000"/>
                </a:solidFill>
              </a:rPr>
              <a:t> </a:t>
            </a:r>
            <a:r>
              <a:rPr lang="en-US" sz="2200" dirty="0">
                <a:solidFill>
                  <a:srgbClr val="000000"/>
                </a:solidFill>
              </a:rPr>
              <a:t>genotyping and methylation</a:t>
            </a:r>
          </a:p>
          <a:p>
            <a:pPr marL="0" indent="0">
              <a:buNone/>
            </a:pPr>
            <a:r>
              <a:rPr lang="en-US" sz="2200" dirty="0">
                <a:solidFill>
                  <a:schemeClr val="bg1"/>
                </a:solidFill>
              </a:rPr>
              <a:t>-</a:t>
            </a:r>
            <a:r>
              <a:rPr lang="en-US" sz="2200" b="1" dirty="0">
                <a:solidFill>
                  <a:schemeClr val="bg1"/>
                </a:solidFill>
              </a:rPr>
              <a:t>UW Collaborations- </a:t>
            </a:r>
            <a:r>
              <a:rPr lang="en-US" sz="2200" dirty="0">
                <a:solidFill>
                  <a:schemeClr val="bg1"/>
                </a:solidFill>
              </a:rPr>
              <a:t>Clinical Microarrays: State Lab of Hygiene, Dept. of Pathology, UW Hospital and Clinics </a:t>
            </a:r>
          </a:p>
          <a:p>
            <a:pPr marL="0" indent="0">
              <a:buNone/>
            </a:pPr>
            <a:r>
              <a:rPr lang="en-US" sz="2200" dirty="0">
                <a:solidFill>
                  <a:schemeClr val="bg1"/>
                </a:solidFill>
              </a:rPr>
              <a:t>-</a:t>
            </a:r>
            <a:r>
              <a:rPr lang="en-US" sz="2200" b="1" dirty="0">
                <a:solidFill>
                  <a:schemeClr val="bg1"/>
                </a:solidFill>
              </a:rPr>
              <a:t>Technology Evaluation- </a:t>
            </a:r>
            <a:r>
              <a:rPr lang="en-US" sz="2200" dirty="0" err="1">
                <a:solidFill>
                  <a:schemeClr val="bg1"/>
                </a:solidFill>
              </a:rPr>
              <a:t>Visium</a:t>
            </a:r>
            <a:r>
              <a:rPr lang="en-US" sz="2200" dirty="0">
                <a:solidFill>
                  <a:schemeClr val="bg1"/>
                </a:solidFill>
              </a:rPr>
              <a:t> Spatial </a:t>
            </a:r>
            <a:r>
              <a:rPr lang="en-US" sz="2200" dirty="0" err="1">
                <a:solidFill>
                  <a:schemeClr val="bg1"/>
                </a:solidFill>
              </a:rPr>
              <a:t>Transcriptomics</a:t>
            </a:r>
            <a:r>
              <a:rPr lang="en-US" sz="2200" dirty="0">
                <a:solidFill>
                  <a:schemeClr val="bg1"/>
                </a:solidFill>
              </a:rPr>
              <a:t> (spatial gene expression)</a:t>
            </a:r>
          </a:p>
          <a:p>
            <a:pPr marL="0" indent="0">
              <a:buNone/>
            </a:pPr>
            <a:r>
              <a:rPr lang="en-US" sz="2200" dirty="0">
                <a:solidFill>
                  <a:schemeClr val="bg1"/>
                </a:solidFill>
              </a:rPr>
              <a:t>-</a:t>
            </a:r>
            <a:r>
              <a:rPr lang="en-US" sz="2200" b="1" dirty="0">
                <a:solidFill>
                  <a:schemeClr val="bg1"/>
                </a:solidFill>
              </a:rPr>
              <a:t>Consulting and Training</a:t>
            </a:r>
            <a:r>
              <a:rPr lang="en-US" sz="2200" dirty="0">
                <a:solidFill>
                  <a:schemeClr val="bg1"/>
                </a:solidFill>
              </a:rPr>
              <a:t>-</a:t>
            </a:r>
          </a:p>
          <a:p>
            <a:pPr marL="0" indent="0">
              <a:buNone/>
            </a:pPr>
            <a:r>
              <a:rPr lang="en-US" sz="2200" dirty="0">
                <a:solidFill>
                  <a:schemeClr val="bg1"/>
                </a:solidFill>
              </a:rPr>
              <a:t>	-Consult for project experimental designs</a:t>
            </a:r>
          </a:p>
          <a:p>
            <a:pPr marL="0" indent="0">
              <a:buNone/>
            </a:pPr>
            <a:r>
              <a:rPr lang="en-US" sz="2200" dirty="0">
                <a:solidFill>
                  <a:schemeClr val="bg1"/>
                </a:solidFill>
              </a:rPr>
              <a:t>	-Train clients for independent usage of GEC</a:t>
            </a:r>
          </a:p>
          <a:p>
            <a:pPr marL="0" indent="0">
              <a:buNone/>
            </a:pPr>
            <a:r>
              <a:rPr lang="en-US" sz="2200" dirty="0">
                <a:solidFill>
                  <a:schemeClr val="bg1"/>
                </a:solidFill>
              </a:rPr>
              <a:t>              instrumentation</a:t>
            </a:r>
          </a:p>
          <a:p>
            <a:pPr lvl="1"/>
            <a:endParaRPr lang="en-US" sz="2200" dirty="0">
              <a:solidFill>
                <a:schemeClr val="bg1"/>
              </a:solidFill>
            </a:endParaRPr>
          </a:p>
          <a:p>
            <a:pPr lvl="1"/>
            <a:endParaRPr lang="en-US" sz="2200" dirty="0">
              <a:solidFill>
                <a:schemeClr val="bg1"/>
              </a:solidFill>
            </a:endParaRPr>
          </a:p>
          <a:p>
            <a:endParaRPr lang="en-US" dirty="0"/>
          </a:p>
        </p:txBody>
      </p:sp>
    </p:spTree>
    <p:extLst>
      <p:ext uri="{BB962C8B-B14F-4D97-AF65-F5344CB8AC3E}">
        <p14:creationId xmlns:p14="http://schemas.microsoft.com/office/powerpoint/2010/main" val="1845871059"/>
      </p:ext>
    </p:extLst>
  </p:cSld>
  <p:clrMapOvr>
    <a:masterClrMapping/>
  </p:clrMapOvr>
</p:sld>
</file>

<file path=ppt/theme/theme1.xml><?xml version="1.0" encoding="utf-8"?>
<a:theme xmlns:a="http://schemas.openxmlformats.org/drawingml/2006/main" name="tkfc jan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tkfc jan 10.thmx</Template>
  <TotalTime>7162</TotalTime>
  <Words>689</Words>
  <Application>Microsoft Office PowerPoint</Application>
  <PresentationFormat>On-screen Show (4:3)</PresentationFormat>
  <Paragraphs>135</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tkfc jan 10</vt:lpstr>
      <vt:lpstr>PowerPoint Presentation</vt:lpstr>
      <vt:lpstr>PowerPoint Presentation</vt:lpstr>
      <vt:lpstr>About UWBC:</vt:lpstr>
      <vt:lpstr>Core Facilities:</vt:lpstr>
      <vt:lpstr>Bioinformatics Resource Center (BRC)</vt:lpstr>
      <vt:lpstr>DNA Sequencing</vt:lpstr>
      <vt:lpstr>DNA Sequencing</vt:lpstr>
      <vt:lpstr>Gene Expression Center (GEC)</vt:lpstr>
      <vt:lpstr>Gene Expression Center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cmkonsitzke</dc:creator>
  <cp:lastModifiedBy>I am</cp:lastModifiedBy>
  <cp:revision>253</cp:revision>
  <cp:lastPrinted>2014-06-02T13:16:49Z</cp:lastPrinted>
  <dcterms:created xsi:type="dcterms:W3CDTF">2012-01-10T11:29:13Z</dcterms:created>
  <dcterms:modified xsi:type="dcterms:W3CDTF">2019-10-24T14:45:17Z</dcterms:modified>
</cp:coreProperties>
</file>