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5"/>
  </p:sldMasterIdLst>
  <p:notesMasterIdLst>
    <p:notesMasterId r:id="rId34"/>
  </p:notesMasterIdLst>
  <p:handoutMasterIdLst>
    <p:handoutMasterId r:id="rId35"/>
  </p:handoutMasterIdLst>
  <p:sldIdLst>
    <p:sldId id="260" r:id="rId6"/>
    <p:sldId id="264" r:id="rId7"/>
    <p:sldId id="294" r:id="rId8"/>
    <p:sldId id="309" r:id="rId9"/>
    <p:sldId id="317" r:id="rId10"/>
    <p:sldId id="268" r:id="rId11"/>
    <p:sldId id="272" r:id="rId12"/>
    <p:sldId id="315" r:id="rId13"/>
    <p:sldId id="302" r:id="rId14"/>
    <p:sldId id="279" r:id="rId15"/>
    <p:sldId id="263" r:id="rId16"/>
    <p:sldId id="293" r:id="rId17"/>
    <p:sldId id="267" r:id="rId18"/>
    <p:sldId id="269" r:id="rId19"/>
    <p:sldId id="295" r:id="rId20"/>
    <p:sldId id="316" r:id="rId21"/>
    <p:sldId id="277" r:id="rId22"/>
    <p:sldId id="276" r:id="rId23"/>
    <p:sldId id="278" r:id="rId24"/>
    <p:sldId id="281" r:id="rId25"/>
    <p:sldId id="310" r:id="rId26"/>
    <p:sldId id="318" r:id="rId27"/>
    <p:sldId id="311" r:id="rId28"/>
    <p:sldId id="287" r:id="rId29"/>
    <p:sldId id="299" r:id="rId30"/>
    <p:sldId id="285" r:id="rId31"/>
    <p:sldId id="298" r:id="rId32"/>
    <p:sldId id="259" r:id="rId33"/>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9D5"/>
    <a:srgbClr val="2121FF"/>
    <a:srgbClr val="98B8FE"/>
    <a:srgbClr val="8DB2FD"/>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7" autoAdjust="0"/>
    <p:restoredTop sz="99123" autoAdjust="0"/>
  </p:normalViewPr>
  <p:slideViewPr>
    <p:cSldViewPr snapToObjects="1">
      <p:cViewPr>
        <p:scale>
          <a:sx n="90" d="100"/>
          <a:sy n="90" d="100"/>
        </p:scale>
        <p:origin x="-972" y="-132"/>
      </p:cViewPr>
      <p:guideLst>
        <p:guide orient="horz" pos="2160"/>
        <p:guide pos="2880"/>
      </p:guideLst>
    </p:cSldViewPr>
  </p:slideViewPr>
  <p:notesTextViewPr>
    <p:cViewPr>
      <p:scale>
        <a:sx n="100" d="100"/>
        <a:sy n="100" d="100"/>
      </p:scale>
      <p:origin x="0" y="0"/>
    </p:cViewPr>
  </p:notesTextViewPr>
  <p:notesViewPr>
    <p:cSldViewPr snapToObjects="1">
      <p:cViewPr varScale="1">
        <p:scale>
          <a:sx n="69" d="100"/>
          <a:sy n="69" d="100"/>
        </p:scale>
        <p:origin x="-2760"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4344C8B6-5E07-4F55-ABDD-769B6BB611D3}" type="slidenum">
              <a:rPr lang="en-US" smtClean="0"/>
              <a:t>‹#›</a:t>
            </a:fld>
            <a:endParaRPr lang="en-US"/>
          </a:p>
        </p:txBody>
      </p:sp>
    </p:spTree>
    <p:extLst>
      <p:ext uri="{BB962C8B-B14F-4D97-AF65-F5344CB8AC3E}">
        <p14:creationId xmlns:p14="http://schemas.microsoft.com/office/powerpoint/2010/main" val="341191677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r>
              <a:rPr lang="en-US" smtClean="0"/>
              <a:t>National Council of University Research Administrators</a:t>
            </a: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00B01399-5AB8-4A8B-ADA7-A0420A66BFD3}" type="datetimeFigureOut">
              <a:rPr lang="en-US" smtClean="0"/>
              <a:t>10/24/2019</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6CBA949-C435-4B09-8661-D03A49135A50}" type="slidenum">
              <a:rPr lang="en-US" smtClean="0"/>
              <a:t>‹#›</a:t>
            </a:fld>
            <a:endParaRPr lang="en-US"/>
          </a:p>
        </p:txBody>
      </p:sp>
    </p:spTree>
    <p:extLst>
      <p:ext uri="{BB962C8B-B14F-4D97-AF65-F5344CB8AC3E}">
        <p14:creationId xmlns:p14="http://schemas.microsoft.com/office/powerpoint/2010/main" val="284021489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r>
              <a:rPr lang="en-US" smtClean="0"/>
              <a:t>National Council of University Research Administrators</a:t>
            </a:r>
            <a:endParaRPr lang="en-US"/>
          </a:p>
        </p:txBody>
      </p:sp>
    </p:spTree>
    <p:extLst>
      <p:ext uri="{BB962C8B-B14F-4D97-AF65-F5344CB8AC3E}">
        <p14:creationId xmlns:p14="http://schemas.microsoft.com/office/powerpoint/2010/main" val="212894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491E953-7589-044F-9235-BEBB50499FC7}" type="datetime1">
              <a:rPr lang="en-US" smtClean="0"/>
              <a:t>10/24/2019</a:t>
            </a:fld>
            <a:endParaRPr lang="en-US"/>
          </a:p>
        </p:txBody>
      </p:sp>
      <p:sp>
        <p:nvSpPr>
          <p:cNvPr id="19" name="Footer Placeholder 18"/>
          <p:cNvSpPr>
            <a:spLocks noGrp="1"/>
          </p:cNvSpPr>
          <p:nvPr>
            <p:ph type="ftr" sz="quarter" idx="11"/>
          </p:nvPr>
        </p:nvSpPr>
        <p:spPr/>
        <p:txBody>
          <a:bodyPr/>
          <a:lstStyle/>
          <a:p>
            <a:r>
              <a:rPr lang="en-US" smtClean="0"/>
              <a:t>@ 2014 </a:t>
            </a:r>
            <a:endParaRPr lang="en-US"/>
          </a:p>
        </p:txBody>
      </p:sp>
      <p:sp>
        <p:nvSpPr>
          <p:cNvPr id="27" name="Slide Number Placeholder 26"/>
          <p:cNvSpPr>
            <a:spLocks noGrp="1"/>
          </p:cNvSpPr>
          <p:nvPr>
            <p:ph type="sldNum" sz="quarter" idx="12"/>
          </p:nvPr>
        </p:nvSpPr>
        <p:spPr/>
        <p:txBody>
          <a:bodyPr/>
          <a:lstStyle/>
          <a:p>
            <a:fld id="{CA4B4A0F-C376-AC43-9D5E-533B5F488E5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EC4022-0108-A04C-A6D6-CECBF89EA70A}" type="datetime1">
              <a:rPr lang="en-US" smtClean="0"/>
              <a:t>10/24/2019</a:t>
            </a:fld>
            <a:endParaRPr lang="en-US"/>
          </a:p>
        </p:txBody>
      </p:sp>
      <p:sp>
        <p:nvSpPr>
          <p:cNvPr id="5" name="Footer Placeholder 4"/>
          <p:cNvSpPr>
            <a:spLocks noGrp="1"/>
          </p:cNvSpPr>
          <p:nvPr>
            <p:ph type="ftr" sz="quarter" idx="11"/>
          </p:nvPr>
        </p:nvSpPr>
        <p:spPr/>
        <p:txBody>
          <a:bodyPr/>
          <a:lstStyle/>
          <a:p>
            <a:r>
              <a:rPr lang="en-US" smtClean="0"/>
              <a:t>@ 2014 </a:t>
            </a:r>
            <a:endParaRPr lang="en-US"/>
          </a:p>
        </p:txBody>
      </p:sp>
      <p:sp>
        <p:nvSpPr>
          <p:cNvPr id="6" name="Slide Number Placeholder 5"/>
          <p:cNvSpPr>
            <a:spLocks noGrp="1"/>
          </p:cNvSpPr>
          <p:nvPr>
            <p:ph type="sldNum" sz="quarter" idx="12"/>
          </p:nvPr>
        </p:nvSpPr>
        <p:spPr/>
        <p:txBody>
          <a:bodyPr/>
          <a:lstStyle/>
          <a:p>
            <a:fld id="{CA4B4A0F-C376-AC43-9D5E-533B5F488E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9ABA8D-26D5-2C44-825C-F1CB0BE29A09}" type="datetime1">
              <a:rPr lang="en-US" smtClean="0"/>
              <a:t>10/24/2019</a:t>
            </a:fld>
            <a:endParaRPr lang="en-US"/>
          </a:p>
        </p:txBody>
      </p:sp>
      <p:sp>
        <p:nvSpPr>
          <p:cNvPr id="5" name="Footer Placeholder 4"/>
          <p:cNvSpPr>
            <a:spLocks noGrp="1"/>
          </p:cNvSpPr>
          <p:nvPr>
            <p:ph type="ftr" sz="quarter" idx="11"/>
          </p:nvPr>
        </p:nvSpPr>
        <p:spPr/>
        <p:txBody>
          <a:bodyPr/>
          <a:lstStyle/>
          <a:p>
            <a:r>
              <a:rPr lang="en-US" smtClean="0"/>
              <a:t>@ 2014 </a:t>
            </a:r>
            <a:endParaRPr lang="en-US"/>
          </a:p>
        </p:txBody>
      </p:sp>
      <p:sp>
        <p:nvSpPr>
          <p:cNvPr id="6" name="Slide Number Placeholder 5"/>
          <p:cNvSpPr>
            <a:spLocks noGrp="1"/>
          </p:cNvSpPr>
          <p:nvPr>
            <p:ph type="sldNum" sz="quarter" idx="12"/>
          </p:nvPr>
        </p:nvSpPr>
        <p:spPr/>
        <p:txBody>
          <a:bodyPr/>
          <a:lstStyle/>
          <a:p>
            <a:fld id="{CA4B4A0F-C376-AC43-9D5E-533B5F488E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C76923-9F84-2C4C-9204-B3E89C029E40}" type="datetime1">
              <a:rPr lang="en-US" smtClean="0"/>
              <a:t>10/24/2019</a:t>
            </a:fld>
            <a:endParaRPr lang="en-US"/>
          </a:p>
        </p:txBody>
      </p:sp>
      <p:sp>
        <p:nvSpPr>
          <p:cNvPr id="5" name="Footer Placeholder 4"/>
          <p:cNvSpPr>
            <a:spLocks noGrp="1"/>
          </p:cNvSpPr>
          <p:nvPr>
            <p:ph type="ftr" sz="quarter" idx="11"/>
          </p:nvPr>
        </p:nvSpPr>
        <p:spPr/>
        <p:txBody>
          <a:bodyPr/>
          <a:lstStyle/>
          <a:p>
            <a:r>
              <a:rPr lang="en-US" smtClean="0"/>
              <a:t>@ 2014 </a:t>
            </a:r>
            <a:endParaRPr lang="en-US"/>
          </a:p>
        </p:txBody>
      </p:sp>
      <p:sp>
        <p:nvSpPr>
          <p:cNvPr id="6" name="Slide Number Placeholder 5"/>
          <p:cNvSpPr>
            <a:spLocks noGrp="1"/>
          </p:cNvSpPr>
          <p:nvPr>
            <p:ph type="sldNum" sz="quarter" idx="12"/>
          </p:nvPr>
        </p:nvSpPr>
        <p:spPr/>
        <p:txBody>
          <a:bodyPr/>
          <a:lstStyle/>
          <a:p>
            <a:fld id="{CA4B4A0F-C376-AC43-9D5E-533B5F488E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402E1E-C471-7443-8E39-2A819D137918}" type="datetime1">
              <a:rPr lang="en-US" smtClean="0"/>
              <a:t>10/24/2019</a:t>
            </a:fld>
            <a:endParaRPr lang="en-US"/>
          </a:p>
        </p:txBody>
      </p:sp>
      <p:sp>
        <p:nvSpPr>
          <p:cNvPr id="5" name="Footer Placeholder 4"/>
          <p:cNvSpPr>
            <a:spLocks noGrp="1"/>
          </p:cNvSpPr>
          <p:nvPr>
            <p:ph type="ftr" sz="quarter" idx="11"/>
          </p:nvPr>
        </p:nvSpPr>
        <p:spPr/>
        <p:txBody>
          <a:bodyPr/>
          <a:lstStyle/>
          <a:p>
            <a:r>
              <a:rPr lang="en-US" smtClean="0"/>
              <a:t>@ 2014 </a:t>
            </a:r>
            <a:endParaRPr lang="en-US"/>
          </a:p>
        </p:txBody>
      </p:sp>
      <p:sp>
        <p:nvSpPr>
          <p:cNvPr id="6" name="Slide Number Placeholder 5"/>
          <p:cNvSpPr>
            <a:spLocks noGrp="1"/>
          </p:cNvSpPr>
          <p:nvPr>
            <p:ph type="sldNum" sz="quarter" idx="12"/>
          </p:nvPr>
        </p:nvSpPr>
        <p:spPr/>
        <p:txBody>
          <a:bodyPr/>
          <a:lstStyle/>
          <a:p>
            <a:fld id="{CA4B4A0F-C376-AC43-9D5E-533B5F488E5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A65CDF-F998-CE40-AF1F-55A3F7B2E28B}" type="datetime1">
              <a:rPr lang="en-US" smtClean="0"/>
              <a:t>10/24/2019</a:t>
            </a:fld>
            <a:endParaRPr lang="en-US"/>
          </a:p>
        </p:txBody>
      </p:sp>
      <p:sp>
        <p:nvSpPr>
          <p:cNvPr id="6" name="Footer Placeholder 5"/>
          <p:cNvSpPr>
            <a:spLocks noGrp="1"/>
          </p:cNvSpPr>
          <p:nvPr>
            <p:ph type="ftr" sz="quarter" idx="11"/>
          </p:nvPr>
        </p:nvSpPr>
        <p:spPr/>
        <p:txBody>
          <a:bodyPr/>
          <a:lstStyle/>
          <a:p>
            <a:r>
              <a:rPr lang="en-US" smtClean="0"/>
              <a:t>@ 2014 </a:t>
            </a:r>
            <a:endParaRPr lang="en-US"/>
          </a:p>
        </p:txBody>
      </p:sp>
      <p:sp>
        <p:nvSpPr>
          <p:cNvPr id="7" name="Slide Number Placeholder 6"/>
          <p:cNvSpPr>
            <a:spLocks noGrp="1"/>
          </p:cNvSpPr>
          <p:nvPr>
            <p:ph type="sldNum" sz="quarter" idx="12"/>
          </p:nvPr>
        </p:nvSpPr>
        <p:spPr/>
        <p:txBody>
          <a:bodyPr/>
          <a:lstStyle/>
          <a:p>
            <a:fld id="{CA4B4A0F-C376-AC43-9D5E-533B5F488E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32E889-F9E6-7342-870B-0C42D9BBCDB6}" type="datetime1">
              <a:rPr lang="en-US" smtClean="0"/>
              <a:t>10/24/2019</a:t>
            </a:fld>
            <a:endParaRPr lang="en-US"/>
          </a:p>
        </p:txBody>
      </p:sp>
      <p:sp>
        <p:nvSpPr>
          <p:cNvPr id="8" name="Footer Placeholder 7"/>
          <p:cNvSpPr>
            <a:spLocks noGrp="1"/>
          </p:cNvSpPr>
          <p:nvPr>
            <p:ph type="ftr" sz="quarter" idx="11"/>
          </p:nvPr>
        </p:nvSpPr>
        <p:spPr/>
        <p:txBody>
          <a:bodyPr/>
          <a:lstStyle/>
          <a:p>
            <a:r>
              <a:rPr lang="en-US" smtClean="0"/>
              <a:t>@ 2014 </a:t>
            </a:r>
            <a:endParaRPr lang="en-US"/>
          </a:p>
        </p:txBody>
      </p:sp>
      <p:sp>
        <p:nvSpPr>
          <p:cNvPr id="9" name="Slide Number Placeholder 8"/>
          <p:cNvSpPr>
            <a:spLocks noGrp="1"/>
          </p:cNvSpPr>
          <p:nvPr>
            <p:ph type="sldNum" sz="quarter" idx="12"/>
          </p:nvPr>
        </p:nvSpPr>
        <p:spPr/>
        <p:txBody>
          <a:bodyPr/>
          <a:lstStyle/>
          <a:p>
            <a:fld id="{CA4B4A0F-C376-AC43-9D5E-533B5F488E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77F927-1E71-7E43-8FC0-A5936CE7670E}" type="datetime1">
              <a:rPr lang="en-US" smtClean="0"/>
              <a:t>10/24/2019</a:t>
            </a:fld>
            <a:endParaRPr lang="en-US"/>
          </a:p>
        </p:txBody>
      </p:sp>
      <p:sp>
        <p:nvSpPr>
          <p:cNvPr id="4" name="Footer Placeholder 3"/>
          <p:cNvSpPr>
            <a:spLocks noGrp="1"/>
          </p:cNvSpPr>
          <p:nvPr>
            <p:ph type="ftr" sz="quarter" idx="11"/>
          </p:nvPr>
        </p:nvSpPr>
        <p:spPr/>
        <p:txBody>
          <a:bodyPr/>
          <a:lstStyle/>
          <a:p>
            <a:r>
              <a:rPr lang="en-US" smtClean="0"/>
              <a:t>@ 2014 </a:t>
            </a:r>
            <a:endParaRPr lang="en-US"/>
          </a:p>
        </p:txBody>
      </p:sp>
      <p:sp>
        <p:nvSpPr>
          <p:cNvPr id="5" name="Slide Number Placeholder 4"/>
          <p:cNvSpPr>
            <a:spLocks noGrp="1"/>
          </p:cNvSpPr>
          <p:nvPr>
            <p:ph type="sldNum" sz="quarter" idx="12"/>
          </p:nvPr>
        </p:nvSpPr>
        <p:spPr/>
        <p:txBody>
          <a:bodyPr/>
          <a:lstStyle/>
          <a:p>
            <a:fld id="{CA4B4A0F-C376-AC43-9D5E-533B5F488E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C9EF5-BCCD-764C-83A8-76A87CB68DC0}" type="datetime1">
              <a:rPr lang="en-US" smtClean="0"/>
              <a:t>10/24/2019</a:t>
            </a:fld>
            <a:endParaRPr lang="en-US"/>
          </a:p>
        </p:txBody>
      </p:sp>
      <p:sp>
        <p:nvSpPr>
          <p:cNvPr id="3" name="Footer Placeholder 2"/>
          <p:cNvSpPr>
            <a:spLocks noGrp="1"/>
          </p:cNvSpPr>
          <p:nvPr>
            <p:ph type="ftr" sz="quarter" idx="11"/>
          </p:nvPr>
        </p:nvSpPr>
        <p:spPr/>
        <p:txBody>
          <a:bodyPr/>
          <a:lstStyle/>
          <a:p>
            <a:r>
              <a:rPr lang="en-US" smtClean="0"/>
              <a:t>@ 2014 </a:t>
            </a:r>
            <a:endParaRPr lang="en-US"/>
          </a:p>
        </p:txBody>
      </p:sp>
      <p:sp>
        <p:nvSpPr>
          <p:cNvPr id="4" name="Slide Number Placeholder 3"/>
          <p:cNvSpPr>
            <a:spLocks noGrp="1"/>
          </p:cNvSpPr>
          <p:nvPr>
            <p:ph type="sldNum" sz="quarter" idx="12"/>
          </p:nvPr>
        </p:nvSpPr>
        <p:spPr/>
        <p:txBody>
          <a:bodyPr/>
          <a:lstStyle/>
          <a:p>
            <a:fld id="{CA4B4A0F-C376-AC43-9D5E-533B5F488E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1481E7-6D9E-E24A-8844-1114C1BCE9E8}" type="datetime1">
              <a:rPr lang="en-US" smtClean="0"/>
              <a:t>10/24/2019</a:t>
            </a:fld>
            <a:endParaRPr lang="en-US"/>
          </a:p>
        </p:txBody>
      </p:sp>
      <p:sp>
        <p:nvSpPr>
          <p:cNvPr id="6" name="Footer Placeholder 5"/>
          <p:cNvSpPr>
            <a:spLocks noGrp="1"/>
          </p:cNvSpPr>
          <p:nvPr>
            <p:ph type="ftr" sz="quarter" idx="11"/>
          </p:nvPr>
        </p:nvSpPr>
        <p:spPr/>
        <p:txBody>
          <a:bodyPr/>
          <a:lstStyle/>
          <a:p>
            <a:r>
              <a:rPr lang="en-US" smtClean="0"/>
              <a:t>@ 2014 </a:t>
            </a:r>
            <a:endParaRPr lang="en-US"/>
          </a:p>
        </p:txBody>
      </p:sp>
      <p:sp>
        <p:nvSpPr>
          <p:cNvPr id="7" name="Slide Number Placeholder 6"/>
          <p:cNvSpPr>
            <a:spLocks noGrp="1"/>
          </p:cNvSpPr>
          <p:nvPr>
            <p:ph type="sldNum" sz="quarter" idx="12"/>
          </p:nvPr>
        </p:nvSpPr>
        <p:spPr/>
        <p:txBody>
          <a:bodyPr/>
          <a:lstStyle/>
          <a:p>
            <a:fld id="{CA4B4A0F-C376-AC43-9D5E-533B5F488E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3F2965-D775-F941-807E-862DB0832225}" type="datetime1">
              <a:rPr lang="en-US" smtClean="0"/>
              <a:t>10/24/2019</a:t>
            </a:fld>
            <a:endParaRPr lang="en-US"/>
          </a:p>
        </p:txBody>
      </p:sp>
      <p:sp>
        <p:nvSpPr>
          <p:cNvPr id="6" name="Footer Placeholder 5"/>
          <p:cNvSpPr>
            <a:spLocks noGrp="1"/>
          </p:cNvSpPr>
          <p:nvPr>
            <p:ph type="ftr" sz="quarter" idx="11"/>
          </p:nvPr>
        </p:nvSpPr>
        <p:spPr/>
        <p:txBody>
          <a:bodyPr/>
          <a:lstStyle/>
          <a:p>
            <a:r>
              <a:rPr lang="en-US" smtClean="0"/>
              <a:t>@ 2014 </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A4B4A0F-C376-AC43-9D5E-533B5F488E5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CBE3C03-11DE-CF48-92DE-3C23249B1E69}" type="datetime1">
              <a:rPr lang="en-US" smtClean="0"/>
              <a:t>10/24/2019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 2014 </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4B4A0F-C376-AC43-9D5E-533B5F488E5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bcnelson2@grad.wisc.edu" TargetMode="External"/><Relationship Id="rId2" Type="http://schemas.openxmlformats.org/officeDocument/2006/relationships/hyperlink" Target="mailto:tom.demke@ssec.wisc.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hyperlink" Target="https://www.export.gov/csl-search"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4B4A0F-C376-AC43-9D5E-533B5F488E5E}" type="slidenum">
              <a:rPr lang="en-US" smtClean="0"/>
              <a:t>1</a:t>
            </a:fld>
            <a:endParaRPr lang="en-US"/>
          </a:p>
        </p:txBody>
      </p:sp>
      <p:sp>
        <p:nvSpPr>
          <p:cNvPr id="3" name="TextBox 2"/>
          <p:cNvSpPr txBox="1"/>
          <p:nvPr/>
        </p:nvSpPr>
        <p:spPr>
          <a:xfrm>
            <a:off x="914400" y="1676400"/>
            <a:ext cx="7239000" cy="3785652"/>
          </a:xfrm>
          <a:prstGeom prst="rect">
            <a:avLst/>
          </a:prstGeom>
          <a:noFill/>
        </p:spPr>
        <p:txBody>
          <a:bodyPr wrap="square" rtlCol="0">
            <a:spAutoFit/>
          </a:bodyPr>
          <a:lstStyle/>
          <a:p>
            <a:pPr algn="ctr"/>
            <a:r>
              <a:rPr lang="en-US" sz="6000" i="1" dirty="0" smtClean="0"/>
              <a:t>Export Control, Fundamental Research and Award Clauses</a:t>
            </a:r>
            <a:endParaRPr lang="en-US" sz="6000" i="1" dirty="0"/>
          </a:p>
        </p:txBody>
      </p:sp>
      <p:sp>
        <p:nvSpPr>
          <p:cNvPr id="2" name="TextBox 1"/>
          <p:cNvSpPr txBox="1"/>
          <p:nvPr/>
        </p:nvSpPr>
        <p:spPr>
          <a:xfrm>
            <a:off x="6259308" y="5511608"/>
            <a:ext cx="2390705" cy="1477328"/>
          </a:xfrm>
          <a:prstGeom prst="rect">
            <a:avLst/>
          </a:prstGeom>
          <a:noFill/>
        </p:spPr>
        <p:txBody>
          <a:bodyPr wrap="square" rtlCol="0">
            <a:spAutoFit/>
          </a:bodyPr>
          <a:lstStyle/>
          <a:p>
            <a:r>
              <a:rPr lang="en-US" dirty="0" smtClean="0"/>
              <a:t>Wisconsin Research Administrators Network Symposium</a:t>
            </a:r>
          </a:p>
          <a:p>
            <a:r>
              <a:rPr lang="en-US" dirty="0" smtClean="0"/>
              <a:t>October 2019</a:t>
            </a:r>
          </a:p>
          <a:p>
            <a:endParaRPr lang="en-US" dirty="0"/>
          </a:p>
        </p:txBody>
      </p:sp>
    </p:spTree>
    <p:extLst>
      <p:ext uri="{BB962C8B-B14F-4D97-AF65-F5344CB8AC3E}">
        <p14:creationId xmlns:p14="http://schemas.microsoft.com/office/powerpoint/2010/main" val="1199469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10</a:t>
            </a:fld>
            <a:endParaRPr lang="en-US"/>
          </a:p>
        </p:txBody>
      </p:sp>
      <p:sp>
        <p:nvSpPr>
          <p:cNvPr id="11" name="Text Box 4"/>
          <p:cNvSpPr txBox="1">
            <a:spLocks noChangeArrowheads="1"/>
          </p:cNvSpPr>
          <p:nvPr/>
        </p:nvSpPr>
        <p:spPr bwMode="auto">
          <a:xfrm>
            <a:off x="0" y="304800"/>
            <a:ext cx="6924991" cy="140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oAutofit/>
          </a:bodyPr>
          <a:lstStyle>
            <a:lvl1pPr marL="342900" indent="-3429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3429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spcAft>
                <a:spcPts val="600"/>
              </a:spcAft>
            </a:pPr>
            <a:r>
              <a:rPr lang="en-US" b="1" u="sng" dirty="0" smtClean="0">
                <a:solidFill>
                  <a:srgbClr val="000000"/>
                </a:solidFill>
                <a:latin typeface="+mn-lt"/>
                <a:cs typeface="Times New Roman"/>
              </a:rPr>
              <a:t>International Shipping and Travel</a:t>
            </a:r>
            <a:endParaRPr lang="en-US" b="1" u="sng" dirty="0">
              <a:solidFill>
                <a:srgbClr val="000000"/>
              </a:solidFill>
              <a:latin typeface="+mn-lt"/>
              <a:cs typeface="Times New Roman"/>
            </a:endParaRPr>
          </a:p>
        </p:txBody>
      </p:sp>
      <p:sp>
        <p:nvSpPr>
          <p:cNvPr id="15" name="Text Box 4"/>
          <p:cNvSpPr txBox="1">
            <a:spLocks noChangeArrowheads="1"/>
          </p:cNvSpPr>
          <p:nvPr/>
        </p:nvSpPr>
        <p:spPr bwMode="auto">
          <a:xfrm>
            <a:off x="0" y="899422"/>
            <a:ext cx="9089070" cy="230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oAutofit/>
          </a:bodyPr>
          <a:lstStyle>
            <a:lvl1pPr marL="342900" indent="-3429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3429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lvl="1" indent="0">
              <a:spcAft>
                <a:spcPts val="600"/>
              </a:spcAft>
            </a:pPr>
            <a:r>
              <a:rPr lang="en-US" sz="2000" b="1" dirty="0">
                <a:solidFill>
                  <a:srgbClr val="1C1C10"/>
                </a:solidFill>
                <a:latin typeface="+mn-lt"/>
                <a:cs typeface="Times New Roman"/>
              </a:rPr>
              <a:t>Key Points:</a:t>
            </a:r>
            <a:endParaRPr lang="en-US" sz="2000" b="1" dirty="0" smtClean="0">
              <a:solidFill>
                <a:srgbClr val="000000"/>
              </a:solidFill>
              <a:latin typeface="+mn-lt"/>
              <a:cs typeface="Times New Roman"/>
            </a:endParaRPr>
          </a:p>
          <a:p>
            <a:pPr marL="741363" lvl="1" indent="-284163">
              <a:spcAft>
                <a:spcPts val="600"/>
              </a:spcAft>
              <a:buFont typeface="Wingdings" charset="2"/>
              <a:buChar char="§"/>
            </a:pPr>
            <a:r>
              <a:rPr lang="en-US" sz="2000" b="1" dirty="0" smtClean="0">
                <a:solidFill>
                  <a:srgbClr val="000000"/>
                </a:solidFill>
                <a:latin typeface="+mn-lt"/>
                <a:cs typeface="Times New Roman"/>
              </a:rPr>
              <a:t>Is the item being shipped Export Controlled?</a:t>
            </a:r>
          </a:p>
          <a:p>
            <a:pPr marL="741363" lvl="1" indent="-284163">
              <a:spcAft>
                <a:spcPts val="600"/>
              </a:spcAft>
              <a:buFont typeface="Wingdings" charset="2"/>
              <a:buChar char="§"/>
            </a:pPr>
            <a:r>
              <a:rPr lang="en-US" sz="2000" b="1" dirty="0" smtClean="0">
                <a:solidFill>
                  <a:srgbClr val="000000"/>
                </a:solidFill>
                <a:latin typeface="+mn-lt"/>
                <a:cs typeface="Times New Roman"/>
              </a:rPr>
              <a:t>Are you engaging with a restricted party?</a:t>
            </a:r>
          </a:p>
          <a:p>
            <a:pPr marL="741363" lvl="1" indent="-284163">
              <a:spcAft>
                <a:spcPts val="600"/>
              </a:spcAft>
              <a:buFont typeface="Wingdings" charset="2"/>
              <a:buChar char="§"/>
            </a:pPr>
            <a:r>
              <a:rPr lang="en-US" sz="2000" b="1" dirty="0">
                <a:latin typeface="+mn-lt"/>
              </a:rPr>
              <a:t>Hand Carry=shipping</a:t>
            </a:r>
          </a:p>
          <a:p>
            <a:pPr marL="457200" lvl="1" indent="0">
              <a:spcAft>
                <a:spcPts val="600"/>
              </a:spcAft>
            </a:pPr>
            <a:r>
              <a:rPr lang="en-US" sz="2000" dirty="0">
                <a:latin typeface="+mn-lt"/>
              </a:rPr>
              <a:t>There is no difference in taking an item on a plane in your bags and shipping it overseas from an export perspective.</a:t>
            </a:r>
          </a:p>
          <a:p>
            <a:pPr marL="741363" lvl="1" indent="-284163">
              <a:spcAft>
                <a:spcPts val="600"/>
              </a:spcAft>
              <a:buFont typeface="Wingdings" charset="2"/>
              <a:buChar char="§"/>
            </a:pPr>
            <a:r>
              <a:rPr lang="en-US" sz="2000" b="1" dirty="0" smtClean="0">
                <a:solidFill>
                  <a:srgbClr val="000000"/>
                </a:solidFill>
                <a:latin typeface="+mn-lt"/>
                <a:cs typeface="Times New Roman"/>
              </a:rPr>
              <a:t>E:1/E:2 Countries: Cuba, Iran, North Korea, Sudan, Syria – Major restrictions</a:t>
            </a:r>
          </a:p>
          <a:p>
            <a:pPr marL="1198563" lvl="2" indent="-284163">
              <a:spcAft>
                <a:spcPts val="600"/>
              </a:spcAft>
              <a:buFont typeface="Wingdings" charset="2"/>
              <a:buChar char="§"/>
            </a:pPr>
            <a:r>
              <a:rPr lang="en-US" sz="2000" b="1" dirty="0" smtClean="0">
                <a:solidFill>
                  <a:srgbClr val="000000"/>
                </a:solidFill>
                <a:latin typeface="+mn-lt"/>
                <a:cs typeface="Times New Roman"/>
              </a:rPr>
              <a:t>North Korea is known as the Democratic People’s Republic of Korea</a:t>
            </a:r>
          </a:p>
          <a:p>
            <a:pPr marL="741363" lvl="1" indent="-284163">
              <a:spcAft>
                <a:spcPts val="600"/>
              </a:spcAft>
              <a:buFont typeface="Wingdings" charset="2"/>
              <a:buChar char="§"/>
            </a:pPr>
            <a:r>
              <a:rPr lang="en-US" sz="2000" b="1" dirty="0" smtClean="0">
                <a:solidFill>
                  <a:srgbClr val="000000"/>
                </a:solidFill>
                <a:latin typeface="+mn-lt"/>
                <a:cs typeface="Times New Roman"/>
              </a:rPr>
              <a:t>OFAC &amp; US Embargo List:  </a:t>
            </a:r>
            <a:r>
              <a:rPr lang="en-US" sz="1800" dirty="0" smtClean="0">
                <a:solidFill>
                  <a:srgbClr val="000000"/>
                </a:solidFill>
                <a:latin typeface="+mn-lt"/>
                <a:cs typeface="Times New Roman"/>
              </a:rPr>
              <a:t>Balkans,</a:t>
            </a:r>
            <a:r>
              <a:rPr lang="en-US" sz="2000" dirty="0" smtClean="0">
                <a:solidFill>
                  <a:srgbClr val="000000"/>
                </a:solidFill>
                <a:latin typeface="+mn-lt"/>
                <a:cs typeface="Times New Roman"/>
              </a:rPr>
              <a:t> </a:t>
            </a:r>
            <a:r>
              <a:rPr lang="en-US" sz="1800" dirty="0" smtClean="0">
                <a:solidFill>
                  <a:srgbClr val="000000"/>
                </a:solidFill>
                <a:latin typeface="+mn-lt"/>
                <a:cs typeface="Times New Roman"/>
              </a:rPr>
              <a:t>Belarus</a:t>
            </a:r>
            <a:r>
              <a:rPr lang="en-US" sz="1800" dirty="0">
                <a:solidFill>
                  <a:srgbClr val="000000"/>
                </a:solidFill>
                <a:latin typeface="+mn-lt"/>
                <a:cs typeface="Times New Roman"/>
              </a:rPr>
              <a:t>, Burundi, Central African Republic, Cuba, Congo, Iran, Iraq, Lebanon, Libya, N. Korea, Somalia, South Sudan-related, Sudan, Syria, Ukraine-related (Russia), Venezuela, Yemen-related, </a:t>
            </a:r>
            <a:r>
              <a:rPr lang="en-US" sz="1800" dirty="0" smtClean="0">
                <a:solidFill>
                  <a:srgbClr val="000000"/>
                </a:solidFill>
                <a:latin typeface="+mn-lt"/>
                <a:cs typeface="Times New Roman"/>
              </a:rPr>
              <a:t>Zimbabwe</a:t>
            </a:r>
          </a:p>
          <a:p>
            <a:pPr marL="741363" lvl="1" indent="-284163">
              <a:spcAft>
                <a:spcPts val="600"/>
              </a:spcAft>
              <a:buFont typeface="Wingdings" charset="2"/>
              <a:buChar char="§"/>
            </a:pPr>
            <a:r>
              <a:rPr lang="en-US" sz="2000" b="1" dirty="0" smtClean="0">
                <a:solidFill>
                  <a:srgbClr val="000000"/>
                </a:solidFill>
                <a:latin typeface="+mn-lt"/>
                <a:cs typeface="Times New Roman"/>
              </a:rPr>
              <a:t>ITAR </a:t>
            </a:r>
            <a:r>
              <a:rPr lang="en-US" sz="2000" b="1" dirty="0">
                <a:solidFill>
                  <a:srgbClr val="000000"/>
                </a:solidFill>
                <a:latin typeface="+mn-lt"/>
                <a:cs typeface="Times New Roman"/>
              </a:rPr>
              <a:t>Prohibited Countries (22CFR 126.1):  </a:t>
            </a:r>
            <a:r>
              <a:rPr lang="en-US" sz="1800" dirty="0">
                <a:solidFill>
                  <a:srgbClr val="000000"/>
                </a:solidFill>
                <a:latin typeface="+mn-lt"/>
                <a:cs typeface="Times New Roman"/>
              </a:rPr>
              <a:t>Afghanistan, Belarus, Burma, Central African Republic, China, Congo, Cuba, Cyprus, Eritrea, Haiti, Iran, Iraq, Lebanon, Libya, N. Korea, Somalia, Sudan, Syria, Venezuela, Zimbabwe</a:t>
            </a:r>
          </a:p>
          <a:p>
            <a:pPr marL="457200" lvl="1" indent="0">
              <a:spcAft>
                <a:spcPts val="600"/>
              </a:spcAft>
            </a:pPr>
            <a:endParaRPr lang="en-US" sz="1600" i="1" dirty="0" smtClean="0">
              <a:solidFill>
                <a:srgbClr val="000000"/>
              </a:solidFill>
              <a:latin typeface="+mn-lt"/>
              <a:cs typeface="Times New Roman"/>
            </a:endParaRPr>
          </a:p>
        </p:txBody>
      </p:sp>
      <p:pic>
        <p:nvPicPr>
          <p:cNvPr id="4099" name="Picture 3" descr="C:\Users\bnelson.SPACE\AppData\Local\Microsoft\Windows\Temporary Internet Files\Content.IE5\BW36J3IL\Flag_of_Iran_in_map.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897" y="894873"/>
            <a:ext cx="107573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42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11</a:t>
            </a:fld>
            <a:endParaRPr lang="en-US"/>
          </a:p>
        </p:txBody>
      </p:sp>
      <p:sp>
        <p:nvSpPr>
          <p:cNvPr id="3" name="TextBox 2"/>
          <p:cNvSpPr txBox="1"/>
          <p:nvPr/>
        </p:nvSpPr>
        <p:spPr>
          <a:xfrm>
            <a:off x="225972" y="2514600"/>
            <a:ext cx="8458200" cy="1446550"/>
          </a:xfrm>
          <a:prstGeom prst="rect">
            <a:avLst/>
          </a:prstGeom>
          <a:noFill/>
        </p:spPr>
        <p:txBody>
          <a:bodyPr wrap="square" rtlCol="0">
            <a:spAutoFit/>
          </a:bodyPr>
          <a:lstStyle/>
          <a:p>
            <a:r>
              <a:rPr lang="en-US" sz="8800" dirty="0" smtClean="0"/>
              <a:t>Non-Compliance</a:t>
            </a:r>
            <a:endParaRPr lang="en-US" sz="8800" dirty="0"/>
          </a:p>
        </p:txBody>
      </p:sp>
    </p:spTree>
    <p:extLst>
      <p:ext uri="{BB962C8B-B14F-4D97-AF65-F5344CB8AC3E}">
        <p14:creationId xmlns:p14="http://schemas.microsoft.com/office/powerpoint/2010/main" val="3984598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12</a:t>
            </a:fld>
            <a:endParaRPr lang="en-US"/>
          </a:p>
        </p:txBody>
      </p:sp>
      <p:sp>
        <p:nvSpPr>
          <p:cNvPr id="11" name="Rectangle 4"/>
          <p:cNvSpPr>
            <a:spLocks noChangeArrowheads="1"/>
          </p:cNvSpPr>
          <p:nvPr/>
        </p:nvSpPr>
        <p:spPr bwMode="auto">
          <a:xfrm>
            <a:off x="300672" y="1457094"/>
            <a:ext cx="8596313" cy="366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28600" indent="-228600">
              <a:spcAft>
                <a:spcPct val="50000"/>
              </a:spcAft>
            </a:pPr>
            <a:endParaRPr lang="en-US" sz="2400" b="1" dirty="0">
              <a:solidFill>
                <a:srgbClr val="473D03"/>
              </a:solidFill>
              <a:cs typeface="Times New Roman"/>
            </a:endParaRPr>
          </a:p>
          <a:p>
            <a:pPr marL="285750" indent="-285750">
              <a:spcAft>
                <a:spcPts val="1800"/>
              </a:spcAft>
              <a:buFont typeface="Wingdings" charset="2"/>
              <a:buChar char="§"/>
            </a:pPr>
            <a:r>
              <a:rPr lang="en-US" sz="2800" dirty="0" smtClean="0">
                <a:solidFill>
                  <a:srgbClr val="000000"/>
                </a:solidFill>
                <a:cs typeface="Times New Roman"/>
              </a:rPr>
              <a:t>Civil and Criminal Penalties</a:t>
            </a:r>
          </a:p>
          <a:p>
            <a:pPr marL="742950" lvl="1" indent="-285750">
              <a:spcAft>
                <a:spcPts val="1800"/>
              </a:spcAft>
              <a:buFont typeface="Wingdings" charset="2"/>
              <a:buChar char="§"/>
            </a:pPr>
            <a:r>
              <a:rPr lang="en-US" sz="2400" dirty="0">
                <a:solidFill>
                  <a:srgbClr val="000000"/>
                </a:solidFill>
                <a:cs typeface="Times New Roman"/>
              </a:rPr>
              <a:t>M</a:t>
            </a:r>
            <a:r>
              <a:rPr lang="en-US" sz="2400" dirty="0" smtClean="0">
                <a:solidFill>
                  <a:srgbClr val="000000"/>
                </a:solidFill>
                <a:cs typeface="Times New Roman"/>
              </a:rPr>
              <a:t>ay be levied against individuals as well as organizations</a:t>
            </a:r>
          </a:p>
          <a:p>
            <a:pPr marL="285750" indent="-285750">
              <a:spcAft>
                <a:spcPts val="1800"/>
              </a:spcAft>
              <a:buFont typeface="Wingdings" charset="2"/>
              <a:buChar char="§"/>
            </a:pPr>
            <a:r>
              <a:rPr lang="en-US" sz="2800" dirty="0" smtClean="0">
                <a:solidFill>
                  <a:srgbClr val="000000"/>
                </a:solidFill>
                <a:cs typeface="Times New Roman"/>
              </a:rPr>
              <a:t>Loss of Research Funding</a:t>
            </a:r>
          </a:p>
          <a:p>
            <a:pPr marL="285750" indent="-285750">
              <a:spcAft>
                <a:spcPts val="1800"/>
              </a:spcAft>
              <a:buFont typeface="Wingdings" charset="2"/>
              <a:buChar char="§"/>
            </a:pPr>
            <a:r>
              <a:rPr lang="en-US" sz="2800" dirty="0" smtClean="0">
                <a:solidFill>
                  <a:srgbClr val="000000"/>
                </a:solidFill>
                <a:cs typeface="Times New Roman"/>
              </a:rPr>
              <a:t>Loss of Export Privileges</a:t>
            </a:r>
          </a:p>
          <a:p>
            <a:pPr marL="285750" indent="-285750">
              <a:spcAft>
                <a:spcPts val="1800"/>
              </a:spcAft>
              <a:buFont typeface="Wingdings" charset="2"/>
              <a:buChar char="§"/>
            </a:pPr>
            <a:r>
              <a:rPr lang="en-US" sz="2800" dirty="0" smtClean="0">
                <a:solidFill>
                  <a:srgbClr val="000000"/>
                </a:solidFill>
                <a:cs typeface="Times New Roman"/>
              </a:rPr>
              <a:t>Bad Press</a:t>
            </a:r>
            <a:endParaRPr lang="en-US" sz="2800" dirty="0">
              <a:solidFill>
                <a:srgbClr val="000000"/>
              </a:solidFill>
              <a:cs typeface="Times New Roman"/>
            </a:endParaRPr>
          </a:p>
        </p:txBody>
      </p:sp>
      <p:sp>
        <p:nvSpPr>
          <p:cNvPr id="12" name="Title 1"/>
          <p:cNvSpPr txBox="1">
            <a:spLocks/>
          </p:cNvSpPr>
          <p:nvPr/>
        </p:nvSpPr>
        <p:spPr bwMode="auto">
          <a:xfrm>
            <a:off x="653098" y="838200"/>
            <a:ext cx="7891462" cy="477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z="3600" b="1" i="1" dirty="0" smtClean="0">
                <a:latin typeface="+mn-lt"/>
                <a:ea typeface="Osaka" charset="0"/>
              </a:rPr>
              <a:t>Penalties of Non-Compliance</a:t>
            </a:r>
            <a:endParaRPr lang="en-US" sz="3600" b="1" i="1" dirty="0">
              <a:latin typeface="+mn-lt"/>
              <a:ea typeface="Osaka" charset="0"/>
            </a:endParaRPr>
          </a:p>
        </p:txBody>
      </p:sp>
      <p:pic>
        <p:nvPicPr>
          <p:cNvPr id="1028" name="Picture 4" descr="C:\Users\bnelson.SPACE\AppData\Local\Microsoft\Windows\Temporary Internet Files\Content.IE5\BW36J3IL\jail-bars.jpe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284" y="4038600"/>
            <a:ext cx="2209800" cy="215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346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13</a:t>
            </a:fld>
            <a:endParaRPr lang="en-US"/>
          </a:p>
        </p:txBody>
      </p:sp>
      <p:sp>
        <p:nvSpPr>
          <p:cNvPr id="11" name="Rectangle 4"/>
          <p:cNvSpPr>
            <a:spLocks noChangeArrowheads="1"/>
          </p:cNvSpPr>
          <p:nvPr/>
        </p:nvSpPr>
        <p:spPr bwMode="auto">
          <a:xfrm>
            <a:off x="171450" y="1098550"/>
            <a:ext cx="859631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28600" indent="-228600">
              <a:spcAft>
                <a:spcPct val="50000"/>
              </a:spcAft>
            </a:pPr>
            <a:endParaRPr lang="en-US" sz="2400" b="1" dirty="0">
              <a:solidFill>
                <a:srgbClr val="473D03"/>
              </a:solidFill>
              <a:cs typeface="Times New Roman"/>
            </a:endParaRPr>
          </a:p>
        </p:txBody>
      </p:sp>
      <p:sp>
        <p:nvSpPr>
          <p:cNvPr id="12" name="Title 1"/>
          <p:cNvSpPr txBox="1">
            <a:spLocks/>
          </p:cNvSpPr>
          <p:nvPr/>
        </p:nvSpPr>
        <p:spPr bwMode="auto">
          <a:xfrm>
            <a:off x="653098" y="838200"/>
            <a:ext cx="7891462" cy="477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z="3600" b="1" i="1" dirty="0" smtClean="0">
                <a:solidFill>
                  <a:srgbClr val="000000"/>
                </a:solidFill>
                <a:latin typeface="+mn-lt"/>
                <a:ea typeface="Osaka" charset="0"/>
              </a:rPr>
              <a:t>Non-Compliance</a:t>
            </a:r>
            <a:endParaRPr lang="en-US" sz="3600" b="1" i="1" dirty="0">
              <a:solidFill>
                <a:srgbClr val="000000"/>
              </a:solidFill>
              <a:latin typeface="+mn-lt"/>
              <a:ea typeface="Osaka" charset="0"/>
            </a:endParaRPr>
          </a:p>
        </p:txBody>
      </p:sp>
      <p:sp>
        <p:nvSpPr>
          <p:cNvPr id="3" name="TextBox 2"/>
          <p:cNvSpPr txBox="1"/>
          <p:nvPr/>
        </p:nvSpPr>
        <p:spPr>
          <a:xfrm>
            <a:off x="838200" y="1560215"/>
            <a:ext cx="7467600" cy="3416320"/>
          </a:xfrm>
          <a:prstGeom prst="rect">
            <a:avLst/>
          </a:prstGeom>
          <a:noFill/>
        </p:spPr>
        <p:txBody>
          <a:bodyPr wrap="square" rtlCol="0">
            <a:spAutoFit/>
          </a:bodyPr>
          <a:lstStyle/>
          <a:p>
            <a:r>
              <a:rPr lang="en-US" sz="2400" dirty="0" smtClean="0"/>
              <a:t>J. Reece Roth-University of Tennessee (Sept 2008)</a:t>
            </a:r>
          </a:p>
          <a:p>
            <a:pPr marL="285750" indent="-285750">
              <a:buFont typeface="Arial" panose="020B0604020202020204" pitchFamily="34" charset="0"/>
              <a:buChar char="•"/>
            </a:pPr>
            <a:r>
              <a:rPr lang="en-US" sz="2400" dirty="0" smtClean="0"/>
              <a:t>Retires professor in plasma physics</a:t>
            </a:r>
          </a:p>
          <a:p>
            <a:pPr marL="285750" indent="-285750">
              <a:buFont typeface="Arial" panose="020B0604020202020204" pitchFamily="34" charset="0"/>
              <a:buChar char="•"/>
            </a:pPr>
            <a:r>
              <a:rPr lang="en-US" sz="2400" dirty="0" smtClean="0"/>
              <a:t>Convicted of 18 counts of conspiracy, fraud, and violating ITAR</a:t>
            </a:r>
          </a:p>
          <a:p>
            <a:pPr marL="285750" indent="-285750">
              <a:buFont typeface="Arial" panose="020B0604020202020204" pitchFamily="34" charset="0"/>
              <a:buChar char="•"/>
            </a:pPr>
            <a:r>
              <a:rPr lang="en-US" sz="2400" dirty="0" smtClean="0"/>
              <a:t>Gave 2 grad students from China &amp; Iran access to sensitive information</a:t>
            </a:r>
          </a:p>
          <a:p>
            <a:pPr marL="285750" indent="-285750">
              <a:buFont typeface="Arial" panose="020B0604020202020204" pitchFamily="34" charset="0"/>
              <a:buChar char="•"/>
            </a:pPr>
            <a:r>
              <a:rPr lang="en-US" sz="2400" dirty="0" smtClean="0"/>
              <a:t>Accessed information in China</a:t>
            </a:r>
          </a:p>
          <a:p>
            <a:pPr marL="285750" indent="-285750">
              <a:buFont typeface="Arial" panose="020B0604020202020204" pitchFamily="34" charset="0"/>
              <a:buChar char="•"/>
            </a:pPr>
            <a:r>
              <a:rPr lang="en-US" sz="2400" dirty="0" smtClean="0"/>
              <a:t>Sentence-48 months in prison</a:t>
            </a:r>
          </a:p>
          <a:p>
            <a:pPr marL="285750" indent="-285750">
              <a:buFont typeface="Arial" panose="020B0604020202020204" pitchFamily="34" charset="0"/>
              <a:buChar char="•"/>
            </a:pPr>
            <a:r>
              <a:rPr lang="en-US" sz="2400" dirty="0" smtClean="0"/>
              <a:t>Worst case: 175 years in prison and $15.5 million fine</a:t>
            </a:r>
            <a:endParaRPr lang="en-US" sz="2400" dirty="0"/>
          </a:p>
        </p:txBody>
      </p:sp>
      <p:pic>
        <p:nvPicPr>
          <p:cNvPr id="1026" name="Picture 2" descr="C:\Users\bnelson.SPACE\AppData\Local\Microsoft\Windows\Temporary Internet Files\Content.IE5\U2A6KT2D\Plasma_Ball_(short_expos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906" y="5223681"/>
            <a:ext cx="2057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361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14</a:t>
            </a:fld>
            <a:endParaRPr lang="en-US"/>
          </a:p>
        </p:txBody>
      </p:sp>
      <p:sp>
        <p:nvSpPr>
          <p:cNvPr id="3" name="TextBox 2"/>
          <p:cNvSpPr txBox="1"/>
          <p:nvPr/>
        </p:nvSpPr>
        <p:spPr>
          <a:xfrm>
            <a:off x="391510" y="2362200"/>
            <a:ext cx="8458200" cy="1569660"/>
          </a:xfrm>
          <a:prstGeom prst="rect">
            <a:avLst/>
          </a:prstGeom>
          <a:noFill/>
        </p:spPr>
        <p:txBody>
          <a:bodyPr wrap="square" rtlCol="0">
            <a:spAutoFit/>
          </a:bodyPr>
          <a:lstStyle/>
          <a:p>
            <a:r>
              <a:rPr lang="en-US" sz="9600" dirty="0" smtClean="0"/>
              <a:t>Award Clauses </a:t>
            </a:r>
            <a:endParaRPr lang="en-US" sz="9600" dirty="0"/>
          </a:p>
        </p:txBody>
      </p:sp>
    </p:spTree>
    <p:extLst>
      <p:ext uri="{BB962C8B-B14F-4D97-AF65-F5344CB8AC3E}">
        <p14:creationId xmlns:p14="http://schemas.microsoft.com/office/powerpoint/2010/main" val="2303790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15</a:t>
            </a:fld>
            <a:endParaRPr lang="en-US"/>
          </a:p>
        </p:txBody>
      </p:sp>
      <p:sp>
        <p:nvSpPr>
          <p:cNvPr id="14" name="Rectangle 13"/>
          <p:cNvSpPr/>
          <p:nvPr/>
        </p:nvSpPr>
        <p:spPr>
          <a:xfrm>
            <a:off x="194091" y="990600"/>
            <a:ext cx="8818880" cy="4924425"/>
          </a:xfrm>
          <a:prstGeom prst="rect">
            <a:avLst/>
          </a:prstGeom>
        </p:spPr>
        <p:txBody>
          <a:bodyPr wrap="square">
            <a:spAutoFit/>
          </a:bodyPr>
          <a:lstStyle/>
          <a:p>
            <a:pPr algn="ctr">
              <a:spcAft>
                <a:spcPts val="600"/>
              </a:spcAft>
            </a:pPr>
            <a:r>
              <a:rPr lang="en-US" sz="2400" b="1" u="sng" dirty="0" smtClean="0">
                <a:solidFill>
                  <a:srgbClr val="1C1C10"/>
                </a:solidFill>
                <a:cs typeface="Times New Roman"/>
              </a:rPr>
              <a:t>Export Control Clause</a:t>
            </a:r>
          </a:p>
          <a:p>
            <a:pPr marL="0" lvl="1">
              <a:spcAft>
                <a:spcPts val="600"/>
              </a:spcAft>
            </a:pPr>
            <a:r>
              <a:rPr lang="en-US" sz="2000" b="1" dirty="0" smtClean="0">
                <a:solidFill>
                  <a:srgbClr val="1C1C10"/>
                </a:solidFill>
                <a:cs typeface="Times New Roman"/>
              </a:rPr>
              <a:t>Examples:</a:t>
            </a:r>
            <a:r>
              <a:rPr lang="en-US" sz="2000" dirty="0" smtClean="0">
                <a:solidFill>
                  <a:srgbClr val="1C1C10"/>
                </a:solidFill>
                <a:cs typeface="Times New Roman"/>
              </a:rPr>
              <a:t>  </a:t>
            </a:r>
          </a:p>
          <a:p>
            <a:pPr marL="346075" lvl="1" indent="-346075">
              <a:spcAft>
                <a:spcPts val="600"/>
              </a:spcAft>
              <a:buFont typeface="Wingdings" charset="2"/>
              <a:buChar char="§"/>
            </a:pPr>
            <a:r>
              <a:rPr lang="en-US" sz="2000" dirty="0" smtClean="0">
                <a:solidFill>
                  <a:srgbClr val="1C1C10"/>
                </a:solidFill>
                <a:cs typeface="Times New Roman"/>
              </a:rPr>
              <a:t>“The contractor hereby certifies that it will comply with all U.S. export control laws and regulations including but not limited to the International Traffic in Arms Regulations (“ITAR”) (22CFR 120-130), Export Administration Regulations (“EAR”) (15CFR 730-774) and regulations administered by the U.S. Treasury Department’s Office of Foreign Assets Control (“OFAC”) (31CFR 500-598).”</a:t>
            </a:r>
          </a:p>
          <a:p>
            <a:pPr marL="346075" lvl="1" indent="-346075">
              <a:spcAft>
                <a:spcPts val="600"/>
              </a:spcAft>
              <a:buFont typeface="Wingdings" charset="2"/>
              <a:buChar char="§"/>
            </a:pPr>
            <a:r>
              <a:rPr lang="en-US" sz="2000" dirty="0" smtClean="0">
                <a:solidFill>
                  <a:srgbClr val="1C1C10"/>
                </a:solidFill>
                <a:cs typeface="Times New Roman"/>
              </a:rPr>
              <a:t>“UW certifies that no persons working on this project are on any country’s Restricted Party Lists.”</a:t>
            </a:r>
          </a:p>
          <a:p>
            <a:pPr>
              <a:spcAft>
                <a:spcPts val="600"/>
              </a:spcAft>
            </a:pPr>
            <a:r>
              <a:rPr lang="en-US" sz="2000" b="1" dirty="0" smtClean="0">
                <a:solidFill>
                  <a:srgbClr val="1C1C10"/>
                </a:solidFill>
                <a:cs typeface="Times New Roman"/>
              </a:rPr>
              <a:t>Actions:</a:t>
            </a:r>
          </a:p>
          <a:p>
            <a:pPr marL="342900" indent="-342900">
              <a:spcAft>
                <a:spcPts val="600"/>
              </a:spcAft>
              <a:buFont typeface="Arial" panose="020B0604020202020204" pitchFamily="34" charset="0"/>
              <a:buChar char="•"/>
            </a:pPr>
            <a:r>
              <a:rPr lang="en-US" sz="2000" dirty="0">
                <a:solidFill>
                  <a:srgbClr val="1C1C10"/>
                </a:solidFill>
                <a:cs typeface="Times New Roman"/>
              </a:rPr>
              <a:t>This is a </a:t>
            </a:r>
            <a:r>
              <a:rPr lang="en-US" sz="2000" dirty="0" smtClean="0">
                <a:solidFill>
                  <a:srgbClr val="1C1C10"/>
                </a:solidFill>
                <a:cs typeface="Times New Roman"/>
              </a:rPr>
              <a:t>fairly straight-forward clause, but there is a requirement for restricted party screening.</a:t>
            </a:r>
            <a:endParaRPr lang="en-US" sz="2000" dirty="0">
              <a:solidFill>
                <a:srgbClr val="1C1C10"/>
              </a:solidFill>
              <a:cs typeface="Times New Roman"/>
            </a:endParaRPr>
          </a:p>
          <a:p>
            <a:pPr marL="342900" indent="-342900">
              <a:spcAft>
                <a:spcPts val="600"/>
              </a:spcAft>
              <a:buFont typeface="Arial" panose="020B0604020202020204" pitchFamily="34" charset="0"/>
              <a:buChar char="•"/>
            </a:pPr>
            <a:r>
              <a:rPr lang="en-US" sz="2000" dirty="0" smtClean="0">
                <a:solidFill>
                  <a:srgbClr val="1C1C10"/>
                </a:solidFill>
                <a:cs typeface="Times New Roman"/>
              </a:rPr>
              <a:t>Contact your Export Control Office for the screening.</a:t>
            </a:r>
          </a:p>
        </p:txBody>
      </p:sp>
    </p:spTree>
    <p:extLst>
      <p:ext uri="{BB962C8B-B14F-4D97-AF65-F5344CB8AC3E}">
        <p14:creationId xmlns:p14="http://schemas.microsoft.com/office/powerpoint/2010/main" val="3265995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16</a:t>
            </a:fld>
            <a:endParaRPr lang="en-US"/>
          </a:p>
        </p:txBody>
      </p:sp>
      <p:sp>
        <p:nvSpPr>
          <p:cNvPr id="14" name="Rectangle 13"/>
          <p:cNvSpPr/>
          <p:nvPr/>
        </p:nvSpPr>
        <p:spPr>
          <a:xfrm>
            <a:off x="162560" y="421807"/>
            <a:ext cx="7247624" cy="1477328"/>
          </a:xfrm>
          <a:prstGeom prst="rect">
            <a:avLst/>
          </a:prstGeom>
        </p:spPr>
        <p:txBody>
          <a:bodyPr wrap="square">
            <a:spAutoFit/>
          </a:bodyPr>
          <a:lstStyle/>
          <a:p>
            <a:pPr>
              <a:spcAft>
                <a:spcPts val="600"/>
              </a:spcAft>
            </a:pPr>
            <a:r>
              <a:rPr lang="en-US" sz="2400" b="1" u="sng" dirty="0">
                <a:solidFill>
                  <a:srgbClr val="1C1C10"/>
                </a:solidFill>
                <a:cs typeface="Times New Roman"/>
              </a:rPr>
              <a:t>Publication Restrictions</a:t>
            </a:r>
          </a:p>
          <a:p>
            <a:pPr marL="0" lvl="1">
              <a:spcAft>
                <a:spcPts val="600"/>
              </a:spcAft>
            </a:pPr>
            <a:r>
              <a:rPr lang="en-US" sz="2000" b="1" dirty="0">
                <a:solidFill>
                  <a:srgbClr val="1C1C10"/>
                </a:solidFill>
                <a:cs typeface="Times New Roman"/>
              </a:rPr>
              <a:t>Example:</a:t>
            </a:r>
            <a:r>
              <a:rPr lang="en-US" sz="2000" dirty="0">
                <a:solidFill>
                  <a:srgbClr val="1C1C10"/>
                </a:solidFill>
                <a:cs typeface="Times New Roman"/>
              </a:rPr>
              <a:t>  </a:t>
            </a:r>
          </a:p>
          <a:p>
            <a:pPr marL="285750" lvl="1" indent="-285750">
              <a:spcAft>
                <a:spcPts val="600"/>
              </a:spcAft>
              <a:buFont typeface="Wingdings" charset="2"/>
              <a:buChar char="§"/>
            </a:pPr>
            <a:r>
              <a:rPr lang="en-US" dirty="0" smtClean="0">
                <a:solidFill>
                  <a:srgbClr val="1C1C10"/>
                </a:solidFill>
                <a:cs typeface="Times New Roman"/>
              </a:rPr>
              <a:t>The sponsor shall approve any and all research findings (from this award) prior to those findings being published.</a:t>
            </a:r>
            <a:endParaRPr lang="en-US" dirty="0">
              <a:solidFill>
                <a:srgbClr val="1C1C10"/>
              </a:solidFill>
              <a:cs typeface="Times New Roman"/>
            </a:endParaRPr>
          </a:p>
        </p:txBody>
      </p:sp>
      <p:sp>
        <p:nvSpPr>
          <p:cNvPr id="3" name="Rectangle 2"/>
          <p:cNvSpPr/>
          <p:nvPr/>
        </p:nvSpPr>
        <p:spPr>
          <a:xfrm>
            <a:off x="162560" y="2006394"/>
            <a:ext cx="8829040" cy="4616648"/>
          </a:xfrm>
          <a:prstGeom prst="rect">
            <a:avLst/>
          </a:prstGeom>
        </p:spPr>
        <p:txBody>
          <a:bodyPr wrap="square">
            <a:spAutoFit/>
          </a:bodyPr>
          <a:lstStyle/>
          <a:p>
            <a:pPr marL="0" lvl="1">
              <a:spcAft>
                <a:spcPts val="600"/>
              </a:spcAft>
            </a:pPr>
            <a:r>
              <a:rPr lang="en-US" sz="2000" b="1" dirty="0">
                <a:solidFill>
                  <a:srgbClr val="1C1C10"/>
                </a:solidFill>
                <a:cs typeface="Times New Roman"/>
              </a:rPr>
              <a:t>Key Points:  </a:t>
            </a:r>
          </a:p>
          <a:p>
            <a:pPr marL="285750" lvl="1" indent="-285750">
              <a:spcAft>
                <a:spcPts val="600"/>
              </a:spcAft>
              <a:buFont typeface="Wingdings" charset="2"/>
              <a:buChar char="§"/>
            </a:pPr>
            <a:r>
              <a:rPr lang="en-US" u="sng" dirty="0">
                <a:solidFill>
                  <a:srgbClr val="1C1C10"/>
                </a:solidFill>
                <a:cs typeface="Times New Roman"/>
              </a:rPr>
              <a:t>Approva</a:t>
            </a:r>
            <a:r>
              <a:rPr lang="en-US" dirty="0">
                <a:solidFill>
                  <a:srgbClr val="1C1C10"/>
                </a:solidFill>
                <a:cs typeface="Times New Roman"/>
              </a:rPr>
              <a:t>l is a bad term </a:t>
            </a:r>
            <a:r>
              <a:rPr lang="en-US" dirty="0" smtClean="0">
                <a:solidFill>
                  <a:srgbClr val="1C1C10"/>
                </a:solidFill>
                <a:cs typeface="Times New Roman"/>
              </a:rPr>
              <a:t>– can the sponsor limit what you can publish (substance-wise)?</a:t>
            </a:r>
            <a:endParaRPr lang="en-US" dirty="0">
              <a:solidFill>
                <a:srgbClr val="1C1C10"/>
              </a:solidFill>
              <a:cs typeface="Times New Roman"/>
            </a:endParaRPr>
          </a:p>
          <a:p>
            <a:pPr marL="285750" lvl="1" indent="-285750">
              <a:spcAft>
                <a:spcPts val="600"/>
              </a:spcAft>
              <a:buFont typeface="Wingdings" charset="2"/>
              <a:buChar char="§"/>
            </a:pPr>
            <a:r>
              <a:rPr lang="en-US" dirty="0">
                <a:solidFill>
                  <a:srgbClr val="1C1C10"/>
                </a:solidFill>
                <a:cs typeface="Times New Roman"/>
              </a:rPr>
              <a:t>Publication restrictions remove the fundamental research exemption</a:t>
            </a:r>
          </a:p>
          <a:p>
            <a:pPr marL="285750" lvl="1" indent="-285750">
              <a:buFont typeface="Wingdings" charset="2"/>
              <a:buChar char="§"/>
            </a:pPr>
            <a:r>
              <a:rPr lang="en-US" dirty="0">
                <a:solidFill>
                  <a:srgbClr val="1C1C10"/>
                </a:solidFill>
                <a:cs typeface="Times New Roman"/>
              </a:rPr>
              <a:t>Short review (30-60 days) for patentability, IP or confidential </a:t>
            </a:r>
            <a:r>
              <a:rPr lang="en-US" dirty="0" smtClean="0">
                <a:solidFill>
                  <a:srgbClr val="1C1C10"/>
                </a:solidFill>
                <a:cs typeface="Times New Roman"/>
              </a:rPr>
              <a:t>information, or a review and comment period that does not affect the ability to publish </a:t>
            </a:r>
            <a:r>
              <a:rPr lang="en-US" dirty="0">
                <a:solidFill>
                  <a:srgbClr val="1C1C10"/>
                </a:solidFill>
                <a:cs typeface="Times New Roman"/>
              </a:rPr>
              <a:t>OK</a:t>
            </a:r>
          </a:p>
          <a:p>
            <a:pPr marL="0" lvl="1"/>
            <a:endParaRPr lang="en-US" sz="1600" b="1" dirty="0" smtClean="0">
              <a:solidFill>
                <a:srgbClr val="1C1C10"/>
              </a:solidFill>
              <a:cs typeface="Times New Roman"/>
            </a:endParaRPr>
          </a:p>
          <a:p>
            <a:pPr marL="0" lvl="1">
              <a:spcAft>
                <a:spcPts val="600"/>
              </a:spcAft>
            </a:pPr>
            <a:r>
              <a:rPr lang="en-US" sz="2000" b="1" dirty="0" smtClean="0">
                <a:solidFill>
                  <a:srgbClr val="1C1C10"/>
                </a:solidFill>
                <a:cs typeface="Times New Roman"/>
              </a:rPr>
              <a:t>Actions</a:t>
            </a:r>
            <a:r>
              <a:rPr lang="en-US" sz="2000" b="1" dirty="0">
                <a:solidFill>
                  <a:srgbClr val="1C1C10"/>
                </a:solidFill>
                <a:cs typeface="Times New Roman"/>
              </a:rPr>
              <a:t>:</a:t>
            </a:r>
          </a:p>
          <a:p>
            <a:pPr marL="285750" lvl="1" indent="-285750">
              <a:spcAft>
                <a:spcPts val="600"/>
              </a:spcAft>
              <a:buFont typeface="Wingdings" charset="2"/>
              <a:buChar char="§"/>
            </a:pPr>
            <a:r>
              <a:rPr lang="en-US" b="1" dirty="0">
                <a:solidFill>
                  <a:srgbClr val="1C1C10"/>
                </a:solidFill>
                <a:cs typeface="Times New Roman"/>
              </a:rPr>
              <a:t>Remove clause</a:t>
            </a:r>
          </a:p>
          <a:p>
            <a:pPr marL="742950" lvl="2" indent="-285750">
              <a:spcAft>
                <a:spcPts val="600"/>
              </a:spcAft>
              <a:buFont typeface="Wingdings" charset="2"/>
              <a:buChar char="§"/>
            </a:pPr>
            <a:r>
              <a:rPr lang="en-US" dirty="0">
                <a:solidFill>
                  <a:srgbClr val="1C1C10"/>
                </a:solidFill>
                <a:cs typeface="Times New Roman"/>
              </a:rPr>
              <a:t>All or significant portions of your research may not be publishable</a:t>
            </a:r>
          </a:p>
          <a:p>
            <a:pPr marL="285750" lvl="1" indent="-285750">
              <a:spcAft>
                <a:spcPts val="600"/>
              </a:spcAft>
              <a:buFont typeface="Wingdings" charset="2"/>
              <a:buChar char="§"/>
            </a:pPr>
            <a:r>
              <a:rPr lang="en-US" b="1" dirty="0">
                <a:solidFill>
                  <a:srgbClr val="1C1C10"/>
                </a:solidFill>
                <a:cs typeface="Times New Roman"/>
              </a:rPr>
              <a:t>If the clause cannot be removed</a:t>
            </a:r>
          </a:p>
          <a:p>
            <a:pPr marL="742950" lvl="2" indent="-285750">
              <a:spcAft>
                <a:spcPts val="600"/>
              </a:spcAft>
              <a:buFont typeface="Wingdings" charset="2"/>
              <a:buChar char="§"/>
            </a:pPr>
            <a:r>
              <a:rPr lang="en-US" dirty="0">
                <a:solidFill>
                  <a:srgbClr val="1C1C10"/>
                </a:solidFill>
                <a:cs typeface="Times New Roman"/>
              </a:rPr>
              <a:t>Determine whether </a:t>
            </a:r>
            <a:r>
              <a:rPr lang="en-US" dirty="0" smtClean="0">
                <a:solidFill>
                  <a:srgbClr val="1C1C10"/>
                </a:solidFill>
                <a:cs typeface="Times New Roman"/>
              </a:rPr>
              <a:t>the UW can </a:t>
            </a:r>
            <a:r>
              <a:rPr lang="en-US" dirty="0">
                <a:solidFill>
                  <a:srgbClr val="1C1C10"/>
                </a:solidFill>
                <a:cs typeface="Times New Roman"/>
              </a:rPr>
              <a:t>accept a project with a publication restriction</a:t>
            </a:r>
          </a:p>
          <a:p>
            <a:pPr marL="742950" lvl="2" indent="-285750">
              <a:spcAft>
                <a:spcPts val="600"/>
              </a:spcAft>
              <a:buFont typeface="Wingdings" charset="2"/>
              <a:buChar char="§"/>
            </a:pPr>
            <a:r>
              <a:rPr lang="en-US" dirty="0">
                <a:solidFill>
                  <a:srgbClr val="1C1C10"/>
                </a:solidFill>
                <a:cs typeface="Times New Roman"/>
              </a:rPr>
              <a:t>If acceptable, how does the project need to be structured to ensure compliance to the export control regulations (i.e., licenses, staffing, location, security)</a:t>
            </a:r>
          </a:p>
        </p:txBody>
      </p:sp>
    </p:spTree>
    <p:extLst>
      <p:ext uri="{BB962C8B-B14F-4D97-AF65-F5344CB8AC3E}">
        <p14:creationId xmlns:p14="http://schemas.microsoft.com/office/powerpoint/2010/main" val="954217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17</a:t>
            </a:fld>
            <a:endParaRPr lang="en-US"/>
          </a:p>
        </p:txBody>
      </p:sp>
      <p:sp>
        <p:nvSpPr>
          <p:cNvPr id="14" name="Rectangle 13"/>
          <p:cNvSpPr/>
          <p:nvPr/>
        </p:nvSpPr>
        <p:spPr>
          <a:xfrm>
            <a:off x="162560" y="609600"/>
            <a:ext cx="7247624" cy="1477328"/>
          </a:xfrm>
          <a:prstGeom prst="rect">
            <a:avLst/>
          </a:prstGeom>
        </p:spPr>
        <p:txBody>
          <a:bodyPr wrap="square">
            <a:spAutoFit/>
          </a:bodyPr>
          <a:lstStyle/>
          <a:p>
            <a:pPr>
              <a:spcAft>
                <a:spcPts val="600"/>
              </a:spcAft>
            </a:pPr>
            <a:r>
              <a:rPr lang="en-US" sz="2400" b="1" u="sng" dirty="0" smtClean="0">
                <a:solidFill>
                  <a:srgbClr val="1C1C10"/>
                </a:solidFill>
                <a:cs typeface="Times New Roman"/>
              </a:rPr>
              <a:t>Personnel Restrictions</a:t>
            </a:r>
            <a:endParaRPr lang="en-US" sz="2400" b="1" u="sng" dirty="0">
              <a:solidFill>
                <a:srgbClr val="1C1C10"/>
              </a:solidFill>
              <a:cs typeface="Times New Roman"/>
            </a:endParaRPr>
          </a:p>
          <a:p>
            <a:pPr marL="0" lvl="1">
              <a:spcAft>
                <a:spcPts val="600"/>
              </a:spcAft>
            </a:pPr>
            <a:r>
              <a:rPr lang="en-US" sz="2000" b="1" dirty="0">
                <a:solidFill>
                  <a:srgbClr val="1C1C10"/>
                </a:solidFill>
                <a:cs typeface="Times New Roman"/>
              </a:rPr>
              <a:t>Example:</a:t>
            </a:r>
            <a:r>
              <a:rPr lang="en-US" sz="2000" dirty="0">
                <a:solidFill>
                  <a:srgbClr val="1C1C10"/>
                </a:solidFill>
                <a:cs typeface="Times New Roman"/>
              </a:rPr>
              <a:t>  </a:t>
            </a:r>
          </a:p>
          <a:p>
            <a:pPr marL="285750" lvl="1" indent="-285750">
              <a:spcAft>
                <a:spcPts val="600"/>
              </a:spcAft>
              <a:buFont typeface="Wingdings" charset="2"/>
              <a:buChar char="§"/>
            </a:pPr>
            <a:r>
              <a:rPr lang="en-US" dirty="0">
                <a:solidFill>
                  <a:srgbClr val="1C1C10"/>
                </a:solidFill>
                <a:cs typeface="Times New Roman"/>
              </a:rPr>
              <a:t>No foreign persons may work on this project without authorization of the sponsoring agencies program </a:t>
            </a:r>
            <a:r>
              <a:rPr lang="en-US" dirty="0" smtClean="0">
                <a:solidFill>
                  <a:srgbClr val="1C1C10"/>
                </a:solidFill>
                <a:cs typeface="Times New Roman"/>
              </a:rPr>
              <a:t>manager.</a:t>
            </a:r>
            <a:endParaRPr lang="en-US" dirty="0">
              <a:solidFill>
                <a:srgbClr val="1C1C10"/>
              </a:solidFill>
              <a:cs typeface="Times New Roman"/>
            </a:endParaRPr>
          </a:p>
        </p:txBody>
      </p:sp>
      <p:sp>
        <p:nvSpPr>
          <p:cNvPr id="3" name="Rectangle 2"/>
          <p:cNvSpPr/>
          <p:nvPr/>
        </p:nvSpPr>
        <p:spPr>
          <a:xfrm>
            <a:off x="139814" y="1858605"/>
            <a:ext cx="8829040" cy="4862870"/>
          </a:xfrm>
          <a:prstGeom prst="rect">
            <a:avLst/>
          </a:prstGeom>
        </p:spPr>
        <p:txBody>
          <a:bodyPr wrap="square">
            <a:spAutoFit/>
          </a:bodyPr>
          <a:lstStyle/>
          <a:p>
            <a:pPr marL="0" lvl="1">
              <a:spcAft>
                <a:spcPts val="600"/>
              </a:spcAft>
            </a:pPr>
            <a:endParaRPr lang="en-US" sz="2000" b="1" i="1" dirty="0" smtClean="0">
              <a:solidFill>
                <a:srgbClr val="1C1C10"/>
              </a:solidFill>
              <a:cs typeface="Times New Roman"/>
            </a:endParaRPr>
          </a:p>
          <a:p>
            <a:pPr marL="0" lvl="1">
              <a:spcAft>
                <a:spcPts val="600"/>
              </a:spcAft>
            </a:pPr>
            <a:r>
              <a:rPr lang="en-US" sz="2000" b="1" dirty="0" smtClean="0">
                <a:solidFill>
                  <a:srgbClr val="1C1C10"/>
                </a:solidFill>
                <a:cs typeface="Times New Roman"/>
              </a:rPr>
              <a:t>Key </a:t>
            </a:r>
            <a:r>
              <a:rPr lang="en-US" sz="2000" b="1" dirty="0">
                <a:solidFill>
                  <a:srgbClr val="1C1C10"/>
                </a:solidFill>
                <a:cs typeface="Times New Roman"/>
              </a:rPr>
              <a:t>Points:  </a:t>
            </a:r>
          </a:p>
          <a:p>
            <a:pPr marL="285750" lvl="1" indent="-285750">
              <a:spcAft>
                <a:spcPts val="600"/>
              </a:spcAft>
              <a:buFont typeface="Wingdings" charset="2"/>
              <a:buChar char="§"/>
            </a:pPr>
            <a:r>
              <a:rPr lang="en-US" dirty="0">
                <a:solidFill>
                  <a:srgbClr val="1C1C10"/>
                </a:solidFill>
                <a:cs typeface="Times New Roman"/>
              </a:rPr>
              <a:t>This does not necessarily remove the fundamental research exemption, but does present a red flag.</a:t>
            </a:r>
          </a:p>
          <a:p>
            <a:pPr marL="742950" lvl="2" indent="-285750">
              <a:spcAft>
                <a:spcPts val="600"/>
              </a:spcAft>
              <a:buFont typeface="Wingdings" charset="2"/>
              <a:buChar char="§"/>
            </a:pPr>
            <a:r>
              <a:rPr lang="en-US" dirty="0">
                <a:solidFill>
                  <a:srgbClr val="1C1C10"/>
                </a:solidFill>
                <a:cs typeface="Times New Roman"/>
              </a:rPr>
              <a:t>If the project really is export controlled, a deemed export license may be required for foreign persons to participate.  </a:t>
            </a:r>
            <a:endParaRPr lang="en-US" dirty="0" smtClean="0">
              <a:solidFill>
                <a:srgbClr val="1C1C10"/>
              </a:solidFill>
              <a:cs typeface="Times New Roman"/>
            </a:endParaRPr>
          </a:p>
          <a:p>
            <a:pPr marL="742950" lvl="2" indent="-285750">
              <a:spcAft>
                <a:spcPts val="600"/>
              </a:spcAft>
              <a:buFont typeface="Wingdings" charset="2"/>
              <a:buChar char="§"/>
            </a:pPr>
            <a:r>
              <a:rPr lang="en-US" dirty="0" smtClean="0">
                <a:solidFill>
                  <a:srgbClr val="1C1C10"/>
                </a:solidFill>
                <a:cs typeface="Times New Roman"/>
              </a:rPr>
              <a:t>There are possible antidiscrimination issues that would need to be worked out with legal.</a:t>
            </a:r>
          </a:p>
          <a:p>
            <a:pPr marL="742950" lvl="2" indent="-285750">
              <a:spcAft>
                <a:spcPts val="600"/>
              </a:spcAft>
              <a:buFont typeface="Wingdings" charset="2"/>
              <a:buChar char="§"/>
            </a:pPr>
            <a:r>
              <a:rPr lang="en-US" dirty="0" smtClean="0">
                <a:solidFill>
                  <a:srgbClr val="1C1C10"/>
                </a:solidFill>
                <a:cs typeface="Times New Roman"/>
              </a:rPr>
              <a:t>Mere </a:t>
            </a:r>
            <a:r>
              <a:rPr lang="en-US" dirty="0">
                <a:solidFill>
                  <a:srgbClr val="1C1C10"/>
                </a:solidFill>
                <a:cs typeface="Times New Roman"/>
              </a:rPr>
              <a:t>authorization by the program manager may be inadequate.</a:t>
            </a:r>
          </a:p>
          <a:p>
            <a:pPr marL="0" lvl="1">
              <a:spcAft>
                <a:spcPts val="600"/>
              </a:spcAft>
            </a:pPr>
            <a:endParaRPr lang="en-US" sz="2000" b="1" dirty="0" smtClean="0">
              <a:solidFill>
                <a:srgbClr val="1C1C10"/>
              </a:solidFill>
              <a:cs typeface="Times New Roman"/>
            </a:endParaRPr>
          </a:p>
          <a:p>
            <a:pPr marL="0" lvl="1">
              <a:spcAft>
                <a:spcPts val="600"/>
              </a:spcAft>
            </a:pPr>
            <a:r>
              <a:rPr lang="en-US" sz="2000" b="1" dirty="0" smtClean="0">
                <a:solidFill>
                  <a:srgbClr val="1C1C10"/>
                </a:solidFill>
                <a:cs typeface="Times New Roman"/>
              </a:rPr>
              <a:t>Actions</a:t>
            </a:r>
            <a:r>
              <a:rPr lang="en-US" sz="2000" b="1" dirty="0">
                <a:solidFill>
                  <a:srgbClr val="1C1C10"/>
                </a:solidFill>
                <a:cs typeface="Times New Roman"/>
              </a:rPr>
              <a:t>:</a:t>
            </a:r>
          </a:p>
          <a:p>
            <a:pPr marL="285750" lvl="1" indent="-285750">
              <a:spcAft>
                <a:spcPts val="600"/>
              </a:spcAft>
              <a:buFont typeface="Wingdings" charset="2"/>
              <a:buChar char="§"/>
            </a:pPr>
            <a:r>
              <a:rPr lang="en-US" b="1" dirty="0">
                <a:solidFill>
                  <a:srgbClr val="1C1C10"/>
                </a:solidFill>
                <a:cs typeface="Times New Roman"/>
              </a:rPr>
              <a:t>Remove clause</a:t>
            </a:r>
          </a:p>
          <a:p>
            <a:pPr marL="285750" lvl="1" indent="-285750">
              <a:spcAft>
                <a:spcPts val="600"/>
              </a:spcAft>
              <a:buFont typeface="Wingdings" charset="2"/>
              <a:buChar char="§"/>
            </a:pPr>
            <a:r>
              <a:rPr lang="en-US" b="1" dirty="0">
                <a:solidFill>
                  <a:srgbClr val="1C1C10"/>
                </a:solidFill>
                <a:cs typeface="Times New Roman"/>
              </a:rPr>
              <a:t>If the clause cannot be removed</a:t>
            </a:r>
          </a:p>
          <a:p>
            <a:pPr marL="742950" lvl="2" indent="-285750">
              <a:spcAft>
                <a:spcPts val="600"/>
              </a:spcAft>
              <a:buFont typeface="Wingdings" charset="2"/>
              <a:buChar char="§"/>
            </a:pPr>
            <a:r>
              <a:rPr lang="en-US" dirty="0">
                <a:solidFill>
                  <a:srgbClr val="1C1C10"/>
                </a:solidFill>
                <a:cs typeface="Times New Roman"/>
              </a:rPr>
              <a:t>Clarify whether the project is export controlled and its classification</a:t>
            </a:r>
          </a:p>
        </p:txBody>
      </p:sp>
    </p:spTree>
    <p:extLst>
      <p:ext uri="{BB962C8B-B14F-4D97-AF65-F5344CB8AC3E}">
        <p14:creationId xmlns:p14="http://schemas.microsoft.com/office/powerpoint/2010/main" val="3329520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18</a:t>
            </a:fld>
            <a:endParaRPr lang="en-US"/>
          </a:p>
        </p:txBody>
      </p:sp>
      <p:sp>
        <p:nvSpPr>
          <p:cNvPr id="4" name="Rectangle 3"/>
          <p:cNvSpPr/>
          <p:nvPr/>
        </p:nvSpPr>
        <p:spPr>
          <a:xfrm>
            <a:off x="457200" y="685800"/>
            <a:ext cx="7762240" cy="4847481"/>
          </a:xfrm>
          <a:prstGeom prst="rect">
            <a:avLst/>
          </a:prstGeom>
        </p:spPr>
        <p:txBody>
          <a:bodyPr wrap="square">
            <a:spAutoFit/>
          </a:bodyPr>
          <a:lstStyle/>
          <a:p>
            <a:pPr>
              <a:spcAft>
                <a:spcPts val="600"/>
              </a:spcAft>
            </a:pPr>
            <a:r>
              <a:rPr lang="en-US" sz="2800" b="1" u="sng" dirty="0">
                <a:solidFill>
                  <a:srgbClr val="000000"/>
                </a:solidFill>
                <a:cs typeface="Times New Roman"/>
              </a:rPr>
              <a:t>Material Transfer Agreements (MTAs)</a:t>
            </a:r>
          </a:p>
          <a:p>
            <a:pPr marL="285750" lvl="1" indent="-285750">
              <a:spcAft>
                <a:spcPts val="600"/>
              </a:spcAft>
              <a:buFont typeface="Wingdings" charset="2"/>
              <a:buChar char="§"/>
            </a:pPr>
            <a:r>
              <a:rPr lang="en-US" sz="2400" dirty="0">
                <a:solidFill>
                  <a:srgbClr val="000000"/>
                </a:solidFill>
                <a:cs typeface="Times New Roman"/>
              </a:rPr>
              <a:t>An export license may be required for:</a:t>
            </a:r>
          </a:p>
          <a:p>
            <a:pPr marL="742950" lvl="2" indent="-285750">
              <a:spcAft>
                <a:spcPts val="600"/>
              </a:spcAft>
              <a:buFont typeface="Wingdings" charset="2"/>
              <a:buChar char="§"/>
            </a:pPr>
            <a:r>
              <a:rPr lang="en-US" sz="2000" dirty="0">
                <a:solidFill>
                  <a:srgbClr val="000000"/>
                </a:solidFill>
                <a:cs typeface="Times New Roman"/>
              </a:rPr>
              <a:t>Some items, such as select agents</a:t>
            </a:r>
          </a:p>
          <a:p>
            <a:pPr marL="742950" lvl="2" indent="-285750">
              <a:spcAft>
                <a:spcPts val="600"/>
              </a:spcAft>
              <a:buFont typeface="Wingdings" charset="2"/>
              <a:buChar char="§"/>
            </a:pPr>
            <a:r>
              <a:rPr lang="en-US" sz="2000" dirty="0">
                <a:solidFill>
                  <a:srgbClr val="000000"/>
                </a:solidFill>
                <a:cs typeface="Times New Roman"/>
              </a:rPr>
              <a:t>The destination country</a:t>
            </a:r>
          </a:p>
          <a:p>
            <a:pPr marL="742950" lvl="2" indent="-285750">
              <a:spcAft>
                <a:spcPts val="600"/>
              </a:spcAft>
              <a:buFont typeface="Wingdings" charset="2"/>
              <a:buChar char="§"/>
            </a:pPr>
            <a:r>
              <a:rPr lang="en-US" sz="2000" dirty="0">
                <a:solidFill>
                  <a:srgbClr val="000000"/>
                </a:solidFill>
                <a:cs typeface="Times New Roman"/>
              </a:rPr>
              <a:t>Persons or organizations that are listed in government restricted party </a:t>
            </a:r>
            <a:r>
              <a:rPr lang="en-US" sz="2000" dirty="0" smtClean="0">
                <a:solidFill>
                  <a:srgbClr val="000000"/>
                </a:solidFill>
                <a:cs typeface="Times New Roman"/>
              </a:rPr>
              <a:t>lists</a:t>
            </a:r>
          </a:p>
          <a:p>
            <a:pPr marL="0" lvl="1">
              <a:spcAft>
                <a:spcPts val="600"/>
              </a:spcAft>
            </a:pPr>
            <a:endParaRPr lang="en-US" sz="1600" dirty="0">
              <a:solidFill>
                <a:srgbClr val="000000"/>
              </a:solidFill>
              <a:cs typeface="Times New Roman"/>
            </a:endParaRPr>
          </a:p>
          <a:p>
            <a:pPr marL="0" lvl="1">
              <a:spcAft>
                <a:spcPts val="600"/>
              </a:spcAft>
            </a:pPr>
            <a:endParaRPr lang="en-US" sz="1600" dirty="0" smtClean="0">
              <a:solidFill>
                <a:srgbClr val="000000"/>
              </a:solidFill>
              <a:cs typeface="Times New Roman"/>
            </a:endParaRPr>
          </a:p>
          <a:p>
            <a:pPr marL="0" lvl="1">
              <a:spcAft>
                <a:spcPts val="600"/>
              </a:spcAft>
            </a:pPr>
            <a:r>
              <a:rPr lang="en-US" sz="2000" dirty="0" smtClean="0">
                <a:solidFill>
                  <a:srgbClr val="000000"/>
                </a:solidFill>
                <a:cs typeface="Times New Roman"/>
              </a:rPr>
              <a:t>All international, outgoing MTAs should be reviewed PRIOR to shipping.</a:t>
            </a:r>
          </a:p>
          <a:p>
            <a:pPr marL="285750" lvl="1" indent="-285750">
              <a:spcAft>
                <a:spcPts val="600"/>
              </a:spcAft>
              <a:buFont typeface="Arial" panose="020B0604020202020204" pitchFamily="34" charset="0"/>
              <a:buChar char="•"/>
            </a:pPr>
            <a:r>
              <a:rPr lang="en-US" sz="2000" dirty="0" smtClean="0">
                <a:solidFill>
                  <a:srgbClr val="000000"/>
                </a:solidFill>
                <a:cs typeface="Times New Roman"/>
              </a:rPr>
              <a:t>It’s important that the shipment happens AFTER approval is given.</a:t>
            </a:r>
          </a:p>
          <a:p>
            <a:pPr marL="285750" lvl="1" indent="-285750">
              <a:spcAft>
                <a:spcPts val="600"/>
              </a:spcAft>
              <a:buFont typeface="Arial" panose="020B0604020202020204" pitchFamily="34" charset="0"/>
              <a:buChar char="•"/>
            </a:pPr>
            <a:r>
              <a:rPr lang="en-US" sz="2000" dirty="0" smtClean="0">
                <a:solidFill>
                  <a:srgbClr val="000000"/>
                </a:solidFill>
                <a:cs typeface="Times New Roman"/>
              </a:rPr>
              <a:t>The consequences of sending items without the necessary licenses are severe.</a:t>
            </a:r>
          </a:p>
        </p:txBody>
      </p:sp>
    </p:spTree>
    <p:extLst>
      <p:ext uri="{BB962C8B-B14F-4D97-AF65-F5344CB8AC3E}">
        <p14:creationId xmlns:p14="http://schemas.microsoft.com/office/powerpoint/2010/main" val="1300597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19</a:t>
            </a:fld>
            <a:endParaRPr lang="en-US"/>
          </a:p>
        </p:txBody>
      </p:sp>
      <p:sp>
        <p:nvSpPr>
          <p:cNvPr id="14" name="Rectangle 13"/>
          <p:cNvSpPr/>
          <p:nvPr/>
        </p:nvSpPr>
        <p:spPr>
          <a:xfrm>
            <a:off x="162560" y="617578"/>
            <a:ext cx="8752840" cy="3323987"/>
          </a:xfrm>
          <a:prstGeom prst="rect">
            <a:avLst/>
          </a:prstGeom>
        </p:spPr>
        <p:txBody>
          <a:bodyPr wrap="square">
            <a:spAutoFit/>
          </a:bodyPr>
          <a:lstStyle/>
          <a:p>
            <a:pPr>
              <a:spcAft>
                <a:spcPts val="600"/>
              </a:spcAft>
            </a:pPr>
            <a:r>
              <a:rPr lang="en-US" sz="2400" u="sng" dirty="0" err="1">
                <a:solidFill>
                  <a:srgbClr val="1C1C10"/>
                </a:solidFill>
                <a:cs typeface="Times New Roman"/>
              </a:rPr>
              <a:t>DoD</a:t>
            </a:r>
            <a:r>
              <a:rPr lang="en-US" sz="2400" u="sng" dirty="0">
                <a:solidFill>
                  <a:srgbClr val="1C1C10"/>
                </a:solidFill>
                <a:cs typeface="Times New Roman"/>
              </a:rPr>
              <a:t> Funding (</a:t>
            </a:r>
            <a:r>
              <a:rPr lang="en-US" u="sng" dirty="0" err="1">
                <a:solidFill>
                  <a:srgbClr val="1C1C10"/>
                </a:solidFill>
                <a:cs typeface="Times New Roman"/>
              </a:rPr>
              <a:t>DoD</a:t>
            </a:r>
            <a:r>
              <a:rPr lang="en-US" u="sng" dirty="0">
                <a:solidFill>
                  <a:srgbClr val="1C1C10"/>
                </a:solidFill>
                <a:cs typeface="Times New Roman"/>
              </a:rPr>
              <a:t> Financial Management Regulation </a:t>
            </a:r>
            <a:r>
              <a:rPr lang="en-US" u="sng" dirty="0" err="1">
                <a:solidFill>
                  <a:srgbClr val="1C1C10"/>
                </a:solidFill>
                <a:cs typeface="Times New Roman"/>
              </a:rPr>
              <a:t>Vol</a:t>
            </a:r>
            <a:r>
              <a:rPr lang="en-US" u="sng" dirty="0">
                <a:solidFill>
                  <a:srgbClr val="1C1C10"/>
                </a:solidFill>
                <a:cs typeface="Times New Roman"/>
              </a:rPr>
              <a:t> 2B, Chap 5)</a:t>
            </a:r>
          </a:p>
          <a:p>
            <a:pPr marL="285750" lvl="1" indent="-285750">
              <a:spcAft>
                <a:spcPts val="600"/>
              </a:spcAft>
              <a:buFont typeface="Wingdings" charset="2"/>
              <a:buChar char="§"/>
            </a:pPr>
            <a:r>
              <a:rPr lang="en-US" dirty="0">
                <a:solidFill>
                  <a:srgbClr val="1C1C10"/>
                </a:solidFill>
                <a:cs typeface="Times New Roman"/>
              </a:rPr>
              <a:t>If called out in the award, DOD funding classifications are:</a:t>
            </a:r>
          </a:p>
          <a:p>
            <a:pPr marL="742950" lvl="2" indent="-285750">
              <a:spcAft>
                <a:spcPts val="600"/>
              </a:spcAft>
              <a:buFont typeface="Wingdings" charset="2"/>
              <a:buChar char="§"/>
            </a:pPr>
            <a:r>
              <a:rPr lang="en-US" sz="1600" dirty="0">
                <a:solidFill>
                  <a:srgbClr val="008000"/>
                </a:solidFill>
                <a:cs typeface="Times New Roman"/>
              </a:rPr>
              <a:t>Budget Activity 1 (6.1) – Basic Research</a:t>
            </a:r>
          </a:p>
          <a:p>
            <a:pPr marL="742950" lvl="2" indent="-285750">
              <a:spcAft>
                <a:spcPts val="600"/>
              </a:spcAft>
              <a:buFont typeface="Wingdings" charset="2"/>
              <a:buChar char="§"/>
            </a:pPr>
            <a:r>
              <a:rPr lang="en-US" sz="1600" dirty="0">
                <a:solidFill>
                  <a:srgbClr val="008000"/>
                </a:solidFill>
                <a:cs typeface="Times New Roman"/>
              </a:rPr>
              <a:t>Budget Activity 2 (6.2) – Applied Research</a:t>
            </a:r>
          </a:p>
          <a:p>
            <a:pPr marL="742950" lvl="2" indent="-285750">
              <a:spcAft>
                <a:spcPts val="600"/>
              </a:spcAft>
              <a:buFont typeface="Wingdings" charset="2"/>
              <a:buChar char="§"/>
            </a:pPr>
            <a:r>
              <a:rPr lang="en-US" sz="1600" dirty="0">
                <a:solidFill>
                  <a:srgbClr val="1C1C10"/>
                </a:solidFill>
                <a:cs typeface="Times New Roman"/>
              </a:rPr>
              <a:t>Budget Activity 3 (6.3) – Advanced Technology </a:t>
            </a:r>
            <a:r>
              <a:rPr lang="en-US" sz="1600" u="sng" dirty="0">
                <a:solidFill>
                  <a:srgbClr val="1C1C10"/>
                </a:solidFill>
                <a:cs typeface="Times New Roman"/>
              </a:rPr>
              <a:t>Development</a:t>
            </a:r>
          </a:p>
          <a:p>
            <a:pPr marL="742950" lvl="2" indent="-285750">
              <a:spcAft>
                <a:spcPts val="600"/>
              </a:spcAft>
              <a:buFont typeface="Wingdings" charset="2"/>
              <a:buChar char="§"/>
            </a:pPr>
            <a:r>
              <a:rPr lang="en-US" sz="1600" dirty="0">
                <a:solidFill>
                  <a:srgbClr val="1C1C10"/>
                </a:solidFill>
                <a:cs typeface="Times New Roman"/>
              </a:rPr>
              <a:t>Budget Activity 4 (6.4) – Advanced Component </a:t>
            </a:r>
            <a:r>
              <a:rPr lang="en-US" sz="1600" u="sng" dirty="0">
                <a:solidFill>
                  <a:srgbClr val="1C1C10"/>
                </a:solidFill>
                <a:cs typeface="Times New Roman"/>
              </a:rPr>
              <a:t>Developmen</a:t>
            </a:r>
            <a:r>
              <a:rPr lang="en-US" sz="1600" dirty="0">
                <a:solidFill>
                  <a:srgbClr val="1C1C10"/>
                </a:solidFill>
                <a:cs typeface="Times New Roman"/>
              </a:rPr>
              <a:t>t and Prototypes</a:t>
            </a:r>
          </a:p>
          <a:p>
            <a:pPr marL="742950" lvl="2" indent="-285750">
              <a:spcAft>
                <a:spcPts val="600"/>
              </a:spcAft>
              <a:buFont typeface="Wingdings" charset="2"/>
              <a:buChar char="§"/>
            </a:pPr>
            <a:r>
              <a:rPr lang="en-US" sz="1600" dirty="0">
                <a:solidFill>
                  <a:srgbClr val="1C1C10"/>
                </a:solidFill>
                <a:cs typeface="Times New Roman"/>
              </a:rPr>
              <a:t>Budget Activity 5 (6.5) – System </a:t>
            </a:r>
            <a:r>
              <a:rPr lang="en-US" sz="1600" u="sng" dirty="0">
                <a:solidFill>
                  <a:srgbClr val="1C1C10"/>
                </a:solidFill>
                <a:cs typeface="Times New Roman"/>
              </a:rPr>
              <a:t>Developmen</a:t>
            </a:r>
            <a:r>
              <a:rPr lang="en-US" sz="1600" dirty="0">
                <a:solidFill>
                  <a:srgbClr val="1C1C10"/>
                </a:solidFill>
                <a:cs typeface="Times New Roman"/>
              </a:rPr>
              <a:t>t and Demonstration</a:t>
            </a:r>
          </a:p>
          <a:p>
            <a:pPr marL="742950" lvl="2" indent="-285750">
              <a:spcAft>
                <a:spcPts val="600"/>
              </a:spcAft>
              <a:buFont typeface="Wingdings" charset="2"/>
              <a:buChar char="§"/>
            </a:pPr>
            <a:r>
              <a:rPr lang="en-US" sz="1600" dirty="0">
                <a:solidFill>
                  <a:srgbClr val="1C1C10"/>
                </a:solidFill>
                <a:cs typeface="Times New Roman"/>
              </a:rPr>
              <a:t>Budget Activity 6 (6.6) – Research, </a:t>
            </a:r>
            <a:r>
              <a:rPr lang="en-US" sz="1600" u="sng" dirty="0">
                <a:solidFill>
                  <a:srgbClr val="1C1C10"/>
                </a:solidFill>
                <a:cs typeface="Times New Roman"/>
              </a:rPr>
              <a:t>Developmen</a:t>
            </a:r>
            <a:r>
              <a:rPr lang="en-US" sz="1600" dirty="0">
                <a:solidFill>
                  <a:srgbClr val="1C1C10"/>
                </a:solidFill>
                <a:cs typeface="Times New Roman"/>
              </a:rPr>
              <a:t>t, Test and Evaluation Management Support</a:t>
            </a:r>
          </a:p>
          <a:p>
            <a:pPr marL="742950" lvl="2" indent="-285750">
              <a:spcAft>
                <a:spcPts val="600"/>
              </a:spcAft>
              <a:buFont typeface="Wingdings" charset="2"/>
              <a:buChar char="§"/>
            </a:pPr>
            <a:r>
              <a:rPr lang="en-US" sz="1600" dirty="0">
                <a:solidFill>
                  <a:srgbClr val="1C1C10"/>
                </a:solidFill>
                <a:cs typeface="Times New Roman"/>
              </a:rPr>
              <a:t>Budget Activity 7 (6.7) – Operation System </a:t>
            </a:r>
            <a:r>
              <a:rPr lang="en-US" sz="1600" u="sng" dirty="0" smtClean="0">
                <a:solidFill>
                  <a:srgbClr val="1C1C10"/>
                </a:solidFill>
                <a:cs typeface="Times New Roman"/>
              </a:rPr>
              <a:t>Development</a:t>
            </a:r>
            <a:endParaRPr lang="en-US" sz="1600" u="sng" dirty="0">
              <a:solidFill>
                <a:srgbClr val="1C1C10"/>
              </a:solidFill>
              <a:cs typeface="Times New Roman"/>
            </a:endParaRPr>
          </a:p>
        </p:txBody>
      </p:sp>
      <p:sp>
        <p:nvSpPr>
          <p:cNvPr id="5" name="Rectangle 4"/>
          <p:cNvSpPr/>
          <p:nvPr/>
        </p:nvSpPr>
        <p:spPr>
          <a:xfrm>
            <a:off x="159932" y="4038600"/>
            <a:ext cx="8752840" cy="2400657"/>
          </a:xfrm>
          <a:prstGeom prst="rect">
            <a:avLst/>
          </a:prstGeom>
        </p:spPr>
        <p:txBody>
          <a:bodyPr wrap="square">
            <a:spAutoFit/>
          </a:bodyPr>
          <a:lstStyle/>
          <a:p>
            <a:pPr marL="0" lvl="1">
              <a:spcAft>
                <a:spcPts val="600"/>
              </a:spcAft>
            </a:pPr>
            <a:r>
              <a:rPr lang="en-US" sz="2000" b="1" dirty="0" smtClean="0">
                <a:solidFill>
                  <a:srgbClr val="1C1C10"/>
                </a:solidFill>
                <a:cs typeface="Times New Roman"/>
              </a:rPr>
              <a:t>Key </a:t>
            </a:r>
            <a:r>
              <a:rPr lang="en-US" sz="2000" b="1" dirty="0">
                <a:solidFill>
                  <a:srgbClr val="1C1C10"/>
                </a:solidFill>
                <a:cs typeface="Times New Roman"/>
              </a:rPr>
              <a:t>Points:  </a:t>
            </a:r>
          </a:p>
          <a:p>
            <a:pPr marL="285750" lvl="1" indent="-285750">
              <a:spcAft>
                <a:spcPts val="600"/>
              </a:spcAft>
              <a:buFont typeface="Wingdings" charset="2"/>
              <a:buChar char="§"/>
            </a:pPr>
            <a:r>
              <a:rPr lang="en-US" dirty="0">
                <a:solidFill>
                  <a:srgbClr val="1C1C10"/>
                </a:solidFill>
                <a:cs typeface="Times New Roman"/>
              </a:rPr>
              <a:t>Only Budget Activities 1 and 2 qualify as fundamental research</a:t>
            </a:r>
          </a:p>
          <a:p>
            <a:pPr marL="285750" lvl="1" indent="-285750">
              <a:spcAft>
                <a:spcPts val="600"/>
              </a:spcAft>
              <a:buFont typeface="Wingdings" charset="2"/>
              <a:buChar char="§"/>
            </a:pPr>
            <a:r>
              <a:rPr lang="en-US" dirty="0">
                <a:solidFill>
                  <a:srgbClr val="1C1C10"/>
                </a:solidFill>
                <a:cs typeface="Times New Roman"/>
              </a:rPr>
              <a:t>Sometimes </a:t>
            </a:r>
            <a:r>
              <a:rPr lang="en-US" dirty="0" err="1">
                <a:solidFill>
                  <a:srgbClr val="1C1C10"/>
                </a:solidFill>
                <a:cs typeface="Times New Roman"/>
              </a:rPr>
              <a:t>DoD</a:t>
            </a:r>
            <a:r>
              <a:rPr lang="en-US" dirty="0">
                <a:solidFill>
                  <a:srgbClr val="1C1C10"/>
                </a:solidFill>
                <a:cs typeface="Times New Roman"/>
              </a:rPr>
              <a:t> will award basic or applied research to universities from a larger project that is export controlled</a:t>
            </a:r>
          </a:p>
          <a:p>
            <a:pPr marL="0" lvl="1">
              <a:spcAft>
                <a:spcPts val="600"/>
              </a:spcAft>
            </a:pPr>
            <a:r>
              <a:rPr lang="en-US" sz="2000" b="1" dirty="0" smtClean="0">
                <a:solidFill>
                  <a:srgbClr val="1C1C10"/>
                </a:solidFill>
                <a:cs typeface="Times New Roman"/>
              </a:rPr>
              <a:t>Actions</a:t>
            </a:r>
            <a:r>
              <a:rPr lang="en-US" sz="2000" b="1" dirty="0">
                <a:solidFill>
                  <a:srgbClr val="1C1C10"/>
                </a:solidFill>
                <a:cs typeface="Times New Roman"/>
              </a:rPr>
              <a:t>:</a:t>
            </a:r>
          </a:p>
          <a:p>
            <a:pPr marL="285750" lvl="1" indent="-285750">
              <a:spcAft>
                <a:spcPts val="600"/>
              </a:spcAft>
              <a:buFont typeface="Wingdings" charset="2"/>
              <a:buChar char="§"/>
            </a:pPr>
            <a:r>
              <a:rPr lang="en-US" dirty="0">
                <a:solidFill>
                  <a:srgbClr val="1C1C10"/>
                </a:solidFill>
                <a:cs typeface="Times New Roman"/>
              </a:rPr>
              <a:t>Sometimes clarifying the funding classification will tell you if the project is export controlled</a:t>
            </a:r>
          </a:p>
        </p:txBody>
      </p:sp>
    </p:spTree>
    <p:extLst>
      <p:ext uri="{BB962C8B-B14F-4D97-AF65-F5344CB8AC3E}">
        <p14:creationId xmlns:p14="http://schemas.microsoft.com/office/powerpoint/2010/main" val="4016196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2</a:t>
            </a:fld>
            <a:endParaRPr lang="en-US"/>
          </a:p>
        </p:txBody>
      </p:sp>
      <p:sp>
        <p:nvSpPr>
          <p:cNvPr id="11" name="Content Placeholder 2"/>
          <p:cNvSpPr txBox="1">
            <a:spLocks/>
          </p:cNvSpPr>
          <p:nvPr/>
        </p:nvSpPr>
        <p:spPr bwMode="auto">
          <a:xfrm>
            <a:off x="457200" y="1898968"/>
            <a:ext cx="8229600"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Font typeface="Wingdings" charset="2"/>
              <a:buChar char="§"/>
            </a:pPr>
            <a:r>
              <a:rPr lang="en-US" sz="2800" dirty="0" smtClean="0">
                <a:solidFill>
                  <a:srgbClr val="1C1C10"/>
                </a:solidFill>
                <a:ea typeface="Osaka" charset="0"/>
                <a:cs typeface="Times New Roman"/>
              </a:rPr>
              <a:t>Export control consists of a group of federal laws / regulations that control certain commodities, technologies, information and data</a:t>
            </a:r>
          </a:p>
          <a:p>
            <a:pPr lvl="1">
              <a:spcBef>
                <a:spcPct val="50000"/>
              </a:spcBef>
              <a:buFont typeface="Wingdings" charset="2"/>
              <a:buChar char="§"/>
            </a:pPr>
            <a:r>
              <a:rPr lang="en-US" sz="2400" dirty="0" smtClean="0">
                <a:solidFill>
                  <a:srgbClr val="1C1C10"/>
                </a:solidFill>
                <a:ea typeface="Osaka" charset="0"/>
                <a:cs typeface="Times New Roman"/>
              </a:rPr>
              <a:t>Limits what can be shipped out of the country and to whom it can be shipped</a:t>
            </a:r>
          </a:p>
          <a:p>
            <a:pPr lvl="1">
              <a:spcBef>
                <a:spcPct val="50000"/>
              </a:spcBef>
              <a:buFont typeface="Wingdings" charset="2"/>
              <a:buChar char="§"/>
            </a:pPr>
            <a:r>
              <a:rPr lang="en-US" sz="2400" dirty="0" smtClean="0">
                <a:solidFill>
                  <a:srgbClr val="1C1C10"/>
                </a:solidFill>
                <a:ea typeface="Osaka" charset="0"/>
                <a:cs typeface="Times New Roman"/>
              </a:rPr>
              <a:t>Can limit access to information for certain foreign nationals and/or organizations</a:t>
            </a:r>
          </a:p>
          <a:p>
            <a:pPr lvl="1">
              <a:spcBef>
                <a:spcPct val="50000"/>
              </a:spcBef>
              <a:buFont typeface="Wingdings" charset="2"/>
              <a:buChar char="§"/>
            </a:pPr>
            <a:r>
              <a:rPr lang="en-US" sz="2400" dirty="0" smtClean="0">
                <a:solidFill>
                  <a:srgbClr val="1C1C10"/>
                </a:solidFill>
                <a:ea typeface="Osaka" charset="0"/>
                <a:cs typeface="Times New Roman"/>
              </a:rPr>
              <a:t>Determines when a license is required to ship items or information abroad </a:t>
            </a:r>
            <a:endParaRPr lang="en-US" sz="2400" dirty="0">
              <a:solidFill>
                <a:srgbClr val="1C1C10"/>
              </a:solidFill>
              <a:ea typeface="Osaka" charset="0"/>
              <a:cs typeface="Times New Roman"/>
            </a:endParaRPr>
          </a:p>
        </p:txBody>
      </p:sp>
      <p:sp>
        <p:nvSpPr>
          <p:cNvPr id="12" name="Title 1"/>
          <p:cNvSpPr txBox="1">
            <a:spLocks/>
          </p:cNvSpPr>
          <p:nvPr/>
        </p:nvSpPr>
        <p:spPr bwMode="auto">
          <a:xfrm>
            <a:off x="786689" y="918532"/>
            <a:ext cx="7856537" cy="657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z="4000" b="1" dirty="0" smtClean="0">
                <a:ln>
                  <a:solidFill>
                    <a:schemeClr val="bg2"/>
                  </a:solidFill>
                </a:ln>
                <a:effectLst/>
                <a:latin typeface="+mn-lt"/>
                <a:ea typeface="Osaka" charset="0"/>
                <a:cs typeface="Times New Roman"/>
              </a:rPr>
              <a:t>What is Export Control?</a:t>
            </a:r>
            <a:endParaRPr lang="en-US" sz="4000" b="1" dirty="0">
              <a:ln>
                <a:solidFill>
                  <a:schemeClr val="bg2"/>
                </a:solidFill>
              </a:ln>
              <a:effectLst/>
              <a:latin typeface="+mn-lt"/>
              <a:ea typeface="Osaka" charset="0"/>
              <a:cs typeface="Times New Roman"/>
            </a:endParaRPr>
          </a:p>
        </p:txBody>
      </p:sp>
    </p:spTree>
    <p:extLst>
      <p:ext uri="{BB962C8B-B14F-4D97-AF65-F5344CB8AC3E}">
        <p14:creationId xmlns:p14="http://schemas.microsoft.com/office/powerpoint/2010/main" val="3761688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20</a:t>
            </a:fld>
            <a:endParaRPr lang="en-US"/>
          </a:p>
        </p:txBody>
      </p:sp>
      <p:sp>
        <p:nvSpPr>
          <p:cNvPr id="11" name="Text Box 4"/>
          <p:cNvSpPr txBox="1">
            <a:spLocks noChangeArrowheads="1"/>
          </p:cNvSpPr>
          <p:nvPr/>
        </p:nvSpPr>
        <p:spPr bwMode="auto">
          <a:xfrm>
            <a:off x="425768" y="648654"/>
            <a:ext cx="7118032" cy="140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oAutofit/>
          </a:bodyPr>
          <a:lstStyle>
            <a:lvl1pPr marL="342900" indent="-3429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3429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600"/>
              </a:spcAft>
            </a:pPr>
            <a:r>
              <a:rPr lang="en-US" b="1" u="sng" dirty="0">
                <a:solidFill>
                  <a:srgbClr val="1C1C10"/>
                </a:solidFill>
                <a:latin typeface="+mn-lt"/>
                <a:cs typeface="Times New Roman"/>
              </a:rPr>
              <a:t>Non-Disclosure Agreements (NDAs)</a:t>
            </a:r>
          </a:p>
          <a:p>
            <a:pPr marL="285750" lvl="1" indent="-285750">
              <a:spcAft>
                <a:spcPts val="600"/>
              </a:spcAft>
              <a:buFont typeface="Wingdings" charset="2"/>
              <a:buChar char="§"/>
            </a:pPr>
            <a:r>
              <a:rPr lang="en-US" sz="1800" dirty="0">
                <a:solidFill>
                  <a:srgbClr val="1C1C10"/>
                </a:solidFill>
                <a:latin typeface="+mn-lt"/>
                <a:cs typeface="Times New Roman"/>
              </a:rPr>
              <a:t>AKA: Confidential Disclosure Agreement (CDA), Confidentiality Agreement (CA), Proprietary Information Agreement (PIA), Secrecy Agreement (SA)</a:t>
            </a:r>
          </a:p>
          <a:p>
            <a:pPr marL="285750" lvl="1" indent="-285750">
              <a:spcAft>
                <a:spcPts val="600"/>
              </a:spcAft>
              <a:buFont typeface="Wingdings" charset="2"/>
              <a:buChar char="§"/>
            </a:pPr>
            <a:r>
              <a:rPr lang="en-US" sz="1800" dirty="0">
                <a:solidFill>
                  <a:srgbClr val="1C1C10"/>
                </a:solidFill>
                <a:latin typeface="+mn-lt"/>
                <a:cs typeface="Times New Roman"/>
              </a:rPr>
              <a:t>Does the award require that a NDA be signed to ensure confidentiality of the information being transferred between the parties?  </a:t>
            </a:r>
          </a:p>
        </p:txBody>
      </p:sp>
      <p:sp>
        <p:nvSpPr>
          <p:cNvPr id="15" name="Text Box 4"/>
          <p:cNvSpPr txBox="1">
            <a:spLocks noChangeArrowheads="1"/>
          </p:cNvSpPr>
          <p:nvPr/>
        </p:nvSpPr>
        <p:spPr bwMode="auto">
          <a:xfrm>
            <a:off x="435930" y="2819400"/>
            <a:ext cx="8479470" cy="230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oAutofit/>
          </a:bodyPr>
          <a:lstStyle>
            <a:lvl1pPr marL="342900" indent="-3429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3429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spcAft>
                <a:spcPts val="600"/>
              </a:spcAft>
            </a:pPr>
            <a:r>
              <a:rPr lang="en-US" sz="2000" b="1" dirty="0">
                <a:solidFill>
                  <a:srgbClr val="1C1C10"/>
                </a:solidFill>
                <a:latin typeface="+mn-lt"/>
                <a:cs typeface="Times New Roman"/>
              </a:rPr>
              <a:t>Key Points:  </a:t>
            </a:r>
          </a:p>
          <a:p>
            <a:pPr marL="285750" lvl="1" indent="-285750">
              <a:spcAft>
                <a:spcPts val="600"/>
              </a:spcAft>
              <a:buFont typeface="Wingdings" charset="2"/>
              <a:buChar char="§"/>
            </a:pPr>
            <a:r>
              <a:rPr lang="en-US" sz="1800" dirty="0">
                <a:solidFill>
                  <a:srgbClr val="1C1C10"/>
                </a:solidFill>
                <a:latin typeface="+mn-lt"/>
                <a:cs typeface="Times New Roman"/>
              </a:rPr>
              <a:t>What type of information requires confidentiality?</a:t>
            </a:r>
          </a:p>
          <a:p>
            <a:pPr marL="285750" lvl="1" indent="-285750">
              <a:spcAft>
                <a:spcPts val="600"/>
              </a:spcAft>
              <a:buFont typeface="Wingdings" charset="2"/>
              <a:buChar char="§"/>
            </a:pPr>
            <a:r>
              <a:rPr lang="en-US" sz="1800" dirty="0">
                <a:solidFill>
                  <a:srgbClr val="1C1C10"/>
                </a:solidFill>
                <a:latin typeface="+mn-lt"/>
                <a:cs typeface="Times New Roman"/>
              </a:rPr>
              <a:t>Confidentiality of </a:t>
            </a:r>
            <a:r>
              <a:rPr lang="en-US" sz="1800" b="1" dirty="0">
                <a:solidFill>
                  <a:srgbClr val="1C1C10"/>
                </a:solidFill>
                <a:latin typeface="+mn-lt"/>
                <a:cs typeface="Times New Roman"/>
              </a:rPr>
              <a:t>technical</a:t>
            </a:r>
            <a:r>
              <a:rPr lang="en-US" sz="1800" dirty="0">
                <a:solidFill>
                  <a:srgbClr val="1C1C10"/>
                </a:solidFill>
                <a:latin typeface="+mn-lt"/>
                <a:cs typeface="Times New Roman"/>
              </a:rPr>
              <a:t> information may prevent the awardee from publishing some or all of the paper, which can nullify the fundamental research exemption</a:t>
            </a:r>
          </a:p>
          <a:p>
            <a:pPr marL="742950" lvl="2" indent="-285750">
              <a:spcAft>
                <a:spcPts val="600"/>
              </a:spcAft>
              <a:buFont typeface="Wingdings" charset="2"/>
              <a:buChar char="§"/>
            </a:pPr>
            <a:r>
              <a:rPr lang="en-US" sz="1800" dirty="0">
                <a:solidFill>
                  <a:srgbClr val="1C1C10"/>
                </a:solidFill>
                <a:latin typeface="+mn-lt"/>
                <a:cs typeface="Times New Roman"/>
              </a:rPr>
              <a:t>Personal, health (HIPAA), educational, business (finance) and marketing information are not typically affected by export controls</a:t>
            </a:r>
          </a:p>
          <a:p>
            <a:pPr marL="457200" lvl="1" indent="0">
              <a:spcAft>
                <a:spcPts val="600"/>
              </a:spcAft>
            </a:pPr>
            <a:endParaRPr lang="en-US" sz="1600" i="1" dirty="0" smtClean="0">
              <a:solidFill>
                <a:srgbClr val="000000"/>
              </a:solidFill>
              <a:latin typeface="+mn-lt"/>
              <a:cs typeface="Times New Roman"/>
            </a:endParaRPr>
          </a:p>
        </p:txBody>
      </p:sp>
      <p:sp>
        <p:nvSpPr>
          <p:cNvPr id="16" name="Rectangle 15"/>
          <p:cNvSpPr/>
          <p:nvPr/>
        </p:nvSpPr>
        <p:spPr>
          <a:xfrm>
            <a:off x="406399" y="5031110"/>
            <a:ext cx="8646159" cy="1031051"/>
          </a:xfrm>
          <a:prstGeom prst="rect">
            <a:avLst/>
          </a:prstGeom>
        </p:spPr>
        <p:txBody>
          <a:bodyPr wrap="square">
            <a:spAutoFit/>
          </a:bodyPr>
          <a:lstStyle/>
          <a:p>
            <a:pPr marL="0" lvl="1">
              <a:spcAft>
                <a:spcPts val="600"/>
              </a:spcAft>
            </a:pPr>
            <a:r>
              <a:rPr lang="en-US" sz="2000" b="1" dirty="0">
                <a:solidFill>
                  <a:srgbClr val="000000"/>
                </a:solidFill>
                <a:cs typeface="Times New Roman"/>
              </a:rPr>
              <a:t>Actions:</a:t>
            </a:r>
          </a:p>
          <a:p>
            <a:pPr marL="285750" lvl="1" indent="-285750">
              <a:spcAft>
                <a:spcPts val="600"/>
              </a:spcAft>
              <a:buFont typeface="Wingdings" charset="2"/>
              <a:buChar char="§"/>
            </a:pPr>
            <a:r>
              <a:rPr lang="en-US" dirty="0" smtClean="0">
                <a:solidFill>
                  <a:srgbClr val="1C1C10"/>
                </a:solidFill>
                <a:cs typeface="Times New Roman"/>
              </a:rPr>
              <a:t>It would be prudent </a:t>
            </a:r>
            <a:r>
              <a:rPr lang="en-US" dirty="0">
                <a:solidFill>
                  <a:srgbClr val="1C1C10"/>
                </a:solidFill>
                <a:cs typeface="Times New Roman"/>
              </a:rPr>
              <a:t>to </a:t>
            </a:r>
            <a:r>
              <a:rPr lang="en-US" dirty="0" smtClean="0">
                <a:solidFill>
                  <a:srgbClr val="1C1C10"/>
                </a:solidFill>
                <a:cs typeface="Times New Roman"/>
              </a:rPr>
              <a:t>discuss  with the awardee the </a:t>
            </a:r>
            <a:r>
              <a:rPr lang="en-US" dirty="0">
                <a:solidFill>
                  <a:srgbClr val="1C1C10"/>
                </a:solidFill>
                <a:cs typeface="Times New Roman"/>
              </a:rPr>
              <a:t>type of information that will be transferred and whether it will have an export control impact </a:t>
            </a:r>
          </a:p>
        </p:txBody>
      </p:sp>
    </p:spTree>
    <p:extLst>
      <p:ext uri="{BB962C8B-B14F-4D97-AF65-F5344CB8AC3E}">
        <p14:creationId xmlns:p14="http://schemas.microsoft.com/office/powerpoint/2010/main" val="2653554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21</a:t>
            </a:fld>
            <a:endParaRPr lang="en-US"/>
          </a:p>
        </p:txBody>
      </p:sp>
      <p:sp>
        <p:nvSpPr>
          <p:cNvPr id="11" name="Rectangle 4"/>
          <p:cNvSpPr>
            <a:spLocks noChangeArrowheads="1"/>
          </p:cNvSpPr>
          <p:nvPr/>
        </p:nvSpPr>
        <p:spPr bwMode="auto">
          <a:xfrm>
            <a:off x="171450" y="1878201"/>
            <a:ext cx="8596313" cy="447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85750" indent="-285750">
              <a:spcAft>
                <a:spcPts val="600"/>
              </a:spcAft>
              <a:buFont typeface="Wingdings" charset="2"/>
              <a:buChar char="§"/>
            </a:pPr>
            <a:r>
              <a:rPr lang="en-US" sz="2000" dirty="0" smtClean="0">
                <a:solidFill>
                  <a:srgbClr val="333333"/>
                </a:solidFill>
                <a:cs typeface="Times New Roman"/>
              </a:rPr>
              <a:t>Foreign influence</a:t>
            </a:r>
            <a:endParaRPr lang="en-US" sz="2000" dirty="0" smtClean="0">
              <a:solidFill>
                <a:srgbClr val="333333"/>
              </a:solidFill>
              <a:cs typeface="Times New Roman"/>
            </a:endParaRPr>
          </a:p>
          <a:p>
            <a:pPr marL="742950" lvl="1" indent="-285750">
              <a:spcAft>
                <a:spcPts val="600"/>
              </a:spcAft>
              <a:buFont typeface="Wingdings" charset="2"/>
              <a:buChar char="§"/>
            </a:pPr>
            <a:r>
              <a:rPr lang="en-US" sz="2000" dirty="0" smtClean="0">
                <a:solidFill>
                  <a:srgbClr val="333333"/>
                </a:solidFill>
                <a:cs typeface="Times New Roman"/>
              </a:rPr>
              <a:t>A lot of </a:t>
            </a:r>
            <a:r>
              <a:rPr lang="en-US" sz="2000" dirty="0" smtClean="0">
                <a:solidFill>
                  <a:srgbClr val="333333"/>
                </a:solidFill>
                <a:cs typeface="Times New Roman"/>
              </a:rPr>
              <a:t>concern from DC </a:t>
            </a:r>
            <a:r>
              <a:rPr lang="en-US" sz="2000" dirty="0" smtClean="0">
                <a:solidFill>
                  <a:srgbClr val="333333"/>
                </a:solidFill>
                <a:cs typeface="Times New Roman"/>
              </a:rPr>
              <a:t>over how to handle </a:t>
            </a:r>
            <a:r>
              <a:rPr lang="en-US" sz="2000" dirty="0" smtClean="0">
                <a:solidFill>
                  <a:srgbClr val="333333"/>
                </a:solidFill>
                <a:cs typeface="Times New Roman"/>
              </a:rPr>
              <a:t>foreign influence(specifically in regards to China) </a:t>
            </a:r>
            <a:r>
              <a:rPr lang="en-US" sz="2000" dirty="0" smtClean="0">
                <a:solidFill>
                  <a:srgbClr val="333333"/>
                </a:solidFill>
                <a:cs typeface="Times New Roman"/>
              </a:rPr>
              <a:t>in research.</a:t>
            </a:r>
          </a:p>
          <a:p>
            <a:pPr marL="285750" indent="-285750">
              <a:spcAft>
                <a:spcPts val="600"/>
              </a:spcAft>
              <a:buFont typeface="Wingdings" charset="2"/>
              <a:buChar char="§"/>
            </a:pPr>
            <a:r>
              <a:rPr lang="en-US" sz="2000" dirty="0" smtClean="0">
                <a:solidFill>
                  <a:srgbClr val="333333"/>
                </a:solidFill>
                <a:cs typeface="Times New Roman"/>
              </a:rPr>
              <a:t>ZTE</a:t>
            </a:r>
          </a:p>
          <a:p>
            <a:pPr marL="742950" lvl="1" indent="-285750">
              <a:spcAft>
                <a:spcPts val="600"/>
              </a:spcAft>
              <a:buFont typeface="Wingdings" charset="2"/>
              <a:buChar char="§"/>
            </a:pPr>
            <a:r>
              <a:rPr lang="en-US" sz="2000" dirty="0" smtClean="0">
                <a:solidFill>
                  <a:srgbClr val="333333"/>
                </a:solidFill>
                <a:cs typeface="Times New Roman"/>
              </a:rPr>
              <a:t>Can’t purchase things from them</a:t>
            </a:r>
          </a:p>
          <a:p>
            <a:pPr marL="285750" indent="-285750">
              <a:spcAft>
                <a:spcPts val="600"/>
              </a:spcAft>
              <a:buFont typeface="Wingdings" charset="2"/>
              <a:buChar char="§"/>
            </a:pPr>
            <a:r>
              <a:rPr lang="en-US" sz="2000" dirty="0" smtClean="0">
                <a:solidFill>
                  <a:srgbClr val="333333"/>
                </a:solidFill>
                <a:cs typeface="Times New Roman"/>
              </a:rPr>
              <a:t>Huawei</a:t>
            </a:r>
          </a:p>
          <a:p>
            <a:pPr marL="742950" lvl="1" indent="-285750">
              <a:spcAft>
                <a:spcPts val="600"/>
              </a:spcAft>
              <a:buFont typeface="Wingdings" charset="2"/>
              <a:buChar char="§"/>
            </a:pPr>
            <a:r>
              <a:rPr lang="en-US" sz="2000" dirty="0" smtClean="0">
                <a:solidFill>
                  <a:srgbClr val="333333"/>
                </a:solidFill>
                <a:cs typeface="Times New Roman"/>
              </a:rPr>
              <a:t>On the restricted party list.</a:t>
            </a:r>
          </a:p>
          <a:p>
            <a:pPr marL="285750" indent="-285750">
              <a:spcAft>
                <a:spcPts val="600"/>
              </a:spcAft>
              <a:buFont typeface="Wingdings" charset="2"/>
              <a:buChar char="§"/>
            </a:pPr>
            <a:r>
              <a:rPr lang="en-US" sz="2000" dirty="0" smtClean="0">
                <a:solidFill>
                  <a:srgbClr val="333333"/>
                </a:solidFill>
                <a:cs typeface="Times New Roman"/>
              </a:rPr>
              <a:t>Thousand talents program</a:t>
            </a:r>
          </a:p>
          <a:p>
            <a:pPr marL="742950" lvl="1" indent="-285750">
              <a:spcAft>
                <a:spcPts val="600"/>
              </a:spcAft>
              <a:buFont typeface="Wingdings" charset="2"/>
              <a:buChar char="§"/>
            </a:pPr>
            <a:r>
              <a:rPr lang="en-US" sz="2000" dirty="0" smtClean="0">
                <a:solidFill>
                  <a:srgbClr val="333333"/>
                </a:solidFill>
                <a:cs typeface="Times New Roman"/>
              </a:rPr>
              <a:t>DOD not allowing funding to anyone who has been or is associated with one.</a:t>
            </a:r>
          </a:p>
          <a:p>
            <a:pPr marL="742950" lvl="1" indent="-285750">
              <a:spcAft>
                <a:spcPts val="600"/>
              </a:spcAft>
              <a:buFont typeface="Wingdings" charset="2"/>
              <a:buChar char="§"/>
            </a:pPr>
            <a:r>
              <a:rPr lang="en-US" sz="2000" dirty="0" smtClean="0">
                <a:solidFill>
                  <a:srgbClr val="333333"/>
                </a:solidFill>
                <a:cs typeface="Times New Roman"/>
              </a:rPr>
              <a:t>DOE and NIH have issued memos with similar requirements.</a:t>
            </a:r>
          </a:p>
          <a:p>
            <a:pPr marL="285750" indent="-285750">
              <a:spcAft>
                <a:spcPts val="600"/>
              </a:spcAft>
              <a:buFont typeface="Wingdings" charset="2"/>
              <a:buChar char="§"/>
            </a:pPr>
            <a:r>
              <a:rPr lang="en-US" sz="2000" dirty="0" smtClean="0">
                <a:solidFill>
                  <a:srgbClr val="333333"/>
                </a:solidFill>
                <a:cs typeface="Times New Roman"/>
              </a:rPr>
              <a:t>Emerging Technology Rules</a:t>
            </a:r>
          </a:p>
        </p:txBody>
      </p:sp>
      <p:sp>
        <p:nvSpPr>
          <p:cNvPr id="12" name="Title 1"/>
          <p:cNvSpPr txBox="1">
            <a:spLocks/>
          </p:cNvSpPr>
          <p:nvPr/>
        </p:nvSpPr>
        <p:spPr bwMode="auto">
          <a:xfrm>
            <a:off x="523875" y="685800"/>
            <a:ext cx="7891462" cy="477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z="3600" b="1" i="1" dirty="0" smtClean="0">
                <a:latin typeface="+mn-lt"/>
                <a:ea typeface="Osaka" charset="0"/>
              </a:rPr>
              <a:t>Recent Developments/On the horizon</a:t>
            </a:r>
            <a:endParaRPr lang="en-US" sz="3600" b="1" i="1" dirty="0">
              <a:latin typeface="+mn-lt"/>
              <a:ea typeface="Osaka" charset="0"/>
            </a:endParaRPr>
          </a:p>
        </p:txBody>
      </p:sp>
    </p:spTree>
    <p:extLst>
      <p:ext uri="{BB962C8B-B14F-4D97-AF65-F5344CB8AC3E}">
        <p14:creationId xmlns:p14="http://schemas.microsoft.com/office/powerpoint/2010/main" val="1095340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22</a:t>
            </a:fld>
            <a:endParaRPr lang="en-US"/>
          </a:p>
        </p:txBody>
      </p:sp>
      <p:sp>
        <p:nvSpPr>
          <p:cNvPr id="3" name="TextBox 2"/>
          <p:cNvSpPr txBox="1"/>
          <p:nvPr/>
        </p:nvSpPr>
        <p:spPr>
          <a:xfrm>
            <a:off x="1981200" y="2362200"/>
            <a:ext cx="5399690" cy="1569660"/>
          </a:xfrm>
          <a:prstGeom prst="rect">
            <a:avLst/>
          </a:prstGeom>
          <a:noFill/>
        </p:spPr>
        <p:txBody>
          <a:bodyPr wrap="square" rtlCol="0">
            <a:spAutoFit/>
          </a:bodyPr>
          <a:lstStyle/>
          <a:p>
            <a:r>
              <a:rPr lang="en-US" sz="9600" dirty="0" smtClean="0"/>
              <a:t>Scenarios</a:t>
            </a:r>
            <a:endParaRPr lang="en-US" sz="9600" dirty="0"/>
          </a:p>
        </p:txBody>
      </p:sp>
    </p:spTree>
    <p:extLst>
      <p:ext uri="{BB962C8B-B14F-4D97-AF65-F5344CB8AC3E}">
        <p14:creationId xmlns:p14="http://schemas.microsoft.com/office/powerpoint/2010/main" val="2740446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23</a:t>
            </a:fld>
            <a:endParaRPr lang="en-US" dirty="0"/>
          </a:p>
        </p:txBody>
      </p:sp>
      <p:sp>
        <p:nvSpPr>
          <p:cNvPr id="3" name="Rectangle 2"/>
          <p:cNvSpPr/>
          <p:nvPr/>
        </p:nvSpPr>
        <p:spPr>
          <a:xfrm>
            <a:off x="685800" y="457200"/>
            <a:ext cx="7391400" cy="5539978"/>
          </a:xfrm>
          <a:prstGeom prst="rect">
            <a:avLst/>
          </a:prstGeom>
        </p:spPr>
        <p:txBody>
          <a:bodyPr wrap="square">
            <a:spAutoFit/>
          </a:bodyPr>
          <a:lstStyle/>
          <a:p>
            <a:pPr marL="458788" lvl="1" indent="-449263" defTabSz="341313">
              <a:spcAft>
                <a:spcPts val="1200"/>
              </a:spcAft>
            </a:pPr>
            <a:r>
              <a:rPr lang="en-US" sz="2400" b="1" u="sng" dirty="0" smtClean="0">
                <a:cs typeface="Times New Roman"/>
              </a:rPr>
              <a:t>Scenario- Export </a:t>
            </a:r>
            <a:r>
              <a:rPr lang="en-US" sz="2400" b="1" u="sng" dirty="0">
                <a:cs typeface="Times New Roman"/>
              </a:rPr>
              <a:t>Control Clause</a:t>
            </a:r>
          </a:p>
          <a:p>
            <a:pPr marL="9525" indent="0" defTabSz="341313">
              <a:spcAft>
                <a:spcPts val="800"/>
              </a:spcAft>
            </a:pPr>
            <a:r>
              <a:rPr lang="en-US" sz="2000" dirty="0">
                <a:cs typeface="Times New Roman"/>
              </a:rPr>
              <a:t>With regard to exports and re-exports, you represent and warrant that no (COMPANY) software or service supplied to Licensee will be provided, directly or indirectly, to any person or organization </a:t>
            </a:r>
            <a:r>
              <a:rPr lang="en-US" sz="2000" dirty="0">
                <a:solidFill>
                  <a:srgbClr val="FF0000"/>
                </a:solidFill>
                <a:cs typeface="Times New Roman"/>
              </a:rPr>
              <a:t>(i) in Cuba, Iran, North Korea, Sudan or Syria, or who is consisted a part of the government of those countries. </a:t>
            </a:r>
            <a:r>
              <a:rPr lang="en-US" sz="2000" dirty="0">
                <a:solidFill>
                  <a:srgbClr val="6666FF"/>
                </a:solidFill>
                <a:cs typeface="Times New Roman"/>
              </a:rPr>
              <a:t>(ii) who is involved in Improper development or use of nuclear weapons, or of chemical/biological weapons (CBW) or missiles, or in terrorist activities</a:t>
            </a:r>
            <a:r>
              <a:rPr lang="en-US" sz="2000" dirty="0">
                <a:cs typeface="Times New Roman"/>
              </a:rPr>
              <a:t>, or </a:t>
            </a:r>
            <a:r>
              <a:rPr lang="en-US" sz="2000" dirty="0">
                <a:solidFill>
                  <a:srgbClr val="FF6600"/>
                </a:solidFill>
                <a:cs typeface="Times New Roman"/>
              </a:rPr>
              <a:t>(iii) who is listed by the government of the United States, or of any other country as prohibited from receiving the product, technology or service, or as prohibited from participating in export transactions involving the product.</a:t>
            </a:r>
          </a:p>
          <a:p>
            <a:pPr marL="457200" indent="-447675" defTabSz="341313">
              <a:spcAft>
                <a:spcPts val="800"/>
              </a:spcAft>
              <a:buFont typeface="Wingdings" charset="2"/>
              <a:buChar char="§"/>
            </a:pPr>
            <a:r>
              <a:rPr lang="en-US" sz="2000" dirty="0">
                <a:solidFill>
                  <a:srgbClr val="215D77"/>
                </a:solidFill>
                <a:cs typeface="Times New Roman"/>
              </a:rPr>
              <a:t>Places restrictions on distribution to certain countries</a:t>
            </a:r>
          </a:p>
          <a:p>
            <a:pPr marL="457200" indent="-447675" defTabSz="341313">
              <a:spcAft>
                <a:spcPts val="800"/>
              </a:spcAft>
              <a:buFont typeface="Wingdings" charset="2"/>
              <a:buChar char="§"/>
            </a:pPr>
            <a:r>
              <a:rPr lang="en-US" sz="2000" dirty="0">
                <a:solidFill>
                  <a:srgbClr val="215D77"/>
                </a:solidFill>
                <a:cs typeface="Times New Roman"/>
              </a:rPr>
              <a:t>Places restrictions on distribution to persons involved in WMD development and terrorism</a:t>
            </a:r>
          </a:p>
          <a:p>
            <a:pPr marL="457200" indent="-447675" defTabSz="341313">
              <a:spcAft>
                <a:spcPts val="800"/>
              </a:spcAft>
              <a:buFont typeface="Wingdings" charset="2"/>
              <a:buChar char="§"/>
            </a:pPr>
            <a:r>
              <a:rPr lang="en-US" sz="2000" dirty="0">
                <a:solidFill>
                  <a:srgbClr val="215D77"/>
                </a:solidFill>
                <a:cs typeface="Times New Roman"/>
              </a:rPr>
              <a:t>Requires us to screen persons receiving the </a:t>
            </a:r>
            <a:r>
              <a:rPr lang="en-US" sz="2000" dirty="0" smtClean="0">
                <a:solidFill>
                  <a:srgbClr val="215D77"/>
                </a:solidFill>
                <a:cs typeface="Times New Roman"/>
              </a:rPr>
              <a:t>software</a:t>
            </a:r>
          </a:p>
        </p:txBody>
      </p:sp>
      <p:sp>
        <p:nvSpPr>
          <p:cNvPr id="4" name="TextBox 3"/>
          <p:cNvSpPr txBox="1"/>
          <p:nvPr/>
        </p:nvSpPr>
        <p:spPr>
          <a:xfrm>
            <a:off x="762000" y="6172200"/>
            <a:ext cx="7620000" cy="646331"/>
          </a:xfrm>
          <a:prstGeom prst="rect">
            <a:avLst/>
          </a:prstGeom>
          <a:noFill/>
        </p:spPr>
        <p:txBody>
          <a:bodyPr wrap="square" rtlCol="0">
            <a:spAutoFit/>
          </a:bodyPr>
          <a:lstStyle/>
          <a:p>
            <a:r>
              <a:rPr lang="en-US" b="1" dirty="0" smtClean="0"/>
              <a:t>Action:</a:t>
            </a:r>
            <a:r>
              <a:rPr lang="en-US" dirty="0" smtClean="0"/>
              <a:t> Contact Export Control Office so they can run the necessary checks.</a:t>
            </a:r>
            <a:endParaRPr lang="en-US" dirty="0"/>
          </a:p>
        </p:txBody>
      </p:sp>
    </p:spTree>
    <p:extLst>
      <p:ext uri="{BB962C8B-B14F-4D97-AF65-F5344CB8AC3E}">
        <p14:creationId xmlns:p14="http://schemas.microsoft.com/office/powerpoint/2010/main" val="129159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24</a:t>
            </a:fld>
            <a:endParaRPr lang="en-US"/>
          </a:p>
        </p:txBody>
      </p:sp>
      <p:sp>
        <p:nvSpPr>
          <p:cNvPr id="14" name="Text Box 5"/>
          <p:cNvSpPr txBox="1">
            <a:spLocks noChangeArrowheads="1"/>
          </p:cNvSpPr>
          <p:nvPr/>
        </p:nvSpPr>
        <p:spPr bwMode="auto">
          <a:xfrm>
            <a:off x="609600" y="609600"/>
            <a:ext cx="7696200" cy="178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oAutofit/>
          </a:bodyPr>
          <a:lstStyle>
            <a:lvl1pPr marL="342900" indent="-3429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r>
              <a:rPr lang="en-US" b="1" u="sng" dirty="0" smtClean="0">
                <a:solidFill>
                  <a:srgbClr val="333333"/>
                </a:solidFill>
                <a:latin typeface="Times New Roman"/>
                <a:cs typeface="Times New Roman"/>
              </a:rPr>
              <a:t>Scenario– Non-Disclosure Agreement (NDA)</a:t>
            </a:r>
          </a:p>
          <a:p>
            <a:pPr marL="0" lvl="1" indent="0"/>
            <a:r>
              <a:rPr lang="en-US" sz="2000" dirty="0" smtClean="0">
                <a:solidFill>
                  <a:srgbClr val="333333"/>
                </a:solidFill>
                <a:latin typeface="Times New Roman"/>
                <a:cs typeface="Times New Roman"/>
              </a:rPr>
              <a:t>The Institute for Educational Achievement on your campus </a:t>
            </a:r>
          </a:p>
          <a:p>
            <a:pPr marL="0" lvl="1" indent="0"/>
            <a:r>
              <a:rPr lang="en-US" sz="2000" dirty="0">
                <a:solidFill>
                  <a:srgbClr val="333333"/>
                </a:solidFill>
                <a:latin typeface="Times New Roman"/>
                <a:cs typeface="Times New Roman"/>
              </a:rPr>
              <a:t>r</a:t>
            </a:r>
            <a:r>
              <a:rPr lang="en-US" sz="2000" dirty="0" smtClean="0">
                <a:solidFill>
                  <a:srgbClr val="333333"/>
                </a:solidFill>
                <a:latin typeface="Times New Roman"/>
                <a:cs typeface="Times New Roman"/>
              </a:rPr>
              <a:t>eceives an award that requires a NDA so the institute can </a:t>
            </a:r>
          </a:p>
          <a:p>
            <a:pPr marL="0" lvl="1" indent="0"/>
            <a:r>
              <a:rPr lang="en-US" sz="2000" dirty="0" smtClean="0">
                <a:solidFill>
                  <a:srgbClr val="333333"/>
                </a:solidFill>
                <a:latin typeface="Times New Roman"/>
                <a:cs typeface="Times New Roman"/>
              </a:rPr>
              <a:t>receive educational records that include student names, IDs, classes, </a:t>
            </a:r>
          </a:p>
          <a:p>
            <a:pPr marL="0" lvl="1" indent="0"/>
            <a:r>
              <a:rPr lang="en-US" sz="2000" dirty="0" smtClean="0">
                <a:solidFill>
                  <a:srgbClr val="333333"/>
                </a:solidFill>
                <a:latin typeface="Times New Roman"/>
                <a:cs typeface="Times New Roman"/>
              </a:rPr>
              <a:t>grades and birthdates as well as other information.   </a:t>
            </a:r>
          </a:p>
        </p:txBody>
      </p:sp>
      <p:sp>
        <p:nvSpPr>
          <p:cNvPr id="3" name="TextBox 2"/>
          <p:cNvSpPr txBox="1"/>
          <p:nvPr/>
        </p:nvSpPr>
        <p:spPr>
          <a:xfrm>
            <a:off x="685800" y="2514600"/>
            <a:ext cx="7620000" cy="1200329"/>
          </a:xfrm>
          <a:prstGeom prst="rect">
            <a:avLst/>
          </a:prstGeom>
          <a:noFill/>
        </p:spPr>
        <p:txBody>
          <a:bodyPr wrap="square" rtlCol="0">
            <a:spAutoFit/>
          </a:bodyPr>
          <a:lstStyle/>
          <a:p>
            <a:r>
              <a:rPr lang="en-US" dirty="0" smtClean="0"/>
              <a:t>Action: There is no export control compliance issue.</a:t>
            </a:r>
          </a:p>
          <a:p>
            <a:pPr marL="285750" indent="-285750">
              <a:buFont typeface="Arial" panose="020B0604020202020204" pitchFamily="34" charset="0"/>
              <a:buChar char="•"/>
            </a:pPr>
            <a:r>
              <a:rPr lang="en-US" dirty="0" smtClean="0"/>
              <a:t>This information is ok to keep confidential without it affecting export control considerations.</a:t>
            </a:r>
          </a:p>
          <a:p>
            <a:pPr marL="285750" indent="-285750">
              <a:buFont typeface="Arial" panose="020B0604020202020204" pitchFamily="34" charset="0"/>
              <a:buChar char="•"/>
            </a:pPr>
            <a:endParaRPr lang="en-US" dirty="0"/>
          </a:p>
        </p:txBody>
      </p:sp>
      <p:pic>
        <p:nvPicPr>
          <p:cNvPr id="2051" name="Picture 3" descr="C:\Users\bnelson.SPACE\AppData\Local\Microsoft\Windows\Temporary Internet Files\Content.IE5\U2A6KT2D\Top_secr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736975"/>
            <a:ext cx="26193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22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25</a:t>
            </a:fld>
            <a:endParaRPr lang="en-US"/>
          </a:p>
        </p:txBody>
      </p:sp>
      <p:sp>
        <p:nvSpPr>
          <p:cNvPr id="14" name="Text Box 5"/>
          <p:cNvSpPr txBox="1">
            <a:spLocks noChangeArrowheads="1"/>
          </p:cNvSpPr>
          <p:nvPr/>
        </p:nvSpPr>
        <p:spPr bwMode="auto">
          <a:xfrm>
            <a:off x="472702" y="878523"/>
            <a:ext cx="8221981" cy="1255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oAutofit/>
          </a:bodyPr>
          <a:lstStyle>
            <a:lvl1pPr marL="342900" indent="-3429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r>
              <a:rPr lang="en-US" b="1" u="sng" dirty="0" smtClean="0">
                <a:solidFill>
                  <a:srgbClr val="000000"/>
                </a:solidFill>
                <a:latin typeface="Times New Roman"/>
                <a:cs typeface="Times New Roman"/>
              </a:rPr>
              <a:t>Scenario-Shipping</a:t>
            </a:r>
          </a:p>
          <a:p>
            <a:pPr marL="0" lvl="1" indent="0"/>
            <a:r>
              <a:rPr lang="en-US" sz="2000" dirty="0" smtClean="0">
                <a:solidFill>
                  <a:srgbClr val="000000"/>
                </a:solidFill>
                <a:latin typeface="Times New Roman"/>
                <a:cs typeface="Times New Roman"/>
              </a:rPr>
              <a:t>The </a:t>
            </a:r>
            <a:r>
              <a:rPr lang="en-US" sz="2000" dirty="0" err="1" smtClean="0">
                <a:solidFill>
                  <a:srgbClr val="000000"/>
                </a:solidFill>
                <a:latin typeface="Times New Roman"/>
                <a:cs typeface="Times New Roman"/>
              </a:rPr>
              <a:t>Pathobiological</a:t>
            </a:r>
            <a:r>
              <a:rPr lang="en-US" sz="2000" dirty="0" smtClean="0">
                <a:solidFill>
                  <a:srgbClr val="000000"/>
                </a:solidFill>
                <a:latin typeface="Times New Roman"/>
                <a:cs typeface="Times New Roman"/>
              </a:rPr>
              <a:t> Sciences </a:t>
            </a:r>
            <a:r>
              <a:rPr lang="en-US" sz="2000" dirty="0">
                <a:solidFill>
                  <a:srgbClr val="000000"/>
                </a:solidFill>
                <a:latin typeface="Times New Roman"/>
                <a:cs typeface="Times New Roman"/>
              </a:rPr>
              <a:t>D</a:t>
            </a:r>
            <a:r>
              <a:rPr lang="en-US" sz="2000" dirty="0" smtClean="0">
                <a:solidFill>
                  <a:srgbClr val="000000"/>
                </a:solidFill>
                <a:latin typeface="Times New Roman"/>
                <a:cs typeface="Times New Roman"/>
              </a:rPr>
              <a:t>epartment wants to ship PR8 to </a:t>
            </a:r>
          </a:p>
          <a:p>
            <a:pPr marL="0" lvl="1" indent="0"/>
            <a:r>
              <a:rPr lang="en-US" sz="2000" dirty="0">
                <a:solidFill>
                  <a:srgbClr val="000000"/>
                </a:solidFill>
                <a:latin typeface="Times New Roman"/>
                <a:cs typeface="Times New Roman"/>
              </a:rPr>
              <a:t>t</a:t>
            </a:r>
            <a:r>
              <a:rPr lang="en-US" sz="2000" dirty="0" smtClean="0">
                <a:solidFill>
                  <a:srgbClr val="000000"/>
                </a:solidFill>
                <a:latin typeface="Times New Roman"/>
                <a:cs typeface="Times New Roman"/>
              </a:rPr>
              <a:t>he University of Munich under a Material Transfer Agreement.</a:t>
            </a:r>
          </a:p>
        </p:txBody>
      </p:sp>
      <p:pic>
        <p:nvPicPr>
          <p:cNvPr id="3074" name="Picture 2" descr="C:\Users\bnelson.SPACE\AppData\Local\Microsoft\Windows\Temporary Internet Files\Content.IE5\BW36J3IL\shipp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07762"/>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2286000"/>
            <a:ext cx="6858000" cy="2031325"/>
          </a:xfrm>
          <a:prstGeom prst="rect">
            <a:avLst/>
          </a:prstGeom>
          <a:noFill/>
        </p:spPr>
        <p:txBody>
          <a:bodyPr wrap="square" rtlCol="0">
            <a:spAutoFit/>
          </a:bodyPr>
          <a:lstStyle/>
          <a:p>
            <a:r>
              <a:rPr lang="en-US" b="1" dirty="0" smtClean="0"/>
              <a:t>Action: </a:t>
            </a:r>
          </a:p>
          <a:p>
            <a:pPr marL="285750" indent="-285750">
              <a:buFont typeface="Arial" panose="020B0604020202020204" pitchFamily="34" charset="0"/>
              <a:buChar char="•"/>
            </a:pPr>
            <a:r>
              <a:rPr lang="en-US" dirty="0" smtClean="0"/>
              <a:t>Find out what PR8 is and determine if an export licensee is needed for.</a:t>
            </a:r>
          </a:p>
          <a:p>
            <a:pPr marL="742950" lvl="1" indent="-285750">
              <a:buFont typeface="Arial" panose="020B0604020202020204" pitchFamily="34" charset="0"/>
              <a:buChar char="•"/>
            </a:pPr>
            <a:r>
              <a:rPr lang="en-US" dirty="0" smtClean="0"/>
              <a:t>PR8 is Puerto Rico 8 virus and a license is not needed for shipments.</a:t>
            </a:r>
          </a:p>
          <a:p>
            <a:pPr marL="285750" indent="-285750">
              <a:buFont typeface="Arial" panose="020B0604020202020204" pitchFamily="34" charset="0"/>
              <a:buChar char="•"/>
            </a:pPr>
            <a:r>
              <a:rPr lang="en-US" dirty="0" smtClean="0"/>
              <a:t>Do an RPS check to ensure the University of Munich is not on a restricted list.</a:t>
            </a:r>
            <a:endParaRPr lang="en-US" dirty="0"/>
          </a:p>
        </p:txBody>
      </p:sp>
    </p:spTree>
    <p:extLst>
      <p:ext uri="{BB962C8B-B14F-4D97-AF65-F5344CB8AC3E}">
        <p14:creationId xmlns:p14="http://schemas.microsoft.com/office/powerpoint/2010/main" val="2405542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26</a:t>
            </a:fld>
            <a:endParaRPr lang="en-US"/>
          </a:p>
        </p:txBody>
      </p:sp>
      <p:sp>
        <p:nvSpPr>
          <p:cNvPr id="14" name="Text Box 5"/>
          <p:cNvSpPr txBox="1">
            <a:spLocks noChangeArrowheads="1"/>
          </p:cNvSpPr>
          <p:nvPr/>
        </p:nvSpPr>
        <p:spPr bwMode="auto">
          <a:xfrm>
            <a:off x="533400" y="537846"/>
            <a:ext cx="8221981" cy="133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oAutofit/>
          </a:bodyPr>
          <a:lstStyle>
            <a:lvl1pPr marL="342900" indent="-3429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r>
              <a:rPr lang="en-US" b="1" u="sng" dirty="0" smtClean="0">
                <a:solidFill>
                  <a:srgbClr val="333333"/>
                </a:solidFill>
                <a:latin typeface="Times New Roman"/>
                <a:cs typeface="Times New Roman"/>
              </a:rPr>
              <a:t>Scenario-International Travel</a:t>
            </a:r>
          </a:p>
          <a:p>
            <a:pPr marL="0" lvl="1" indent="0"/>
            <a:r>
              <a:rPr lang="en-US" sz="2000" dirty="0" smtClean="0">
                <a:solidFill>
                  <a:srgbClr val="333333"/>
                </a:solidFill>
                <a:latin typeface="Times New Roman"/>
                <a:cs typeface="Times New Roman"/>
              </a:rPr>
              <a:t>As part of an award, the PI is required to attend the annual </a:t>
            </a:r>
          </a:p>
          <a:p>
            <a:pPr marL="0" lvl="1" indent="0"/>
            <a:r>
              <a:rPr lang="en-US" sz="2000" dirty="0">
                <a:solidFill>
                  <a:srgbClr val="333333"/>
                </a:solidFill>
                <a:latin typeface="Times New Roman"/>
                <a:cs typeface="Times New Roman"/>
              </a:rPr>
              <a:t>c</a:t>
            </a:r>
            <a:r>
              <a:rPr lang="en-US" sz="2000" dirty="0" smtClean="0">
                <a:solidFill>
                  <a:srgbClr val="333333"/>
                </a:solidFill>
                <a:latin typeface="Times New Roman"/>
                <a:cs typeface="Times New Roman"/>
              </a:rPr>
              <a:t>onference on biomaterials at Sichuan University, Chengdu, China.</a:t>
            </a:r>
          </a:p>
          <a:p>
            <a:pPr marL="0" lvl="1" indent="0"/>
            <a:endParaRPr lang="en-US" sz="2000" dirty="0" smtClean="0">
              <a:solidFill>
                <a:srgbClr val="333333"/>
              </a:solidFill>
              <a:latin typeface="Times New Roman"/>
              <a:cs typeface="Times New Roman"/>
            </a:endParaRPr>
          </a:p>
        </p:txBody>
      </p:sp>
      <p:pic>
        <p:nvPicPr>
          <p:cNvPr id="2050" name="Picture 2" descr="C:\Users\bnelson.SPACE\AppData\Local\Microsoft\Windows\Temporary Internet Files\Content.IE5\F9YJB71L\flags_of_the_world_by_condottier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9212"/>
            <a:ext cx="5181600" cy="25723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7124" y="1877915"/>
            <a:ext cx="7543800" cy="1754326"/>
          </a:xfrm>
          <a:prstGeom prst="rect">
            <a:avLst/>
          </a:prstGeom>
          <a:noFill/>
        </p:spPr>
        <p:txBody>
          <a:bodyPr wrap="square" rtlCol="0">
            <a:spAutoFit/>
          </a:bodyPr>
          <a:lstStyle/>
          <a:p>
            <a:r>
              <a:rPr lang="en-US" dirty="0" smtClean="0"/>
              <a:t>Action:</a:t>
            </a:r>
          </a:p>
          <a:p>
            <a:pPr marL="285750" indent="-285750">
              <a:buFont typeface="Arial" panose="020B0604020202020204" pitchFamily="34" charset="0"/>
              <a:buChar char="•"/>
            </a:pPr>
            <a:r>
              <a:rPr lang="en-US" dirty="0" smtClean="0"/>
              <a:t>Do a Restricted Party Screening to determine if Sichuan University is on a restricted list(it is).</a:t>
            </a:r>
          </a:p>
          <a:p>
            <a:pPr marL="285750" indent="-285750">
              <a:buFont typeface="Arial" panose="020B0604020202020204" pitchFamily="34" charset="0"/>
              <a:buChar char="•"/>
            </a:pPr>
            <a:r>
              <a:rPr lang="en-US" dirty="0" smtClean="0"/>
              <a:t>Determine if there is anything that the PI is traveling with that would require a license.</a:t>
            </a:r>
          </a:p>
          <a:p>
            <a:pPr marL="285750" indent="-285750">
              <a:buFont typeface="Arial" panose="020B0604020202020204" pitchFamily="34" charset="0"/>
              <a:buChar char="•"/>
            </a:pPr>
            <a:r>
              <a:rPr lang="en-US" dirty="0" smtClean="0"/>
              <a:t>What are the PI’s activities at the conference?</a:t>
            </a:r>
            <a:endParaRPr lang="en-US" dirty="0"/>
          </a:p>
        </p:txBody>
      </p:sp>
    </p:spTree>
    <p:extLst>
      <p:ext uri="{BB962C8B-B14F-4D97-AF65-F5344CB8AC3E}">
        <p14:creationId xmlns:p14="http://schemas.microsoft.com/office/powerpoint/2010/main" val="2572947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27</a:t>
            </a:fld>
            <a:endParaRPr lang="en-US"/>
          </a:p>
        </p:txBody>
      </p:sp>
      <p:sp>
        <p:nvSpPr>
          <p:cNvPr id="14" name="Text Box 5"/>
          <p:cNvSpPr txBox="1">
            <a:spLocks noChangeArrowheads="1"/>
          </p:cNvSpPr>
          <p:nvPr/>
        </p:nvSpPr>
        <p:spPr bwMode="auto">
          <a:xfrm>
            <a:off x="454309" y="762000"/>
            <a:ext cx="8221981" cy="178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oAutofit/>
          </a:bodyPr>
          <a:lstStyle>
            <a:lvl1pPr marL="342900" indent="-3429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r>
              <a:rPr lang="en-US" b="1" u="sng" dirty="0" smtClean="0">
                <a:solidFill>
                  <a:srgbClr val="000000"/>
                </a:solidFill>
                <a:latin typeface="Times New Roman"/>
                <a:cs typeface="Times New Roman"/>
              </a:rPr>
              <a:t>Scenario-Payment for Maps</a:t>
            </a:r>
          </a:p>
          <a:p>
            <a:pPr marL="0" lvl="1" indent="0"/>
            <a:r>
              <a:rPr lang="en-US" sz="2000" dirty="0" smtClean="0">
                <a:solidFill>
                  <a:srgbClr val="000000"/>
                </a:solidFill>
                <a:latin typeface="Times New Roman"/>
                <a:cs typeface="Times New Roman"/>
              </a:rPr>
              <a:t>The Geography department wants to purchase a series of maps </a:t>
            </a:r>
          </a:p>
          <a:p>
            <a:pPr marL="0" lvl="1" indent="0"/>
            <a:r>
              <a:rPr lang="en-US" sz="2000" dirty="0">
                <a:solidFill>
                  <a:srgbClr val="000000"/>
                </a:solidFill>
                <a:latin typeface="Times New Roman"/>
                <a:cs typeface="Times New Roman"/>
              </a:rPr>
              <a:t>f</a:t>
            </a:r>
            <a:r>
              <a:rPr lang="en-US" sz="2000" dirty="0" smtClean="0">
                <a:solidFill>
                  <a:srgbClr val="000000"/>
                </a:solidFill>
                <a:latin typeface="Times New Roman"/>
                <a:cs typeface="Times New Roman"/>
              </a:rPr>
              <a:t>or publication in an upcoming book. The maps are only available </a:t>
            </a:r>
          </a:p>
          <a:p>
            <a:pPr marL="0" lvl="1" indent="0"/>
            <a:r>
              <a:rPr lang="en-US" sz="2000" dirty="0">
                <a:solidFill>
                  <a:srgbClr val="000000"/>
                </a:solidFill>
                <a:latin typeface="Times New Roman"/>
                <a:cs typeface="Times New Roman"/>
              </a:rPr>
              <a:t>f</a:t>
            </a:r>
            <a:r>
              <a:rPr lang="en-US" sz="2000" dirty="0" smtClean="0">
                <a:solidFill>
                  <a:srgbClr val="000000"/>
                </a:solidFill>
                <a:latin typeface="Times New Roman"/>
                <a:cs typeface="Times New Roman"/>
              </a:rPr>
              <a:t>rom state archives in Moscow, Russia. The archive only accept payment </a:t>
            </a:r>
          </a:p>
          <a:p>
            <a:pPr marL="0" lvl="1" indent="0"/>
            <a:r>
              <a:rPr lang="en-US" sz="2000" dirty="0" smtClean="0">
                <a:solidFill>
                  <a:srgbClr val="000000"/>
                </a:solidFill>
                <a:latin typeface="Times New Roman"/>
                <a:cs typeface="Times New Roman"/>
              </a:rPr>
              <a:t>through the Bank of Moscow.</a:t>
            </a:r>
          </a:p>
        </p:txBody>
      </p:sp>
      <p:pic>
        <p:nvPicPr>
          <p:cNvPr id="4098" name="Picture 2" descr="C:\Users\bnelson.SPACE\AppData\Local\Microsoft\Windows\Temporary Internet Files\Content.IE5\U2A6KT2D\Map_of_the_Russian_federation_Map_showing_Regions,_principal_cities,_main_roads,_&amp;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572000"/>
            <a:ext cx="3276600" cy="1994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4309" y="2550477"/>
            <a:ext cx="7318091" cy="1754326"/>
          </a:xfrm>
          <a:prstGeom prst="rect">
            <a:avLst/>
          </a:prstGeom>
          <a:noFill/>
        </p:spPr>
        <p:txBody>
          <a:bodyPr wrap="square" rtlCol="0">
            <a:spAutoFit/>
          </a:bodyPr>
          <a:lstStyle/>
          <a:p>
            <a:r>
              <a:rPr lang="en-US" dirty="0" smtClean="0"/>
              <a:t>Action: Contact the Export Control Office.</a:t>
            </a:r>
          </a:p>
          <a:p>
            <a:pPr marL="285750" indent="-285750">
              <a:buFont typeface="Arial" panose="020B0604020202020204" pitchFamily="34" charset="0"/>
              <a:buChar char="•"/>
            </a:pPr>
            <a:r>
              <a:rPr lang="en-US" dirty="0" smtClean="0"/>
              <a:t>The </a:t>
            </a:r>
            <a:r>
              <a:rPr lang="en-US" dirty="0" err="1" smtClean="0"/>
              <a:t>ExCO</a:t>
            </a:r>
            <a:r>
              <a:rPr lang="en-US" dirty="0" smtClean="0"/>
              <a:t> will run a RPS check and discover that the Bank of Moscow is restricted.</a:t>
            </a:r>
          </a:p>
          <a:p>
            <a:pPr marL="285750" indent="-285750">
              <a:buFont typeface="Arial" panose="020B0604020202020204" pitchFamily="34" charset="0"/>
              <a:buChar char="•"/>
            </a:pPr>
            <a:r>
              <a:rPr lang="en-US" dirty="0" smtClean="0"/>
              <a:t>Another payment method has to be pursued.</a:t>
            </a:r>
          </a:p>
          <a:p>
            <a:pPr marL="285750" indent="-285750">
              <a:buFont typeface="Arial" panose="020B0604020202020204" pitchFamily="34" charset="0"/>
              <a:buChar char="•"/>
            </a:pPr>
            <a:r>
              <a:rPr lang="en-US" dirty="0" smtClean="0"/>
              <a:t>The </a:t>
            </a:r>
            <a:r>
              <a:rPr lang="en-US" dirty="0" err="1" smtClean="0"/>
              <a:t>ExCO</a:t>
            </a:r>
            <a:r>
              <a:rPr lang="en-US" dirty="0" smtClean="0"/>
              <a:t> may contact the Department of the Treasury to see if a license can be issued.</a:t>
            </a:r>
            <a:endParaRPr lang="en-US" dirty="0"/>
          </a:p>
        </p:txBody>
      </p:sp>
    </p:spTree>
    <p:extLst>
      <p:ext uri="{BB962C8B-B14F-4D97-AF65-F5344CB8AC3E}">
        <p14:creationId xmlns:p14="http://schemas.microsoft.com/office/powerpoint/2010/main" val="3281129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1245" y="990600"/>
            <a:ext cx="8389620" cy="4616648"/>
          </a:xfrm>
          <a:prstGeom prst="rect">
            <a:avLst/>
          </a:prstGeom>
          <a:noFill/>
        </p:spPr>
        <p:txBody>
          <a:bodyPr wrap="square" rtlCol="0">
            <a:spAutoFit/>
          </a:bodyPr>
          <a:lstStyle/>
          <a:p>
            <a:r>
              <a:rPr lang="en-US" sz="2800" u="sng" dirty="0">
                <a:solidFill>
                  <a:srgbClr val="1C1C10"/>
                </a:solidFill>
              </a:rPr>
              <a:t>Presenters</a:t>
            </a:r>
          </a:p>
          <a:p>
            <a:r>
              <a:rPr lang="en-US" sz="2400" dirty="0">
                <a:solidFill>
                  <a:srgbClr val="1C1C10"/>
                </a:solidFill>
              </a:rPr>
              <a:t>Thomas A. Demke, D.D.S.</a:t>
            </a:r>
          </a:p>
          <a:p>
            <a:pPr marL="455613" lvl="1" indent="0">
              <a:buNone/>
            </a:pPr>
            <a:r>
              <a:rPr lang="en-US" sz="2000" dirty="0">
                <a:solidFill>
                  <a:srgbClr val="1C1C10"/>
                </a:solidFill>
              </a:rPr>
              <a:t>Export Control Officer</a:t>
            </a:r>
          </a:p>
          <a:p>
            <a:pPr marL="455613" lvl="1" indent="0">
              <a:buNone/>
            </a:pPr>
            <a:r>
              <a:rPr lang="en-US" sz="2000" dirty="0">
                <a:solidFill>
                  <a:srgbClr val="1C1C10"/>
                </a:solidFill>
              </a:rPr>
              <a:t>University of Wisconsin-Madison</a:t>
            </a:r>
          </a:p>
          <a:p>
            <a:pPr marL="455613" lvl="1" indent="0">
              <a:buNone/>
            </a:pPr>
            <a:r>
              <a:rPr lang="en-US" sz="2000" dirty="0">
                <a:solidFill>
                  <a:srgbClr val="1C1C10"/>
                </a:solidFill>
                <a:hlinkClick r:id="rId2"/>
              </a:rPr>
              <a:t>tom.demke@ssec.wisc.edu</a:t>
            </a:r>
            <a:endParaRPr lang="en-US" sz="2000" dirty="0">
              <a:solidFill>
                <a:srgbClr val="1C1C10"/>
              </a:solidFill>
            </a:endParaRPr>
          </a:p>
          <a:p>
            <a:pPr marL="455613" lvl="1" indent="0">
              <a:buNone/>
            </a:pPr>
            <a:r>
              <a:rPr lang="en-US" sz="2000" dirty="0">
                <a:solidFill>
                  <a:srgbClr val="1C1C10"/>
                </a:solidFill>
              </a:rPr>
              <a:t>(608) 262-8659</a:t>
            </a:r>
          </a:p>
          <a:p>
            <a:endParaRPr lang="en-US" dirty="0" smtClean="0">
              <a:solidFill>
                <a:srgbClr val="1C1C10"/>
              </a:solidFill>
            </a:endParaRPr>
          </a:p>
          <a:p>
            <a:r>
              <a:rPr lang="en-US" sz="2400" dirty="0" smtClean="0">
                <a:solidFill>
                  <a:srgbClr val="1C1C10"/>
                </a:solidFill>
              </a:rPr>
              <a:t>Bethany </a:t>
            </a:r>
            <a:r>
              <a:rPr lang="en-US" sz="2400" dirty="0">
                <a:solidFill>
                  <a:srgbClr val="1C1C10"/>
                </a:solidFill>
              </a:rPr>
              <a:t>C. Nelson, J.D.</a:t>
            </a:r>
          </a:p>
          <a:p>
            <a:pPr marL="455613" lvl="1" indent="0">
              <a:buNone/>
            </a:pPr>
            <a:r>
              <a:rPr lang="en-US" sz="2000" dirty="0">
                <a:solidFill>
                  <a:srgbClr val="1C1C10"/>
                </a:solidFill>
              </a:rPr>
              <a:t>Export Control Coordinator</a:t>
            </a:r>
          </a:p>
          <a:p>
            <a:pPr marL="455613" lvl="1" indent="0">
              <a:buNone/>
            </a:pPr>
            <a:r>
              <a:rPr lang="en-US" sz="2000" dirty="0">
                <a:solidFill>
                  <a:srgbClr val="1C1C10"/>
                </a:solidFill>
              </a:rPr>
              <a:t>University of Wisconsin-Madison</a:t>
            </a:r>
          </a:p>
          <a:p>
            <a:pPr marL="455613" lvl="1" indent="0">
              <a:buNone/>
            </a:pPr>
            <a:r>
              <a:rPr lang="en-US" sz="2000" dirty="0" smtClean="0">
                <a:solidFill>
                  <a:srgbClr val="1C1C10"/>
                </a:solidFill>
                <a:hlinkClick r:id="rId3"/>
              </a:rPr>
              <a:t>bcnelson2@wisc.edu</a:t>
            </a:r>
            <a:endParaRPr lang="en-US" sz="2000" dirty="0">
              <a:solidFill>
                <a:srgbClr val="1C1C10"/>
              </a:solidFill>
            </a:endParaRPr>
          </a:p>
          <a:p>
            <a:pPr marL="455613" lvl="1" indent="0">
              <a:buNone/>
            </a:pPr>
            <a:r>
              <a:rPr lang="en-US" sz="2000" dirty="0">
                <a:solidFill>
                  <a:srgbClr val="1C1C10"/>
                </a:solidFill>
              </a:rPr>
              <a:t>(608) 261-</a:t>
            </a:r>
            <a:r>
              <a:rPr lang="en-US" sz="2000" dirty="0" smtClean="0">
                <a:solidFill>
                  <a:srgbClr val="1C1C10"/>
                </a:solidFill>
              </a:rPr>
              <a:t>1128</a:t>
            </a:r>
          </a:p>
          <a:p>
            <a:pPr marL="455613" lvl="1" indent="0">
              <a:buNone/>
            </a:pPr>
            <a:endParaRPr lang="en-US" sz="2000" dirty="0">
              <a:solidFill>
                <a:srgbClr val="1C1C10"/>
              </a:solidFill>
            </a:endParaRPr>
          </a:p>
          <a:p>
            <a:pPr marL="455613" lvl="1" indent="0">
              <a:buNone/>
            </a:pPr>
            <a:endParaRPr lang="en-US" sz="2000" dirty="0" smtClean="0">
              <a:solidFill>
                <a:srgbClr val="1C1C10"/>
              </a:solidFill>
            </a:endParaRPr>
          </a:p>
        </p:txBody>
      </p:sp>
      <p:sp>
        <p:nvSpPr>
          <p:cNvPr id="2" name="Slide Number Placeholder 1"/>
          <p:cNvSpPr>
            <a:spLocks noGrp="1"/>
          </p:cNvSpPr>
          <p:nvPr>
            <p:ph type="sldNum" sz="quarter" idx="12"/>
          </p:nvPr>
        </p:nvSpPr>
        <p:spPr/>
        <p:txBody>
          <a:bodyPr/>
          <a:lstStyle/>
          <a:p>
            <a:fld id="{CA4B4A0F-C376-AC43-9D5E-533B5F488E5E}" type="slidenum">
              <a:rPr lang="en-US" smtClean="0"/>
              <a:t>28</a:t>
            </a:fld>
            <a:endParaRPr lang="en-US"/>
          </a:p>
        </p:txBody>
      </p:sp>
      <p:sp>
        <p:nvSpPr>
          <p:cNvPr id="4" name="TextBox 3"/>
          <p:cNvSpPr txBox="1"/>
          <p:nvPr/>
        </p:nvSpPr>
        <p:spPr>
          <a:xfrm>
            <a:off x="779970" y="5216878"/>
            <a:ext cx="7132320" cy="1200329"/>
          </a:xfrm>
          <a:prstGeom prst="rect">
            <a:avLst/>
          </a:prstGeom>
          <a:noFill/>
        </p:spPr>
        <p:txBody>
          <a:bodyPr wrap="square" lIns="0" rtlCol="0">
            <a:spAutoFit/>
          </a:bodyPr>
          <a:lstStyle/>
          <a:p>
            <a:pPr marL="455613" lvl="1" indent="0" algn="ctr">
              <a:buNone/>
            </a:pPr>
            <a:r>
              <a:rPr lang="en-US" sz="2400" dirty="0" smtClean="0">
                <a:solidFill>
                  <a:srgbClr val="1C1C10"/>
                </a:solidFill>
              </a:rPr>
              <a:t>You will find lots of free trainings and guidance on our website: https</a:t>
            </a:r>
            <a:r>
              <a:rPr lang="en-US" sz="2400" dirty="0">
                <a:solidFill>
                  <a:srgbClr val="1C1C10"/>
                </a:solidFill>
              </a:rPr>
              <a:t>://research.wisc.edu/integrity-and-other-requirements/export-control/</a:t>
            </a:r>
          </a:p>
        </p:txBody>
      </p:sp>
    </p:spTree>
    <p:extLst>
      <p:ext uri="{BB962C8B-B14F-4D97-AF65-F5344CB8AC3E}">
        <p14:creationId xmlns:p14="http://schemas.microsoft.com/office/powerpoint/2010/main" val="3907237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3</a:t>
            </a:fld>
            <a:endParaRPr lang="en-US"/>
          </a:p>
        </p:txBody>
      </p:sp>
      <p:sp>
        <p:nvSpPr>
          <p:cNvPr id="11" name="Rectangle 4"/>
          <p:cNvSpPr>
            <a:spLocks noChangeArrowheads="1"/>
          </p:cNvSpPr>
          <p:nvPr/>
        </p:nvSpPr>
        <p:spPr bwMode="auto">
          <a:xfrm>
            <a:off x="171450" y="1098550"/>
            <a:ext cx="8596313" cy="413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28600" indent="-228600">
              <a:spcAft>
                <a:spcPct val="50000"/>
              </a:spcAft>
            </a:pPr>
            <a:endParaRPr lang="en-US" sz="2400" b="1" dirty="0">
              <a:solidFill>
                <a:srgbClr val="473D03"/>
              </a:solidFill>
              <a:cs typeface="Times New Roman"/>
            </a:endParaRPr>
          </a:p>
          <a:p>
            <a:pPr marL="285750" indent="-285750">
              <a:spcAft>
                <a:spcPts val="600"/>
              </a:spcAft>
              <a:buFont typeface="Wingdings" charset="2"/>
              <a:buChar char="§"/>
            </a:pPr>
            <a:r>
              <a:rPr lang="en-US" sz="2000" b="1" u="sng" dirty="0">
                <a:solidFill>
                  <a:srgbClr val="333333"/>
                </a:solidFill>
                <a:cs typeface="Times New Roman"/>
              </a:rPr>
              <a:t>Physical Export:</a:t>
            </a:r>
            <a:r>
              <a:rPr lang="en-US" sz="2000" b="1" dirty="0">
                <a:solidFill>
                  <a:srgbClr val="333333"/>
                </a:solidFill>
                <a:cs typeface="Times New Roman"/>
              </a:rPr>
              <a:t>  </a:t>
            </a:r>
            <a:r>
              <a:rPr lang="en-US" sz="2000" dirty="0">
                <a:solidFill>
                  <a:srgbClr val="333333"/>
                </a:solidFill>
                <a:cs typeface="Times New Roman"/>
              </a:rPr>
              <a:t>Sending or taking anything out of the United States in any manner, except </a:t>
            </a:r>
            <a:r>
              <a:rPr lang="en-US" sz="2000" dirty="0" smtClean="0">
                <a:solidFill>
                  <a:srgbClr val="333333"/>
                </a:solidFill>
                <a:cs typeface="Times New Roman"/>
              </a:rPr>
              <a:t>mere </a:t>
            </a:r>
            <a:r>
              <a:rPr lang="en-US" sz="2000" dirty="0">
                <a:solidFill>
                  <a:srgbClr val="333333"/>
                </a:solidFill>
                <a:cs typeface="Times New Roman"/>
              </a:rPr>
              <a:t>travel outside of the U.S. by a person whose personal knowledge includes technical data</a:t>
            </a:r>
            <a:r>
              <a:rPr lang="en-US" sz="2000" dirty="0" smtClean="0">
                <a:solidFill>
                  <a:srgbClr val="333333"/>
                </a:solidFill>
                <a:cs typeface="Times New Roman"/>
              </a:rPr>
              <a:t>; including:</a:t>
            </a:r>
          </a:p>
          <a:p>
            <a:pPr marL="742950" lvl="1" indent="-285750">
              <a:spcAft>
                <a:spcPts val="600"/>
              </a:spcAft>
              <a:buFont typeface="Wingdings" charset="2"/>
              <a:buChar char="§"/>
            </a:pPr>
            <a:r>
              <a:rPr lang="en-US" dirty="0" smtClean="0">
                <a:solidFill>
                  <a:srgbClr val="333333"/>
                </a:solidFill>
                <a:cs typeface="Times New Roman"/>
              </a:rPr>
              <a:t>Shipping – commercial shippers or hand-carry</a:t>
            </a:r>
          </a:p>
          <a:p>
            <a:pPr marL="742950" lvl="1" indent="-285750">
              <a:spcAft>
                <a:spcPts val="600"/>
              </a:spcAft>
              <a:buFont typeface="Wingdings" charset="2"/>
              <a:buChar char="§"/>
            </a:pPr>
            <a:r>
              <a:rPr lang="en-US" dirty="0" smtClean="0">
                <a:solidFill>
                  <a:srgbClr val="333333"/>
                </a:solidFill>
                <a:cs typeface="Times New Roman"/>
              </a:rPr>
              <a:t>Verbal transfer of technical data (i.e., phone, Skype)</a:t>
            </a:r>
          </a:p>
          <a:p>
            <a:pPr marL="742950" lvl="1" indent="-285750">
              <a:spcAft>
                <a:spcPts val="600"/>
              </a:spcAft>
              <a:buFont typeface="Wingdings" charset="2"/>
              <a:buChar char="§"/>
            </a:pPr>
            <a:r>
              <a:rPr lang="en-US" dirty="0" smtClean="0">
                <a:solidFill>
                  <a:srgbClr val="333333"/>
                </a:solidFill>
                <a:cs typeface="Times New Roman"/>
              </a:rPr>
              <a:t>Electronic transfer of technical data (i.e., e-mail, fax, text, social media) </a:t>
            </a:r>
            <a:endParaRPr lang="en-US" dirty="0">
              <a:solidFill>
                <a:srgbClr val="333333"/>
              </a:solidFill>
              <a:cs typeface="Times New Roman"/>
            </a:endParaRPr>
          </a:p>
          <a:p>
            <a:pPr marL="742950" lvl="1" indent="-285750">
              <a:spcAft>
                <a:spcPts val="1800"/>
              </a:spcAft>
              <a:buFont typeface="Wingdings" charset="2"/>
              <a:buChar char="§"/>
            </a:pPr>
            <a:r>
              <a:rPr lang="en-US" dirty="0">
                <a:solidFill>
                  <a:srgbClr val="333333"/>
                </a:solidFill>
                <a:cs typeface="Times New Roman"/>
              </a:rPr>
              <a:t>Items: computers, equipment, </a:t>
            </a:r>
            <a:r>
              <a:rPr lang="en-US" dirty="0" smtClean="0">
                <a:solidFill>
                  <a:srgbClr val="333333"/>
                </a:solidFill>
                <a:cs typeface="Times New Roman"/>
              </a:rPr>
              <a:t>biological agents, materials, substances, etc</a:t>
            </a:r>
            <a:r>
              <a:rPr lang="en-US" dirty="0">
                <a:solidFill>
                  <a:srgbClr val="333333"/>
                </a:solidFill>
                <a:cs typeface="Times New Roman"/>
              </a:rPr>
              <a:t>.</a:t>
            </a:r>
          </a:p>
          <a:p>
            <a:pPr marL="285750" indent="-285750">
              <a:spcAft>
                <a:spcPct val="75000"/>
              </a:spcAft>
              <a:buFont typeface="Wingdings" charset="2"/>
              <a:buChar char="§"/>
            </a:pPr>
            <a:r>
              <a:rPr lang="en-US" sz="2000" b="1" u="sng" dirty="0" smtClean="0">
                <a:solidFill>
                  <a:srgbClr val="333333"/>
                </a:solidFill>
                <a:cs typeface="Times New Roman"/>
              </a:rPr>
              <a:t>Deemed </a:t>
            </a:r>
            <a:r>
              <a:rPr lang="en-US" sz="2000" b="1" u="sng" dirty="0">
                <a:solidFill>
                  <a:srgbClr val="333333"/>
                </a:solidFill>
                <a:cs typeface="Times New Roman"/>
              </a:rPr>
              <a:t>Export:</a:t>
            </a:r>
            <a:r>
              <a:rPr lang="en-US" sz="2000" b="1" dirty="0">
                <a:solidFill>
                  <a:srgbClr val="333333"/>
                </a:solidFill>
                <a:cs typeface="Times New Roman"/>
              </a:rPr>
              <a:t> </a:t>
            </a:r>
            <a:r>
              <a:rPr lang="en-US" sz="2000" b="1" dirty="0" smtClean="0">
                <a:solidFill>
                  <a:srgbClr val="333333"/>
                </a:solidFill>
                <a:cs typeface="Times New Roman"/>
              </a:rPr>
              <a:t> </a:t>
            </a:r>
            <a:r>
              <a:rPr lang="en-US" sz="2000" dirty="0">
                <a:solidFill>
                  <a:srgbClr val="333333"/>
                </a:solidFill>
                <a:cs typeface="Times New Roman"/>
              </a:rPr>
              <a:t>Transfer (oral or visual disclosure) of technology, information or data to a foreign person within the U.S. is </a:t>
            </a:r>
            <a:r>
              <a:rPr lang="en-US" sz="2000" dirty="0">
                <a:solidFill>
                  <a:srgbClr val="FF0000"/>
                </a:solidFill>
                <a:cs typeface="Times New Roman"/>
              </a:rPr>
              <a:t>deemed</a:t>
            </a:r>
            <a:r>
              <a:rPr lang="en-US" sz="2000" dirty="0">
                <a:solidFill>
                  <a:srgbClr val="333333"/>
                </a:solidFill>
                <a:cs typeface="Times New Roman"/>
              </a:rPr>
              <a:t> to be an export to that </a:t>
            </a:r>
            <a:r>
              <a:rPr lang="en-US" sz="2000" dirty="0" smtClean="0">
                <a:solidFill>
                  <a:srgbClr val="333333"/>
                </a:solidFill>
                <a:cs typeface="Times New Roman"/>
              </a:rPr>
              <a:t>person’</a:t>
            </a:r>
            <a:r>
              <a:rPr lang="en-US" altLang="ja-JP" sz="2000" dirty="0" smtClean="0">
                <a:solidFill>
                  <a:srgbClr val="333333"/>
                </a:solidFill>
                <a:cs typeface="Times New Roman"/>
              </a:rPr>
              <a:t>s </a:t>
            </a:r>
            <a:r>
              <a:rPr lang="en-US" altLang="ja-JP" sz="2000" dirty="0">
                <a:solidFill>
                  <a:srgbClr val="333333"/>
                </a:solidFill>
                <a:cs typeface="Times New Roman"/>
              </a:rPr>
              <a:t>home </a:t>
            </a:r>
            <a:r>
              <a:rPr lang="en-US" altLang="ja-JP" sz="2000" dirty="0" smtClean="0">
                <a:solidFill>
                  <a:srgbClr val="333333"/>
                </a:solidFill>
                <a:cs typeface="Times New Roman"/>
              </a:rPr>
              <a:t>country</a:t>
            </a:r>
            <a:endParaRPr lang="en-US" sz="2000" dirty="0" smtClean="0">
              <a:solidFill>
                <a:srgbClr val="333333"/>
              </a:solidFill>
              <a:cs typeface="Times New Roman"/>
            </a:endParaRPr>
          </a:p>
        </p:txBody>
      </p:sp>
      <p:sp>
        <p:nvSpPr>
          <p:cNvPr id="12" name="Title 1"/>
          <p:cNvSpPr txBox="1">
            <a:spLocks/>
          </p:cNvSpPr>
          <p:nvPr/>
        </p:nvSpPr>
        <p:spPr bwMode="auto">
          <a:xfrm>
            <a:off x="523875" y="762000"/>
            <a:ext cx="7891462" cy="477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z="3600" b="1" i="1" dirty="0" smtClean="0">
                <a:latin typeface="+mn-lt"/>
                <a:ea typeface="Osaka" charset="0"/>
              </a:rPr>
              <a:t>Export</a:t>
            </a:r>
            <a:endParaRPr lang="en-US" sz="3600" b="1" i="1" dirty="0">
              <a:latin typeface="+mn-lt"/>
              <a:ea typeface="Osaka" charset="0"/>
            </a:endParaRPr>
          </a:p>
        </p:txBody>
      </p:sp>
    </p:spTree>
    <p:extLst>
      <p:ext uri="{BB962C8B-B14F-4D97-AF65-F5344CB8AC3E}">
        <p14:creationId xmlns:p14="http://schemas.microsoft.com/office/powerpoint/2010/main" val="307517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4</a:t>
            </a:fld>
            <a:endParaRPr lang="en-US"/>
          </a:p>
        </p:txBody>
      </p:sp>
      <p:sp>
        <p:nvSpPr>
          <p:cNvPr id="3" name="TextBox 2"/>
          <p:cNvSpPr txBox="1"/>
          <p:nvPr/>
        </p:nvSpPr>
        <p:spPr>
          <a:xfrm>
            <a:off x="1213945" y="2590800"/>
            <a:ext cx="6705600" cy="1569660"/>
          </a:xfrm>
          <a:prstGeom prst="rect">
            <a:avLst/>
          </a:prstGeom>
          <a:noFill/>
        </p:spPr>
        <p:txBody>
          <a:bodyPr wrap="square" rtlCol="0">
            <a:spAutoFit/>
          </a:bodyPr>
          <a:lstStyle/>
          <a:p>
            <a:r>
              <a:rPr lang="en-US" sz="9600" dirty="0" smtClean="0"/>
              <a:t>Regulations</a:t>
            </a:r>
            <a:endParaRPr lang="en-US" sz="9600" dirty="0"/>
          </a:p>
        </p:txBody>
      </p:sp>
    </p:spTree>
    <p:extLst>
      <p:ext uri="{BB962C8B-B14F-4D97-AF65-F5344CB8AC3E}">
        <p14:creationId xmlns:p14="http://schemas.microsoft.com/office/powerpoint/2010/main" val="322482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947462" y="2128197"/>
            <a:ext cx="3432576" cy="1454307"/>
          </a:xfrm>
          <a:prstGeom prst="rect">
            <a:avLst/>
          </a:prstGeom>
          <a:solidFill>
            <a:srgbClr val="CCC1DA"/>
          </a:solidFill>
          <a:ln>
            <a:solidFill>
              <a:schemeClr val="bg1"/>
            </a:solidFill>
          </a:ln>
        </p:spPr>
        <p:txBody>
          <a:bodyPr wrap="square" lIns="68642" tIns="34321" rIns="68642" bIns="34321" rtlCol="0">
            <a:spAutoFit/>
          </a:bodyPr>
          <a:lstStyle/>
          <a:p>
            <a:r>
              <a:rPr lang="en-US" sz="1200" b="1" dirty="0">
                <a:solidFill>
                  <a:schemeClr val="bg1"/>
                </a:solidFill>
              </a:rPr>
              <a:t>International Traffic in Arms Regulations(ITAR)</a:t>
            </a:r>
          </a:p>
          <a:p>
            <a:pPr marL="257404" indent="-257404">
              <a:buFont typeface="Arial" panose="020B0604020202020204" pitchFamily="34" charset="0"/>
              <a:buChar char="•"/>
            </a:pPr>
            <a:r>
              <a:rPr lang="en-US" sz="1100" dirty="0">
                <a:solidFill>
                  <a:schemeClr val="bg1"/>
                </a:solidFill>
              </a:rPr>
              <a:t>State Department through the Directorate of Defense Trade Controls(DDTC)</a:t>
            </a:r>
          </a:p>
          <a:p>
            <a:pPr marL="257404" indent="-257404">
              <a:buFont typeface="Arial" panose="020B0604020202020204" pitchFamily="34" charset="0"/>
              <a:buChar char="•"/>
            </a:pPr>
            <a:r>
              <a:rPr lang="en-US" sz="1100" dirty="0">
                <a:solidFill>
                  <a:schemeClr val="bg1"/>
                </a:solidFill>
              </a:rPr>
              <a:t>Controlled military equipment</a:t>
            </a:r>
          </a:p>
          <a:p>
            <a:pPr marL="714519" lvl="1" indent="-257404">
              <a:buFont typeface="Arial" panose="020B0604020202020204" pitchFamily="34" charset="0"/>
              <a:buChar char="•"/>
            </a:pPr>
            <a:r>
              <a:rPr lang="en-US" sz="1100" dirty="0">
                <a:solidFill>
                  <a:schemeClr val="bg1"/>
                </a:solidFill>
              </a:rPr>
              <a:t>Tanks, guns, certain scientific equipment, spacecraft, satellite</a:t>
            </a:r>
          </a:p>
          <a:p>
            <a:pPr marL="257404" indent="-257404">
              <a:buFont typeface="Arial" panose="020B0604020202020204" pitchFamily="34" charset="0"/>
              <a:buChar char="•"/>
            </a:pPr>
            <a:r>
              <a:rPr lang="en-US" sz="1100" dirty="0">
                <a:solidFill>
                  <a:schemeClr val="bg1"/>
                </a:solidFill>
              </a:rPr>
              <a:t>Includes embargoes and sanctions prohibitions</a:t>
            </a:r>
          </a:p>
        </p:txBody>
      </p:sp>
      <p:sp>
        <p:nvSpPr>
          <p:cNvPr id="25" name="TextBox 24"/>
          <p:cNvSpPr txBox="1"/>
          <p:nvPr/>
        </p:nvSpPr>
        <p:spPr>
          <a:xfrm>
            <a:off x="3947462" y="801960"/>
            <a:ext cx="3432576" cy="1270899"/>
          </a:xfrm>
          <a:prstGeom prst="rect">
            <a:avLst/>
          </a:prstGeom>
          <a:solidFill>
            <a:srgbClr val="B3DCE7"/>
          </a:solidFill>
          <a:ln>
            <a:solidFill>
              <a:schemeClr val="bg1"/>
            </a:solidFill>
          </a:ln>
        </p:spPr>
        <p:txBody>
          <a:bodyPr wrap="square" lIns="68642" tIns="34321" rIns="68642" bIns="34321" rtlCol="0">
            <a:spAutoFit/>
          </a:bodyPr>
          <a:lstStyle/>
          <a:p>
            <a:r>
              <a:rPr lang="en-US" sz="1200" b="1" dirty="0">
                <a:solidFill>
                  <a:schemeClr val="bg1"/>
                </a:solidFill>
              </a:rPr>
              <a:t>Export Administration Regulations(EAR)</a:t>
            </a:r>
          </a:p>
          <a:p>
            <a:pPr marL="257404" indent="-257404">
              <a:buFont typeface="Arial" panose="020B0604020202020204" pitchFamily="34" charset="0"/>
              <a:buChar char="•"/>
            </a:pPr>
            <a:r>
              <a:rPr lang="en-US" sz="1100" dirty="0">
                <a:solidFill>
                  <a:schemeClr val="bg1"/>
                </a:solidFill>
              </a:rPr>
              <a:t>Commerce Department through the Bureau of Industry and Security(BIS)</a:t>
            </a:r>
          </a:p>
          <a:p>
            <a:pPr marL="257404" indent="-257404">
              <a:buFont typeface="Arial" panose="020B0604020202020204" pitchFamily="34" charset="0"/>
              <a:buChar char="•"/>
            </a:pPr>
            <a:r>
              <a:rPr lang="en-US" sz="1100" dirty="0">
                <a:solidFill>
                  <a:schemeClr val="bg1"/>
                </a:solidFill>
              </a:rPr>
              <a:t>Dual-use items</a:t>
            </a:r>
          </a:p>
          <a:p>
            <a:pPr marL="714519" lvl="1" indent="-257404">
              <a:buFont typeface="Arial" panose="020B0604020202020204" pitchFamily="34" charset="0"/>
              <a:buChar char="•"/>
            </a:pPr>
            <a:r>
              <a:rPr lang="en-US" sz="1100" dirty="0">
                <a:solidFill>
                  <a:schemeClr val="bg1"/>
                </a:solidFill>
              </a:rPr>
              <a:t>Commercial Items that could have a military purpose</a:t>
            </a:r>
          </a:p>
          <a:p>
            <a:pPr marL="714519" lvl="1" indent="-257404">
              <a:buFont typeface="Arial" panose="020B0604020202020204" pitchFamily="34" charset="0"/>
              <a:buChar char="•"/>
            </a:pPr>
            <a:r>
              <a:rPr lang="en-US" sz="1100" dirty="0">
                <a:solidFill>
                  <a:schemeClr val="bg1"/>
                </a:solidFill>
              </a:rPr>
              <a:t>Laptops, lasers, semiconductor equipment</a:t>
            </a:r>
          </a:p>
        </p:txBody>
      </p:sp>
      <p:sp>
        <p:nvSpPr>
          <p:cNvPr id="26" name="TextBox 25"/>
          <p:cNvSpPr txBox="1"/>
          <p:nvPr/>
        </p:nvSpPr>
        <p:spPr>
          <a:xfrm>
            <a:off x="20594" y="5212080"/>
            <a:ext cx="1613311" cy="958951"/>
          </a:xfrm>
          <a:prstGeom prst="rect">
            <a:avLst/>
          </a:prstGeom>
          <a:solidFill>
            <a:srgbClr val="FFCC99"/>
          </a:solidFill>
          <a:ln>
            <a:solidFill>
              <a:schemeClr val="bg1"/>
            </a:solidFill>
          </a:ln>
        </p:spPr>
        <p:txBody>
          <a:bodyPr wrap="square" lIns="68642" tIns="34321" rIns="68642" bIns="34321" rtlCol="0">
            <a:spAutoFit/>
          </a:bodyPr>
          <a:lstStyle/>
          <a:p>
            <a:r>
              <a:rPr lang="en-US" sz="1200" b="1" dirty="0">
                <a:solidFill>
                  <a:schemeClr val="bg1"/>
                </a:solidFill>
              </a:rPr>
              <a:t>Foreign Corrupt Practices Act(FCPA)</a:t>
            </a:r>
          </a:p>
          <a:p>
            <a:pPr marL="257404" indent="-257404">
              <a:buFont typeface="Arial" panose="020B0604020202020204" pitchFamily="34" charset="0"/>
              <a:buChar char="•"/>
            </a:pPr>
            <a:r>
              <a:rPr lang="en-US" sz="1100" dirty="0">
                <a:solidFill>
                  <a:schemeClr val="bg1"/>
                </a:solidFill>
              </a:rPr>
              <a:t>Justice </a:t>
            </a:r>
            <a:r>
              <a:rPr lang="en-US" sz="1100" dirty="0" smtClean="0">
                <a:solidFill>
                  <a:schemeClr val="bg1"/>
                </a:solidFill>
              </a:rPr>
              <a:t>Department</a:t>
            </a:r>
            <a:endParaRPr lang="en-US" sz="1100" dirty="0">
              <a:solidFill>
                <a:schemeClr val="bg1"/>
              </a:solidFill>
            </a:endParaRPr>
          </a:p>
          <a:p>
            <a:pPr marL="257404" indent="-257404">
              <a:buFont typeface="Arial" panose="020B0604020202020204" pitchFamily="34" charset="0"/>
              <a:buChar char="•"/>
            </a:pPr>
            <a:r>
              <a:rPr lang="en-US" sz="1100" dirty="0">
                <a:solidFill>
                  <a:schemeClr val="bg1"/>
                </a:solidFill>
              </a:rPr>
              <a:t>Anti-bribery regulations</a:t>
            </a:r>
          </a:p>
        </p:txBody>
      </p:sp>
      <p:sp>
        <p:nvSpPr>
          <p:cNvPr id="27" name="TextBox 26"/>
          <p:cNvSpPr txBox="1"/>
          <p:nvPr/>
        </p:nvSpPr>
        <p:spPr>
          <a:xfrm>
            <a:off x="1668232" y="801960"/>
            <a:ext cx="2196848" cy="2131415"/>
          </a:xfrm>
          <a:prstGeom prst="rect">
            <a:avLst/>
          </a:prstGeom>
          <a:solidFill>
            <a:srgbClr val="FFFFCC"/>
          </a:solidFill>
          <a:ln>
            <a:solidFill>
              <a:schemeClr val="bg1"/>
            </a:solidFill>
          </a:ln>
        </p:spPr>
        <p:txBody>
          <a:bodyPr wrap="square" lIns="68642" tIns="34321" rIns="68642" bIns="34321" rtlCol="0">
            <a:spAutoFit/>
          </a:bodyPr>
          <a:lstStyle/>
          <a:p>
            <a:r>
              <a:rPr lang="en-US" sz="1200" b="1" dirty="0">
                <a:solidFill>
                  <a:schemeClr val="bg1"/>
                </a:solidFill>
              </a:rPr>
              <a:t>Foreign Asset Control Regulations(FACR)</a:t>
            </a:r>
          </a:p>
          <a:p>
            <a:pPr marL="257404" indent="-257404">
              <a:buFont typeface="Arial" panose="020B0604020202020204" pitchFamily="34" charset="0"/>
              <a:buChar char="•"/>
            </a:pPr>
            <a:r>
              <a:rPr lang="en-US" sz="1100" dirty="0">
                <a:solidFill>
                  <a:schemeClr val="bg1"/>
                </a:solidFill>
              </a:rPr>
              <a:t>Treasury Department through the Office of Foreign Asset Control(OFAC)</a:t>
            </a:r>
          </a:p>
          <a:p>
            <a:pPr marL="257404" indent="-257404">
              <a:buFont typeface="Arial" panose="020B0604020202020204" pitchFamily="34" charset="0"/>
              <a:buChar char="•"/>
            </a:pPr>
            <a:r>
              <a:rPr lang="en-US" sz="1100" dirty="0">
                <a:solidFill>
                  <a:schemeClr val="bg1"/>
                </a:solidFill>
              </a:rPr>
              <a:t>Oversees embargoes and sanctions on a variety of countries</a:t>
            </a:r>
          </a:p>
          <a:p>
            <a:pPr marL="257404" indent="-257404">
              <a:buFont typeface="Arial" panose="020B0604020202020204" pitchFamily="34" charset="0"/>
              <a:buChar char="•"/>
            </a:pPr>
            <a:r>
              <a:rPr lang="en-US" sz="1100" dirty="0">
                <a:solidFill>
                  <a:schemeClr val="bg1"/>
                </a:solidFill>
              </a:rPr>
              <a:t>Significantly limits interactions with Iran, Syria, Sudan, North Korea, and Cuba</a:t>
            </a:r>
          </a:p>
        </p:txBody>
      </p:sp>
      <p:sp>
        <p:nvSpPr>
          <p:cNvPr id="30" name="TextBox 29"/>
          <p:cNvSpPr txBox="1"/>
          <p:nvPr/>
        </p:nvSpPr>
        <p:spPr>
          <a:xfrm>
            <a:off x="19466" y="20851"/>
            <a:ext cx="1610262" cy="3008579"/>
          </a:xfrm>
          <a:prstGeom prst="rect">
            <a:avLst/>
          </a:prstGeom>
          <a:solidFill>
            <a:srgbClr val="FBBBBB"/>
          </a:solidFill>
          <a:ln>
            <a:solidFill>
              <a:schemeClr val="bg1"/>
            </a:solidFill>
          </a:ln>
        </p:spPr>
        <p:txBody>
          <a:bodyPr wrap="square" lIns="68642" tIns="34321" rIns="68642" bIns="34321" rtlCol="0">
            <a:spAutoFit/>
          </a:bodyPr>
          <a:lstStyle/>
          <a:p>
            <a:r>
              <a:rPr lang="en-US" sz="1200" b="1" dirty="0">
                <a:solidFill>
                  <a:schemeClr val="bg1"/>
                </a:solidFill>
              </a:rPr>
              <a:t>Restricted Parties</a:t>
            </a:r>
          </a:p>
          <a:p>
            <a:pPr marL="257404" indent="-257404">
              <a:buFont typeface="Arial" panose="020B0604020202020204" pitchFamily="34" charset="0"/>
              <a:buChar char="•"/>
            </a:pPr>
            <a:r>
              <a:rPr lang="en-US" sz="1050" dirty="0">
                <a:solidFill>
                  <a:schemeClr val="bg1"/>
                </a:solidFill>
              </a:rPr>
              <a:t>Lists of persons, organizations, governments, and Universities that US Universities can have limited, minimal, or no contact with</a:t>
            </a:r>
          </a:p>
          <a:p>
            <a:pPr marL="257404" indent="-257404">
              <a:buFont typeface="Arial" panose="020B0604020202020204" pitchFamily="34" charset="0"/>
              <a:buChar char="•"/>
            </a:pPr>
            <a:r>
              <a:rPr lang="en-US" sz="1050" dirty="0">
                <a:solidFill>
                  <a:schemeClr val="bg1"/>
                </a:solidFill>
              </a:rPr>
              <a:t>Over 40 lists across multiple government agencies including Commerce, State, Treasury, and the FBI</a:t>
            </a:r>
          </a:p>
          <a:p>
            <a:pPr marL="257404" indent="-257404">
              <a:buFont typeface="Arial" panose="020B0604020202020204" pitchFamily="34" charset="0"/>
              <a:buChar char="•"/>
            </a:pPr>
            <a:r>
              <a:rPr lang="en-US" sz="1050" dirty="0">
                <a:solidFill>
                  <a:schemeClr val="bg1"/>
                </a:solidFill>
              </a:rPr>
              <a:t>Ex. </a:t>
            </a:r>
            <a:r>
              <a:rPr lang="en-US" sz="1050" dirty="0" err="1">
                <a:solidFill>
                  <a:schemeClr val="bg1"/>
                </a:solidFill>
              </a:rPr>
              <a:t>Beihang</a:t>
            </a:r>
            <a:r>
              <a:rPr lang="en-US" sz="1050" dirty="0">
                <a:solidFill>
                  <a:schemeClr val="bg1"/>
                </a:solidFill>
              </a:rPr>
              <a:t> University, UE</a:t>
            </a:r>
            <a:r>
              <a:rPr lang="en-US" sz="1100" dirty="0">
                <a:solidFill>
                  <a:schemeClr val="bg1"/>
                </a:solidFill>
              </a:rPr>
              <a:t>STC</a:t>
            </a:r>
          </a:p>
        </p:txBody>
      </p:sp>
      <p:sp>
        <p:nvSpPr>
          <p:cNvPr id="31" name="TextBox 30"/>
          <p:cNvSpPr txBox="1"/>
          <p:nvPr/>
        </p:nvSpPr>
        <p:spPr>
          <a:xfrm>
            <a:off x="1664208" y="2971800"/>
            <a:ext cx="2196848" cy="1280160"/>
          </a:xfrm>
          <a:prstGeom prst="rect">
            <a:avLst/>
          </a:prstGeom>
          <a:solidFill>
            <a:srgbClr val="FFCC99"/>
          </a:solidFill>
          <a:ln>
            <a:solidFill>
              <a:schemeClr val="bg1"/>
            </a:solidFill>
          </a:ln>
        </p:spPr>
        <p:txBody>
          <a:bodyPr wrap="square" lIns="68642" tIns="34321" rIns="68642" bIns="34321" rtlCol="0">
            <a:spAutoFit/>
          </a:bodyPr>
          <a:lstStyle/>
          <a:p>
            <a:r>
              <a:rPr lang="en-US" sz="1200" b="1" dirty="0">
                <a:solidFill>
                  <a:schemeClr val="bg1"/>
                </a:solidFill>
              </a:rPr>
              <a:t>National Institute of Standards and Technology(NIST)</a:t>
            </a:r>
          </a:p>
          <a:p>
            <a:pPr marL="257404" indent="-257404">
              <a:buFont typeface="Arial" panose="020B0604020202020204" pitchFamily="34" charset="0"/>
              <a:buChar char="•"/>
            </a:pPr>
            <a:r>
              <a:rPr lang="en-US" sz="1100" dirty="0">
                <a:solidFill>
                  <a:schemeClr val="bg1"/>
                </a:solidFill>
              </a:rPr>
              <a:t>Commerce Department</a:t>
            </a:r>
          </a:p>
          <a:p>
            <a:pPr marL="257404" indent="-257404">
              <a:buFont typeface="Arial" panose="020B0604020202020204" pitchFamily="34" charset="0"/>
              <a:buChar char="•"/>
            </a:pPr>
            <a:r>
              <a:rPr lang="en-US" sz="1100" dirty="0">
                <a:solidFill>
                  <a:schemeClr val="bg1"/>
                </a:solidFill>
              </a:rPr>
              <a:t>Standards for protecting Controlled Unclassified Information(CUI)</a:t>
            </a:r>
          </a:p>
        </p:txBody>
      </p:sp>
      <p:sp>
        <p:nvSpPr>
          <p:cNvPr id="33" name="TextBox 32"/>
          <p:cNvSpPr txBox="1"/>
          <p:nvPr/>
        </p:nvSpPr>
        <p:spPr>
          <a:xfrm>
            <a:off x="20596" y="4251960"/>
            <a:ext cx="1612311" cy="931087"/>
          </a:xfrm>
          <a:prstGeom prst="rect">
            <a:avLst/>
          </a:prstGeom>
          <a:solidFill>
            <a:srgbClr val="B3DCE7"/>
          </a:solidFill>
          <a:ln>
            <a:solidFill>
              <a:schemeClr val="bg1"/>
            </a:solidFill>
          </a:ln>
        </p:spPr>
        <p:txBody>
          <a:bodyPr wrap="square" lIns="68642" tIns="34321" rIns="68642" bIns="34321" rtlCol="0">
            <a:spAutoFit/>
          </a:bodyPr>
          <a:lstStyle/>
          <a:p>
            <a:r>
              <a:rPr lang="en-US" sz="1200" b="1" dirty="0">
                <a:solidFill>
                  <a:schemeClr val="bg1"/>
                </a:solidFill>
              </a:rPr>
              <a:t>Classified Research</a:t>
            </a:r>
          </a:p>
          <a:p>
            <a:pPr marL="257404" indent="-257404">
              <a:buFont typeface="Arial" panose="020B0604020202020204" pitchFamily="34" charset="0"/>
              <a:buChar char="•"/>
            </a:pPr>
            <a:r>
              <a:rPr lang="en-US" sz="1100" dirty="0">
                <a:solidFill>
                  <a:schemeClr val="bg1"/>
                </a:solidFill>
              </a:rPr>
              <a:t>Office of the President</a:t>
            </a:r>
          </a:p>
          <a:p>
            <a:pPr marL="257404" indent="-257404">
              <a:buFont typeface="Arial" panose="020B0604020202020204" pitchFamily="34" charset="0"/>
              <a:buChar char="•"/>
            </a:pPr>
            <a:r>
              <a:rPr lang="en-US" sz="1100" dirty="0">
                <a:solidFill>
                  <a:schemeClr val="bg1"/>
                </a:solidFill>
              </a:rPr>
              <a:t>Protects sensitive, military </a:t>
            </a:r>
            <a:r>
              <a:rPr lang="en-US" sz="1100" dirty="0" smtClean="0">
                <a:solidFill>
                  <a:schemeClr val="bg1"/>
                </a:solidFill>
              </a:rPr>
              <a:t>research</a:t>
            </a:r>
          </a:p>
        </p:txBody>
      </p:sp>
      <p:sp>
        <p:nvSpPr>
          <p:cNvPr id="32" name="TextBox 31"/>
          <p:cNvSpPr txBox="1"/>
          <p:nvPr/>
        </p:nvSpPr>
        <p:spPr>
          <a:xfrm>
            <a:off x="7414363" y="20595"/>
            <a:ext cx="1695692" cy="2316081"/>
          </a:xfrm>
          <a:prstGeom prst="rect">
            <a:avLst/>
          </a:prstGeom>
          <a:solidFill>
            <a:srgbClr val="FFFFCC"/>
          </a:solidFill>
          <a:ln>
            <a:solidFill>
              <a:schemeClr val="bg1"/>
            </a:solidFill>
          </a:ln>
        </p:spPr>
        <p:txBody>
          <a:bodyPr wrap="square" lIns="68642" tIns="34321" rIns="68642" bIns="34321" rtlCol="0">
            <a:spAutoFit/>
          </a:bodyPr>
          <a:lstStyle/>
          <a:p>
            <a:r>
              <a:rPr lang="en-US" sz="1200" b="1" dirty="0">
                <a:solidFill>
                  <a:schemeClr val="bg1"/>
                </a:solidFill>
              </a:rPr>
              <a:t>Controlled Unclassified Information(CUI)</a:t>
            </a:r>
          </a:p>
          <a:p>
            <a:pPr marL="257404" indent="-257404">
              <a:buFont typeface="Arial" panose="020B0604020202020204" pitchFamily="34" charset="0"/>
              <a:buChar char="•"/>
            </a:pPr>
            <a:r>
              <a:rPr lang="en-US" sz="1100" dirty="0">
                <a:solidFill>
                  <a:schemeClr val="bg1"/>
                </a:solidFill>
              </a:rPr>
              <a:t>National Archives</a:t>
            </a:r>
          </a:p>
          <a:p>
            <a:pPr marL="257404" indent="-257404">
              <a:buFont typeface="Arial" panose="020B0604020202020204" pitchFamily="34" charset="0"/>
              <a:buChar char="•"/>
            </a:pPr>
            <a:r>
              <a:rPr lang="en-US" sz="1100" dirty="0">
                <a:solidFill>
                  <a:schemeClr val="bg1"/>
                </a:solidFill>
              </a:rPr>
              <a:t>Identified information that is prohibited from public release, but not classified</a:t>
            </a:r>
          </a:p>
          <a:p>
            <a:pPr marL="257404" indent="-257404">
              <a:buFont typeface="Arial" panose="020B0604020202020204" pitchFamily="34" charset="0"/>
              <a:buChar char="•"/>
            </a:pPr>
            <a:r>
              <a:rPr lang="en-US" sz="1100" dirty="0">
                <a:solidFill>
                  <a:schemeClr val="bg1"/>
                </a:solidFill>
              </a:rPr>
              <a:t>NIST standards govern the protection of CUI</a:t>
            </a:r>
          </a:p>
          <a:p>
            <a:pPr marL="257404" indent="-257404">
              <a:buFont typeface="Arial" panose="020B0604020202020204" pitchFamily="34" charset="0"/>
              <a:buChar char="•"/>
            </a:pPr>
            <a:r>
              <a:rPr lang="en-US" sz="1100" dirty="0">
                <a:solidFill>
                  <a:schemeClr val="bg1"/>
                </a:solidFill>
              </a:rPr>
              <a:t>Ex. HIPPA </a:t>
            </a:r>
            <a:r>
              <a:rPr lang="en-US" sz="1100" dirty="0" smtClean="0">
                <a:solidFill>
                  <a:schemeClr val="bg1"/>
                </a:solidFill>
              </a:rPr>
              <a:t>data</a:t>
            </a:r>
            <a:endParaRPr lang="en-US" sz="1100" dirty="0">
              <a:solidFill>
                <a:schemeClr val="bg1"/>
              </a:solidFill>
            </a:endParaRPr>
          </a:p>
        </p:txBody>
      </p:sp>
      <p:sp>
        <p:nvSpPr>
          <p:cNvPr id="34" name="TextBox 33"/>
          <p:cNvSpPr txBox="1"/>
          <p:nvPr/>
        </p:nvSpPr>
        <p:spPr>
          <a:xfrm>
            <a:off x="20595" y="3108960"/>
            <a:ext cx="1613311" cy="1097280"/>
          </a:xfrm>
          <a:prstGeom prst="rect">
            <a:avLst/>
          </a:prstGeom>
          <a:solidFill>
            <a:srgbClr val="C5E9D5"/>
          </a:solidFill>
          <a:ln>
            <a:solidFill>
              <a:schemeClr val="bg1"/>
            </a:solidFill>
          </a:ln>
        </p:spPr>
        <p:txBody>
          <a:bodyPr wrap="square" lIns="68642" tIns="34321" rIns="68642" bIns="34321" rtlCol="0">
            <a:spAutoFit/>
          </a:bodyPr>
          <a:lstStyle/>
          <a:p>
            <a:r>
              <a:rPr lang="en-US" sz="1200" b="1" dirty="0">
                <a:solidFill>
                  <a:schemeClr val="bg1"/>
                </a:solidFill>
              </a:rPr>
              <a:t>Nuclear Regulatory Commission(NRC)</a:t>
            </a:r>
          </a:p>
          <a:p>
            <a:pPr marL="257404" indent="-257404">
              <a:buFont typeface="Arial" panose="020B0604020202020204" pitchFamily="34" charset="0"/>
              <a:buChar char="•"/>
            </a:pPr>
            <a:r>
              <a:rPr lang="en-US" sz="1100" dirty="0">
                <a:solidFill>
                  <a:schemeClr val="bg1"/>
                </a:solidFill>
              </a:rPr>
              <a:t>Overseas import and export of nuclear equipment and materials</a:t>
            </a:r>
          </a:p>
        </p:txBody>
      </p:sp>
      <p:sp>
        <p:nvSpPr>
          <p:cNvPr id="37" name="TextBox 36"/>
          <p:cNvSpPr txBox="1"/>
          <p:nvPr/>
        </p:nvSpPr>
        <p:spPr>
          <a:xfrm>
            <a:off x="7414363" y="5303520"/>
            <a:ext cx="1695692" cy="970504"/>
          </a:xfrm>
          <a:prstGeom prst="rect">
            <a:avLst/>
          </a:prstGeom>
          <a:solidFill>
            <a:srgbClr val="CCC1DA"/>
          </a:solidFill>
          <a:ln>
            <a:solidFill>
              <a:schemeClr val="bg1"/>
            </a:solidFill>
          </a:ln>
        </p:spPr>
        <p:txBody>
          <a:bodyPr wrap="square" lIns="68642" tIns="34321" rIns="68642" bIns="34321" rtlCol="0">
            <a:spAutoFit/>
          </a:bodyPr>
          <a:lstStyle/>
          <a:p>
            <a:r>
              <a:rPr lang="en-US" sz="1200" b="1" dirty="0">
                <a:solidFill>
                  <a:schemeClr val="bg1"/>
                </a:solidFill>
              </a:rPr>
              <a:t>United States Patent and Trademark Office(USPTO)</a:t>
            </a:r>
          </a:p>
          <a:p>
            <a:pPr marL="257404" indent="-257404">
              <a:buFont typeface="Arial" panose="020B0604020202020204" pitchFamily="34" charset="0"/>
              <a:buChar char="•"/>
            </a:pPr>
            <a:r>
              <a:rPr lang="en-US" sz="1100" dirty="0">
                <a:solidFill>
                  <a:schemeClr val="bg1"/>
                </a:solidFill>
              </a:rPr>
              <a:t>Secrecy orders &amp; certain licenses</a:t>
            </a:r>
          </a:p>
        </p:txBody>
      </p:sp>
      <p:sp>
        <p:nvSpPr>
          <p:cNvPr id="38" name="TextBox 37"/>
          <p:cNvSpPr txBox="1"/>
          <p:nvPr/>
        </p:nvSpPr>
        <p:spPr>
          <a:xfrm>
            <a:off x="3947462" y="6035040"/>
            <a:ext cx="3420965" cy="761810"/>
          </a:xfrm>
          <a:prstGeom prst="rect">
            <a:avLst/>
          </a:prstGeom>
          <a:solidFill>
            <a:srgbClr val="C5E9D5"/>
          </a:solidFill>
          <a:ln>
            <a:solidFill>
              <a:schemeClr val="bg1"/>
            </a:solidFill>
          </a:ln>
        </p:spPr>
        <p:txBody>
          <a:bodyPr wrap="square" lIns="68642" tIns="34321" rIns="68642" bIns="34321" rtlCol="0">
            <a:spAutoFit/>
          </a:bodyPr>
          <a:lstStyle/>
          <a:p>
            <a:r>
              <a:rPr lang="en-US" sz="1200" b="1" dirty="0">
                <a:solidFill>
                  <a:schemeClr val="bg1"/>
                </a:solidFill>
              </a:rPr>
              <a:t>Dual Use Research of Concern(DURC)</a:t>
            </a:r>
          </a:p>
          <a:p>
            <a:pPr marL="257415" indent="-257415">
              <a:buFont typeface="Arial" panose="020B0604020202020204" pitchFamily="34" charset="0"/>
              <a:buChar char="•"/>
            </a:pPr>
            <a:r>
              <a:rPr lang="en-US" sz="1100" dirty="0">
                <a:solidFill>
                  <a:schemeClr val="bg1"/>
                </a:solidFill>
              </a:rPr>
              <a:t>Covers life science research that could be directly misapplied to pose public health and safety </a:t>
            </a:r>
            <a:r>
              <a:rPr lang="en-US" sz="1100" dirty="0" smtClean="0">
                <a:solidFill>
                  <a:schemeClr val="bg1"/>
                </a:solidFill>
              </a:rPr>
              <a:t>concerns. Ex</a:t>
            </a:r>
            <a:r>
              <a:rPr lang="en-US" sz="1100" dirty="0">
                <a:solidFill>
                  <a:schemeClr val="bg1"/>
                </a:solidFill>
              </a:rPr>
              <a:t>. Select agents</a:t>
            </a:r>
          </a:p>
        </p:txBody>
      </p:sp>
      <p:sp>
        <p:nvSpPr>
          <p:cNvPr id="39" name="TextBox 38"/>
          <p:cNvSpPr txBox="1"/>
          <p:nvPr/>
        </p:nvSpPr>
        <p:spPr>
          <a:xfrm>
            <a:off x="3947462" y="3657600"/>
            <a:ext cx="3432576" cy="1234440"/>
          </a:xfrm>
          <a:prstGeom prst="rect">
            <a:avLst/>
          </a:prstGeom>
          <a:solidFill>
            <a:srgbClr val="FBBBBB"/>
          </a:solidFill>
          <a:ln>
            <a:solidFill>
              <a:schemeClr val="bg1"/>
            </a:solidFill>
          </a:ln>
        </p:spPr>
        <p:txBody>
          <a:bodyPr wrap="square" lIns="68642" tIns="34321" rIns="68642" bIns="34321" rtlCol="0">
            <a:spAutoFit/>
          </a:bodyPr>
          <a:lstStyle/>
          <a:p>
            <a:r>
              <a:rPr lang="en-US" sz="1200" b="1" dirty="0">
                <a:solidFill>
                  <a:schemeClr val="bg1"/>
                </a:solidFill>
              </a:rPr>
              <a:t>Customs and Border Protection(CBP)</a:t>
            </a:r>
          </a:p>
          <a:p>
            <a:pPr marL="257404" indent="-257404">
              <a:buFont typeface="Arial" panose="020B0604020202020204" pitchFamily="34" charset="0"/>
              <a:buChar char="•"/>
            </a:pPr>
            <a:r>
              <a:rPr lang="en-US" sz="1100" dirty="0">
                <a:solidFill>
                  <a:schemeClr val="bg1"/>
                </a:solidFill>
              </a:rPr>
              <a:t>Homeland Security</a:t>
            </a:r>
          </a:p>
          <a:p>
            <a:pPr marL="257404" indent="-257404">
              <a:buFont typeface="Arial" panose="020B0604020202020204" pitchFamily="34" charset="0"/>
              <a:buChar char="•"/>
            </a:pPr>
            <a:r>
              <a:rPr lang="en-US" sz="1100" dirty="0">
                <a:solidFill>
                  <a:schemeClr val="bg1"/>
                </a:solidFill>
              </a:rPr>
              <a:t>Requires Automated Export System(AES) filings for licensed items and items worth more than $2500</a:t>
            </a:r>
          </a:p>
          <a:p>
            <a:pPr marL="257404" indent="-257404">
              <a:buFont typeface="Arial" panose="020B0604020202020204" pitchFamily="34" charset="0"/>
              <a:buChar char="•"/>
            </a:pPr>
            <a:r>
              <a:rPr lang="en-US" sz="1100" dirty="0">
                <a:solidFill>
                  <a:schemeClr val="bg1"/>
                </a:solidFill>
              </a:rPr>
              <a:t>Authorized to search electronic devices like phones and laptops at the border</a:t>
            </a:r>
          </a:p>
          <a:p>
            <a:pPr marL="257404" indent="-257404">
              <a:buFont typeface="Arial" panose="020B0604020202020204" pitchFamily="34" charset="0"/>
              <a:buChar char="•"/>
            </a:pPr>
            <a:endParaRPr lang="en-US" sz="1100" dirty="0">
              <a:solidFill>
                <a:schemeClr val="bg1"/>
              </a:solidFill>
            </a:endParaRPr>
          </a:p>
        </p:txBody>
      </p:sp>
      <p:sp>
        <p:nvSpPr>
          <p:cNvPr id="40" name="Rectangle 39"/>
          <p:cNvSpPr/>
          <p:nvPr/>
        </p:nvSpPr>
        <p:spPr>
          <a:xfrm>
            <a:off x="1716288" y="0"/>
            <a:ext cx="5632238" cy="75516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642" tIns="34321" rIns="68642" bIns="34321" spcCol="0" rtlCol="0" anchor="ctr"/>
          <a:lstStyle/>
          <a:p>
            <a:pPr algn="ctr"/>
            <a:r>
              <a:rPr lang="en-US" sz="2100" dirty="0"/>
              <a:t>Federal Regulations Impacting Research at US Universities</a:t>
            </a:r>
          </a:p>
        </p:txBody>
      </p:sp>
      <p:sp>
        <p:nvSpPr>
          <p:cNvPr id="41" name="TextBox 40"/>
          <p:cNvSpPr txBox="1"/>
          <p:nvPr/>
        </p:nvSpPr>
        <p:spPr>
          <a:xfrm>
            <a:off x="1668232" y="4315968"/>
            <a:ext cx="2196848" cy="1554480"/>
          </a:xfrm>
          <a:prstGeom prst="rect">
            <a:avLst/>
          </a:prstGeom>
          <a:solidFill>
            <a:srgbClr val="CCC1DA"/>
          </a:solidFill>
          <a:ln>
            <a:solidFill>
              <a:schemeClr val="bg1"/>
            </a:solidFill>
          </a:ln>
        </p:spPr>
        <p:txBody>
          <a:bodyPr wrap="square" lIns="68642" tIns="34321" rIns="68642" bIns="34321" rtlCol="0">
            <a:spAutoFit/>
          </a:bodyPr>
          <a:lstStyle/>
          <a:p>
            <a:r>
              <a:rPr lang="en-US" sz="1200" b="1" dirty="0">
                <a:solidFill>
                  <a:schemeClr val="bg1"/>
                </a:solidFill>
              </a:rPr>
              <a:t>Defense Federal Acquisition Regulations(DFARs)</a:t>
            </a:r>
          </a:p>
          <a:p>
            <a:pPr marL="257404" indent="-257404">
              <a:buFont typeface="Arial" panose="020B0604020202020204" pitchFamily="34" charset="0"/>
              <a:buChar char="•"/>
            </a:pPr>
            <a:r>
              <a:rPr lang="en-US" sz="1100" dirty="0">
                <a:solidFill>
                  <a:schemeClr val="bg1"/>
                </a:solidFill>
              </a:rPr>
              <a:t>Implements NIST and CUI requirements on DoD contracts</a:t>
            </a:r>
          </a:p>
          <a:p>
            <a:pPr marL="257404" indent="-257404">
              <a:buFont typeface="Arial" panose="020B0604020202020204" pitchFamily="34" charset="0"/>
              <a:buChar char="•"/>
            </a:pPr>
            <a:r>
              <a:rPr lang="en-US" sz="1100" dirty="0">
                <a:solidFill>
                  <a:schemeClr val="bg1"/>
                </a:solidFill>
              </a:rPr>
              <a:t>Separate requirements for Controlled Technical Information(CTI), which is related </a:t>
            </a:r>
            <a:r>
              <a:rPr lang="en-US" sz="1100" dirty="0" smtClean="0">
                <a:solidFill>
                  <a:schemeClr val="bg1"/>
                </a:solidFill>
              </a:rPr>
              <a:t>to CUI</a:t>
            </a:r>
            <a:endParaRPr lang="en-US" sz="1100" dirty="0">
              <a:solidFill>
                <a:schemeClr val="bg1"/>
              </a:solidFill>
            </a:endParaRPr>
          </a:p>
        </p:txBody>
      </p:sp>
      <p:sp>
        <p:nvSpPr>
          <p:cNvPr id="42" name="TextBox 41"/>
          <p:cNvSpPr txBox="1"/>
          <p:nvPr/>
        </p:nvSpPr>
        <p:spPr>
          <a:xfrm>
            <a:off x="3947462" y="4937760"/>
            <a:ext cx="3432576" cy="1060704"/>
          </a:xfrm>
          <a:prstGeom prst="rect">
            <a:avLst/>
          </a:prstGeom>
          <a:solidFill>
            <a:srgbClr val="FFFFCC"/>
          </a:solidFill>
          <a:ln>
            <a:solidFill>
              <a:schemeClr val="bg1"/>
            </a:solidFill>
          </a:ln>
        </p:spPr>
        <p:txBody>
          <a:bodyPr wrap="square" lIns="68642" tIns="34321" rIns="68642" bIns="34321" rtlCol="0">
            <a:spAutoFit/>
          </a:bodyPr>
          <a:lstStyle/>
          <a:p>
            <a:r>
              <a:rPr lang="en-US" sz="1200" b="1" dirty="0">
                <a:solidFill>
                  <a:schemeClr val="bg1"/>
                </a:solidFill>
              </a:rPr>
              <a:t>Federal Acquisition Regulations(FAR)</a:t>
            </a:r>
          </a:p>
          <a:p>
            <a:pPr marL="257404" indent="-257404">
              <a:buFont typeface="Arial" panose="020B0604020202020204" pitchFamily="34" charset="0"/>
              <a:buChar char="•"/>
            </a:pPr>
            <a:r>
              <a:rPr lang="en-US" sz="1100" dirty="0">
                <a:solidFill>
                  <a:schemeClr val="bg1"/>
                </a:solidFill>
              </a:rPr>
              <a:t>General Services Administration(GSA), NASA, and Secretary of Defense</a:t>
            </a:r>
          </a:p>
          <a:p>
            <a:pPr marL="257404" indent="-257404">
              <a:buFont typeface="Arial" panose="020B0604020202020204" pitchFamily="34" charset="0"/>
              <a:buChar char="•"/>
            </a:pPr>
            <a:r>
              <a:rPr lang="en-US" sz="1100" dirty="0">
                <a:solidFill>
                  <a:schemeClr val="bg1"/>
                </a:solidFill>
              </a:rPr>
              <a:t>Prohibits Universities that receive federal funds from contracting with certain companies</a:t>
            </a:r>
          </a:p>
          <a:p>
            <a:pPr marL="257404" indent="-257404">
              <a:buFont typeface="Arial" panose="020B0604020202020204" pitchFamily="34" charset="0"/>
              <a:buChar char="•"/>
            </a:pPr>
            <a:r>
              <a:rPr lang="en-US" sz="1100" dirty="0">
                <a:solidFill>
                  <a:schemeClr val="bg1"/>
                </a:solidFill>
              </a:rPr>
              <a:t>Ex. ZTE, Huawei, Kaspersky</a:t>
            </a:r>
          </a:p>
        </p:txBody>
      </p:sp>
      <p:sp>
        <p:nvSpPr>
          <p:cNvPr id="45" name="TextBox 44"/>
          <p:cNvSpPr txBox="1"/>
          <p:nvPr/>
        </p:nvSpPr>
        <p:spPr>
          <a:xfrm>
            <a:off x="1668232" y="5888736"/>
            <a:ext cx="2196848" cy="947397"/>
          </a:xfrm>
          <a:prstGeom prst="rect">
            <a:avLst/>
          </a:prstGeom>
          <a:solidFill>
            <a:srgbClr val="FBBBBB"/>
          </a:solidFill>
          <a:ln>
            <a:solidFill>
              <a:schemeClr val="bg1"/>
            </a:solidFill>
          </a:ln>
        </p:spPr>
        <p:txBody>
          <a:bodyPr wrap="square" lIns="68642" tIns="34321" rIns="68642" bIns="34321" rtlCol="0">
            <a:spAutoFit/>
          </a:bodyPr>
          <a:lstStyle/>
          <a:p>
            <a:r>
              <a:rPr lang="en-US" sz="1200" b="1" dirty="0">
                <a:solidFill>
                  <a:schemeClr val="bg1"/>
                </a:solidFill>
              </a:rPr>
              <a:t>Foreign Conflicts of Interest</a:t>
            </a:r>
          </a:p>
          <a:p>
            <a:pPr marL="257404" indent="-257404">
              <a:buFont typeface="Arial" panose="020B0604020202020204" pitchFamily="34" charset="0"/>
              <a:buChar char="•"/>
            </a:pPr>
            <a:r>
              <a:rPr lang="en-US" sz="1100" dirty="0">
                <a:solidFill>
                  <a:schemeClr val="bg1"/>
                </a:solidFill>
              </a:rPr>
              <a:t>Multiple agencies</a:t>
            </a:r>
          </a:p>
          <a:p>
            <a:pPr marL="257404" indent="-257404">
              <a:buFont typeface="Arial" panose="020B0604020202020204" pitchFamily="34" charset="0"/>
              <a:buChar char="•"/>
            </a:pPr>
            <a:r>
              <a:rPr lang="en-US" sz="1100" dirty="0">
                <a:solidFill>
                  <a:schemeClr val="bg1"/>
                </a:solidFill>
              </a:rPr>
              <a:t>Researchers must disclose their relationships with foreign parties</a:t>
            </a:r>
          </a:p>
        </p:txBody>
      </p:sp>
      <p:sp>
        <p:nvSpPr>
          <p:cNvPr id="48" name="Rectangle 47"/>
          <p:cNvSpPr/>
          <p:nvPr/>
        </p:nvSpPr>
        <p:spPr>
          <a:xfrm>
            <a:off x="7414363" y="6379001"/>
            <a:ext cx="1700066" cy="441343"/>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r>
              <a:rPr lang="en-US" dirty="0" smtClean="0">
                <a:solidFill>
                  <a:schemeClr val="bg1"/>
                </a:solidFill>
              </a:rPr>
              <a:t>AND MORE!</a:t>
            </a:r>
            <a:endParaRPr lang="en-US" dirty="0">
              <a:solidFill>
                <a:schemeClr val="bg1"/>
              </a:solidFill>
            </a:endParaRPr>
          </a:p>
        </p:txBody>
      </p:sp>
      <p:sp>
        <p:nvSpPr>
          <p:cNvPr id="50" name="TextBox 49"/>
          <p:cNvSpPr txBox="1"/>
          <p:nvPr/>
        </p:nvSpPr>
        <p:spPr>
          <a:xfrm>
            <a:off x="7414363" y="3840480"/>
            <a:ext cx="1695692" cy="600790"/>
          </a:xfrm>
          <a:prstGeom prst="rect">
            <a:avLst/>
          </a:prstGeom>
          <a:solidFill>
            <a:srgbClr val="FFCC99"/>
          </a:solidFill>
          <a:ln>
            <a:solidFill>
              <a:schemeClr val="bg1"/>
            </a:solidFill>
          </a:ln>
        </p:spPr>
        <p:txBody>
          <a:bodyPr wrap="square" lIns="68644" tIns="34322" rIns="68644" bIns="34322" rtlCol="0">
            <a:spAutoFit/>
          </a:bodyPr>
          <a:lstStyle/>
          <a:p>
            <a:r>
              <a:rPr lang="en-US" sz="1200" b="1" dirty="0">
                <a:solidFill>
                  <a:schemeClr val="bg1"/>
                </a:solidFill>
              </a:rPr>
              <a:t>Visas</a:t>
            </a:r>
          </a:p>
          <a:p>
            <a:pPr marL="257415" indent="-257415">
              <a:buFont typeface="Arial" panose="020B0604020202020204" pitchFamily="34" charset="0"/>
              <a:buChar char="•"/>
            </a:pPr>
            <a:r>
              <a:rPr lang="en-US" sz="1100" dirty="0">
                <a:solidFill>
                  <a:schemeClr val="bg1"/>
                </a:solidFill>
              </a:rPr>
              <a:t>Certain visas require export control review</a:t>
            </a:r>
          </a:p>
        </p:txBody>
      </p:sp>
      <p:sp>
        <p:nvSpPr>
          <p:cNvPr id="22" name="TextBox 21"/>
          <p:cNvSpPr txBox="1"/>
          <p:nvPr/>
        </p:nvSpPr>
        <p:spPr>
          <a:xfrm>
            <a:off x="7414363" y="2377440"/>
            <a:ext cx="1695692" cy="1417320"/>
          </a:xfrm>
          <a:prstGeom prst="rect">
            <a:avLst/>
          </a:prstGeom>
          <a:solidFill>
            <a:srgbClr val="C5E9D5"/>
          </a:solidFill>
          <a:ln>
            <a:solidFill>
              <a:schemeClr val="bg1"/>
            </a:solidFill>
          </a:ln>
        </p:spPr>
        <p:txBody>
          <a:bodyPr wrap="square" lIns="68642" tIns="34321" rIns="68642" bIns="34321" rtlCol="0">
            <a:spAutoFit/>
          </a:bodyPr>
          <a:lstStyle/>
          <a:p>
            <a:r>
              <a:rPr lang="en-US" sz="1200" b="1" dirty="0">
                <a:solidFill>
                  <a:schemeClr val="bg1"/>
                </a:solidFill>
              </a:rPr>
              <a:t>National Defense Authorization Act(NDAA)</a:t>
            </a:r>
          </a:p>
          <a:p>
            <a:pPr marL="257404" indent="-257404">
              <a:buFont typeface="Arial" panose="020B0604020202020204" pitchFamily="34" charset="0"/>
              <a:buChar char="•"/>
            </a:pPr>
            <a:r>
              <a:rPr lang="en-US" sz="1100" dirty="0">
                <a:solidFill>
                  <a:schemeClr val="bg1"/>
                </a:solidFill>
              </a:rPr>
              <a:t>Yearly bill passed by Congress with  requirements for obtaining research dollars from DoD </a:t>
            </a:r>
          </a:p>
        </p:txBody>
      </p:sp>
      <p:sp>
        <p:nvSpPr>
          <p:cNvPr id="24" name="TextBox 23"/>
          <p:cNvSpPr txBox="1"/>
          <p:nvPr/>
        </p:nvSpPr>
        <p:spPr>
          <a:xfrm>
            <a:off x="7414363" y="4480560"/>
            <a:ext cx="1695692" cy="774095"/>
          </a:xfrm>
          <a:prstGeom prst="rect">
            <a:avLst/>
          </a:prstGeom>
          <a:solidFill>
            <a:srgbClr val="B3DCE7"/>
          </a:solidFill>
          <a:ln>
            <a:solidFill>
              <a:schemeClr val="bg1"/>
            </a:solidFill>
          </a:ln>
        </p:spPr>
        <p:txBody>
          <a:bodyPr wrap="square" lIns="68644" tIns="34322" rIns="68644" bIns="34322" rtlCol="0">
            <a:spAutoFit/>
          </a:bodyPr>
          <a:lstStyle/>
          <a:p>
            <a:r>
              <a:rPr lang="en-US" sz="1200" b="1" dirty="0">
                <a:solidFill>
                  <a:schemeClr val="bg1"/>
                </a:solidFill>
              </a:rPr>
              <a:t>Select Agents</a:t>
            </a:r>
          </a:p>
          <a:p>
            <a:pPr marL="257415" indent="-257415">
              <a:buFont typeface="Arial" panose="020B0604020202020204" pitchFamily="34" charset="0"/>
              <a:buChar char="•"/>
            </a:pPr>
            <a:r>
              <a:rPr lang="en-US" sz="1100" dirty="0">
                <a:solidFill>
                  <a:schemeClr val="bg1"/>
                </a:solidFill>
              </a:rPr>
              <a:t>Potentially harmful biological agents </a:t>
            </a:r>
          </a:p>
          <a:p>
            <a:pPr marL="257415" indent="-257415">
              <a:buFont typeface="Arial" panose="020B0604020202020204" pitchFamily="34" charset="0"/>
              <a:buChar char="•"/>
            </a:pPr>
            <a:r>
              <a:rPr lang="en-US" sz="1100" dirty="0">
                <a:solidFill>
                  <a:schemeClr val="bg1"/>
                </a:solidFill>
              </a:rPr>
              <a:t>Ex. Ebola</a:t>
            </a:r>
          </a:p>
        </p:txBody>
      </p:sp>
      <p:pic>
        <p:nvPicPr>
          <p:cNvPr id="1028" name="Picture 4" descr="UW logo, flus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28600"/>
            <a:ext cx="1164613" cy="69876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0596" y="6158272"/>
            <a:ext cx="1716287" cy="807978"/>
          </a:xfrm>
          <a:prstGeom prst="rect">
            <a:avLst/>
          </a:prstGeom>
          <a:noFill/>
        </p:spPr>
        <p:txBody>
          <a:bodyPr wrap="square" lIns="68644" tIns="34322" rIns="68644" bIns="34322" rtlCol="0">
            <a:spAutoFit/>
          </a:bodyPr>
          <a:lstStyle/>
          <a:p>
            <a:r>
              <a:rPr lang="en-US" sz="800" b="1" dirty="0">
                <a:solidFill>
                  <a:schemeClr val="bg1"/>
                </a:solidFill>
              </a:rPr>
              <a:t>This information is not intended to be used for compliance determinations. Consult the applicable regulations to determine </a:t>
            </a:r>
            <a:r>
              <a:rPr lang="en-US" sz="800" b="1" dirty="0" smtClean="0">
                <a:solidFill>
                  <a:schemeClr val="bg1"/>
                </a:solidFill>
              </a:rPr>
              <a:t>requirements</a:t>
            </a:r>
            <a:endParaRPr lang="en-US" sz="800" b="1" dirty="0">
              <a:solidFill>
                <a:schemeClr val="bg1"/>
              </a:solidFill>
            </a:endParaRPr>
          </a:p>
          <a:p>
            <a:endParaRPr lang="en-US" sz="800" dirty="0"/>
          </a:p>
        </p:txBody>
      </p:sp>
    </p:spTree>
    <p:extLst>
      <p:ext uri="{BB962C8B-B14F-4D97-AF65-F5344CB8AC3E}">
        <p14:creationId xmlns:p14="http://schemas.microsoft.com/office/powerpoint/2010/main" val="3861287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6</a:t>
            </a:fld>
            <a:endParaRPr lang="en-US"/>
          </a:p>
        </p:txBody>
      </p:sp>
      <p:sp>
        <p:nvSpPr>
          <p:cNvPr id="11" name="Title 1"/>
          <p:cNvSpPr txBox="1">
            <a:spLocks/>
          </p:cNvSpPr>
          <p:nvPr/>
        </p:nvSpPr>
        <p:spPr bwMode="auto">
          <a:xfrm>
            <a:off x="653098" y="914400"/>
            <a:ext cx="7891462" cy="477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z="3600" b="1" i="1" dirty="0" smtClean="0">
                <a:latin typeface="+mn-lt"/>
                <a:ea typeface="Osaka" charset="0"/>
              </a:rPr>
              <a:t>Key Regulations</a:t>
            </a:r>
            <a:endParaRPr lang="en-US" sz="3600" b="1" i="1" dirty="0">
              <a:latin typeface="+mn-lt"/>
              <a:ea typeface="Osaka" charset="0"/>
            </a:endParaRPr>
          </a:p>
        </p:txBody>
      </p:sp>
      <p:pic>
        <p:nvPicPr>
          <p:cNvPr id="12" name="Picture 11"/>
          <p:cNvPicPr>
            <a:picLocks noChangeAspect="1"/>
          </p:cNvPicPr>
          <p:nvPr/>
        </p:nvPicPr>
        <p:blipFill>
          <a:blip r:embed="rId2"/>
          <a:stretch>
            <a:fillRect/>
          </a:stretch>
        </p:blipFill>
        <p:spPr>
          <a:xfrm>
            <a:off x="214313" y="1752600"/>
            <a:ext cx="8699500" cy="3492500"/>
          </a:xfrm>
          <a:prstGeom prst="rect">
            <a:avLst/>
          </a:prstGeom>
        </p:spPr>
      </p:pic>
      <p:sp>
        <p:nvSpPr>
          <p:cNvPr id="13" name="TextBox 12"/>
          <p:cNvSpPr txBox="1"/>
          <p:nvPr/>
        </p:nvSpPr>
        <p:spPr>
          <a:xfrm>
            <a:off x="380999" y="5229761"/>
            <a:ext cx="8532813" cy="707886"/>
          </a:xfrm>
          <a:prstGeom prst="rect">
            <a:avLst/>
          </a:prstGeom>
          <a:noFill/>
        </p:spPr>
        <p:txBody>
          <a:bodyPr wrap="square" rtlCol="0">
            <a:spAutoFit/>
          </a:bodyPr>
          <a:lstStyle/>
          <a:p>
            <a:r>
              <a:rPr lang="en-US" sz="2000" b="1" dirty="0" smtClean="0">
                <a:solidFill>
                  <a:srgbClr val="000000"/>
                </a:solidFill>
                <a:cs typeface="Times New Roman"/>
              </a:rPr>
              <a:t>Examples:</a:t>
            </a:r>
          </a:p>
          <a:p>
            <a:r>
              <a:rPr lang="en-US" sz="2000" b="1" dirty="0" smtClean="0">
                <a:solidFill>
                  <a:srgbClr val="000000"/>
                </a:solidFill>
                <a:cs typeface="Times New Roman"/>
              </a:rPr>
              <a:t>Satellites, select agents, lasers, laptops</a:t>
            </a:r>
            <a:endParaRPr lang="en-US" dirty="0" smtClean="0">
              <a:solidFill>
                <a:srgbClr val="000000"/>
              </a:solidFill>
              <a:cs typeface="Times New Roman"/>
            </a:endParaRPr>
          </a:p>
        </p:txBody>
      </p:sp>
      <p:pic>
        <p:nvPicPr>
          <p:cNvPr id="2050" name="Picture 2" descr="C:\Users\bnelson.SPACE\AppData\Local\Microsoft\Windows\Temporary Internet Files\Content.IE5\U2A6KT2D\Sri_Lankan_space_satelli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952887"/>
            <a:ext cx="10668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nelson.SPACE\AppData\Local\Microsoft\Windows\Temporary Internet Files\Content.IE5\0BXS9H24\5391914387_8256899ff8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5962180"/>
            <a:ext cx="1176984" cy="78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9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7</a:t>
            </a:fld>
            <a:endParaRPr lang="en-US"/>
          </a:p>
        </p:txBody>
      </p:sp>
      <p:sp>
        <p:nvSpPr>
          <p:cNvPr id="13" name="TextBox 12"/>
          <p:cNvSpPr txBox="1"/>
          <p:nvPr/>
        </p:nvSpPr>
        <p:spPr>
          <a:xfrm>
            <a:off x="71120" y="1473885"/>
            <a:ext cx="9001760" cy="4847481"/>
          </a:xfrm>
          <a:prstGeom prst="rect">
            <a:avLst/>
          </a:prstGeom>
          <a:noFill/>
        </p:spPr>
        <p:txBody>
          <a:bodyPr wrap="square" rtlCol="0">
            <a:spAutoFit/>
          </a:bodyPr>
          <a:lstStyle/>
          <a:p>
            <a:pPr>
              <a:spcAft>
                <a:spcPts val="600"/>
              </a:spcAft>
            </a:pPr>
            <a:r>
              <a:rPr lang="en-US" dirty="0" smtClean="0">
                <a:solidFill>
                  <a:srgbClr val="1C1C10"/>
                </a:solidFill>
                <a:cs typeface="Times New Roman"/>
              </a:rPr>
              <a:t>Restricted Party Screenings(RPS) are an important part of any export control program.</a:t>
            </a:r>
          </a:p>
          <a:p>
            <a:pPr marL="342900" indent="-342900">
              <a:spcAft>
                <a:spcPts val="600"/>
              </a:spcAft>
              <a:buFont typeface="Arial" panose="020B0604020202020204" pitchFamily="34" charset="0"/>
              <a:buChar char="•"/>
            </a:pPr>
            <a:r>
              <a:rPr lang="en-US" dirty="0" smtClean="0">
                <a:solidFill>
                  <a:srgbClr val="1C1C10"/>
                </a:solidFill>
                <a:cs typeface="Times New Roman"/>
              </a:rPr>
              <a:t>Screening ensures that restricted parties are identified prior to proceeding.</a:t>
            </a:r>
          </a:p>
          <a:p>
            <a:pPr marL="342900" indent="-342900">
              <a:spcAft>
                <a:spcPts val="600"/>
              </a:spcAft>
              <a:buFont typeface="Arial" panose="020B0604020202020204" pitchFamily="34" charset="0"/>
              <a:buChar char="•"/>
            </a:pPr>
            <a:r>
              <a:rPr lang="en-US" dirty="0" smtClean="0">
                <a:solidFill>
                  <a:srgbClr val="1C1C10"/>
                </a:solidFill>
                <a:cs typeface="Times New Roman"/>
              </a:rPr>
              <a:t>Interactions with SOME restricted parties are allowed if:</a:t>
            </a:r>
          </a:p>
          <a:p>
            <a:pPr marL="800100" lvl="1" indent="-342900">
              <a:spcAft>
                <a:spcPts val="600"/>
              </a:spcAft>
              <a:buFont typeface="Arial" panose="020B0604020202020204" pitchFamily="34" charset="0"/>
              <a:buChar char="•"/>
            </a:pPr>
            <a:r>
              <a:rPr lang="en-US" dirty="0" smtClean="0">
                <a:solidFill>
                  <a:srgbClr val="1C1C10"/>
                </a:solidFill>
                <a:cs typeface="Times New Roman"/>
              </a:rPr>
              <a:t>A license is granted</a:t>
            </a:r>
          </a:p>
          <a:p>
            <a:pPr marL="800100" lvl="1" indent="-342900">
              <a:spcAft>
                <a:spcPts val="600"/>
              </a:spcAft>
              <a:buFont typeface="Arial" panose="020B0604020202020204" pitchFamily="34" charset="0"/>
              <a:buChar char="•"/>
            </a:pPr>
            <a:r>
              <a:rPr lang="en-US" dirty="0" smtClean="0">
                <a:solidFill>
                  <a:srgbClr val="1C1C10"/>
                </a:solidFill>
                <a:cs typeface="Times New Roman"/>
              </a:rPr>
              <a:t>Only fundamental research is done</a:t>
            </a:r>
          </a:p>
          <a:p>
            <a:pPr marL="800100" lvl="1" indent="-342900">
              <a:spcAft>
                <a:spcPts val="600"/>
              </a:spcAft>
              <a:buFont typeface="Arial" panose="020B0604020202020204" pitchFamily="34" charset="0"/>
              <a:buChar char="•"/>
            </a:pPr>
            <a:r>
              <a:rPr lang="en-US" dirty="0" smtClean="0">
                <a:solidFill>
                  <a:srgbClr val="1C1C10"/>
                </a:solidFill>
                <a:cs typeface="Times New Roman"/>
              </a:rPr>
              <a:t>Only public domain information is discussed.</a:t>
            </a:r>
          </a:p>
          <a:p>
            <a:pPr marL="342900" indent="-342900">
              <a:spcAft>
                <a:spcPts val="600"/>
              </a:spcAft>
              <a:buFont typeface="Arial" panose="020B0604020202020204" pitchFamily="34" charset="0"/>
              <a:buChar char="•"/>
            </a:pPr>
            <a:r>
              <a:rPr lang="en-US" dirty="0" smtClean="0">
                <a:solidFill>
                  <a:srgbClr val="1C1C10"/>
                </a:solidFill>
                <a:cs typeface="Times New Roman"/>
              </a:rPr>
              <a:t>DO NOT proceed with interactions with a restricted party until a plan for the interaction is made.</a:t>
            </a:r>
          </a:p>
          <a:p>
            <a:pPr marL="342900" indent="-342900">
              <a:spcAft>
                <a:spcPts val="600"/>
              </a:spcAft>
              <a:buFont typeface="Arial" panose="020B0604020202020204" pitchFamily="34" charset="0"/>
              <a:buChar char="•"/>
            </a:pPr>
            <a:r>
              <a:rPr lang="en-US" dirty="0" smtClean="0">
                <a:solidFill>
                  <a:srgbClr val="1C1C10"/>
                </a:solidFill>
                <a:cs typeface="Times New Roman"/>
              </a:rPr>
              <a:t>There are paid tools for screening.</a:t>
            </a:r>
          </a:p>
          <a:p>
            <a:pPr marL="800100" lvl="1" indent="-342900">
              <a:spcAft>
                <a:spcPts val="600"/>
              </a:spcAft>
              <a:buFont typeface="Arial" panose="020B0604020202020204" pitchFamily="34" charset="0"/>
              <a:buChar char="•"/>
            </a:pPr>
            <a:r>
              <a:rPr lang="en-US" dirty="0" smtClean="0">
                <a:solidFill>
                  <a:srgbClr val="1C1C10"/>
                </a:solidFill>
                <a:cs typeface="Times New Roman"/>
              </a:rPr>
              <a:t>Visual Compliance(UW-Madison uses), and Amber Road</a:t>
            </a:r>
          </a:p>
          <a:p>
            <a:pPr marL="800100" lvl="1" indent="-342900">
              <a:spcAft>
                <a:spcPts val="600"/>
              </a:spcAft>
              <a:buFont typeface="Arial" panose="020B0604020202020204" pitchFamily="34" charset="0"/>
              <a:buChar char="•"/>
            </a:pPr>
            <a:r>
              <a:rPr lang="en-US" dirty="0" smtClean="0">
                <a:solidFill>
                  <a:srgbClr val="1C1C10"/>
                </a:solidFill>
                <a:cs typeface="Times New Roman"/>
              </a:rPr>
              <a:t>These screen against more than 60 different lists.</a:t>
            </a:r>
          </a:p>
          <a:p>
            <a:pPr marL="342900" indent="-342900">
              <a:spcAft>
                <a:spcPts val="600"/>
              </a:spcAft>
              <a:buFont typeface="Arial" panose="020B0604020202020204" pitchFamily="34" charset="0"/>
              <a:buChar char="•"/>
            </a:pPr>
            <a:r>
              <a:rPr lang="en-US" dirty="0" smtClean="0">
                <a:solidFill>
                  <a:srgbClr val="1C1C10"/>
                </a:solidFill>
                <a:cs typeface="Times New Roman"/>
              </a:rPr>
              <a:t>The Consolidated Screening Lists(CSL) is a free tool by the US government that screens against 8 lists.</a:t>
            </a:r>
          </a:p>
          <a:p>
            <a:pPr marL="800100" lvl="1" indent="-342900">
              <a:spcAft>
                <a:spcPts val="600"/>
              </a:spcAft>
              <a:buFont typeface="Arial" panose="020B0604020202020204" pitchFamily="34" charset="0"/>
              <a:buChar char="•"/>
            </a:pPr>
            <a:r>
              <a:rPr lang="en-US" dirty="0">
                <a:hlinkClick r:id="rId2"/>
              </a:rPr>
              <a:t>https://www.export.gov/csl-search</a:t>
            </a:r>
            <a:endParaRPr lang="en-US" dirty="0" smtClean="0">
              <a:solidFill>
                <a:srgbClr val="1C1C10"/>
              </a:solidFill>
              <a:cs typeface="Times New Roman"/>
            </a:endParaRPr>
          </a:p>
        </p:txBody>
      </p:sp>
      <p:sp>
        <p:nvSpPr>
          <p:cNvPr id="14" name="Title 1"/>
          <p:cNvSpPr txBox="1">
            <a:spLocks/>
          </p:cNvSpPr>
          <p:nvPr/>
        </p:nvSpPr>
        <p:spPr bwMode="auto">
          <a:xfrm>
            <a:off x="414338" y="838200"/>
            <a:ext cx="7891462" cy="477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z="3600" b="1" i="1" dirty="0" smtClean="0">
                <a:latin typeface="+mn-lt"/>
                <a:ea typeface="Osaka" charset="0"/>
              </a:rPr>
              <a:t>Restricted Party Screenings</a:t>
            </a:r>
            <a:endParaRPr lang="en-US" sz="3600" b="1" i="1" dirty="0">
              <a:latin typeface="+mn-lt"/>
              <a:ea typeface="Osaka" charset="0"/>
            </a:endParaRPr>
          </a:p>
        </p:txBody>
      </p:sp>
    </p:spTree>
    <p:extLst>
      <p:ext uri="{BB962C8B-B14F-4D97-AF65-F5344CB8AC3E}">
        <p14:creationId xmlns:p14="http://schemas.microsoft.com/office/powerpoint/2010/main" val="1566123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8</a:t>
            </a:fld>
            <a:endParaRPr lang="en-US"/>
          </a:p>
        </p:txBody>
      </p:sp>
      <p:sp>
        <p:nvSpPr>
          <p:cNvPr id="13" name="TextBox 12"/>
          <p:cNvSpPr txBox="1"/>
          <p:nvPr/>
        </p:nvSpPr>
        <p:spPr>
          <a:xfrm>
            <a:off x="71120" y="1473885"/>
            <a:ext cx="9001760" cy="5278368"/>
          </a:xfrm>
          <a:prstGeom prst="rect">
            <a:avLst/>
          </a:prstGeom>
          <a:noFill/>
        </p:spPr>
        <p:txBody>
          <a:bodyPr wrap="square" rtlCol="0">
            <a:spAutoFit/>
          </a:bodyPr>
          <a:lstStyle/>
          <a:p>
            <a:pPr marL="342900" indent="-342900">
              <a:spcAft>
                <a:spcPts val="600"/>
              </a:spcAft>
              <a:buFont typeface="Wingdings" charset="2"/>
              <a:buChar char="§"/>
            </a:pPr>
            <a:r>
              <a:rPr lang="en-US" sz="2400" b="1" dirty="0" smtClean="0">
                <a:solidFill>
                  <a:srgbClr val="1C1C10"/>
                </a:solidFill>
                <a:cs typeface="Times New Roman"/>
              </a:rPr>
              <a:t>Fundamental Research Exemption (ITAR, EAR)</a:t>
            </a:r>
          </a:p>
          <a:p>
            <a:pPr marL="800100" lvl="1" indent="-342900">
              <a:spcAft>
                <a:spcPts val="600"/>
              </a:spcAft>
              <a:buFont typeface="Wingdings" charset="2"/>
              <a:buChar char="§"/>
            </a:pPr>
            <a:r>
              <a:rPr lang="en-US" sz="2000" dirty="0" smtClean="0">
                <a:solidFill>
                  <a:srgbClr val="333333"/>
                </a:solidFill>
                <a:cs typeface="Times New Roman"/>
              </a:rPr>
              <a:t>No license is required to conduct fundamental research, “research in science, engineering or mathematics, the results of which  ordinarily are published and shared broadly within the research community and fro which the researchers have not accepted restrictions for proprietary or national security reasons.</a:t>
            </a:r>
          </a:p>
          <a:p>
            <a:pPr marL="342900" indent="-342900">
              <a:spcAft>
                <a:spcPts val="600"/>
              </a:spcAft>
              <a:buFont typeface="Wingdings" charset="2"/>
              <a:buChar char="§"/>
            </a:pPr>
            <a:r>
              <a:rPr lang="en-US" sz="2400" b="1" dirty="0" smtClean="0">
                <a:solidFill>
                  <a:srgbClr val="1C1C10"/>
                </a:solidFill>
                <a:cs typeface="Times New Roman"/>
              </a:rPr>
              <a:t>Public Domain Exemption (ITAR, EAR)</a:t>
            </a:r>
          </a:p>
          <a:p>
            <a:pPr marL="800100" lvl="1" indent="-342900">
              <a:spcAft>
                <a:spcPts val="600"/>
              </a:spcAft>
              <a:buFont typeface="Wingdings" charset="2"/>
              <a:buChar char="§"/>
            </a:pPr>
            <a:r>
              <a:rPr lang="en-US" sz="2000" dirty="0" smtClean="0">
                <a:solidFill>
                  <a:srgbClr val="1C1C10"/>
                </a:solidFill>
                <a:cs typeface="Times New Roman"/>
              </a:rPr>
              <a:t>No </a:t>
            </a:r>
            <a:r>
              <a:rPr lang="en-US" sz="2000" dirty="0">
                <a:solidFill>
                  <a:srgbClr val="1C1C10"/>
                </a:solidFill>
                <a:cs typeface="Times New Roman"/>
              </a:rPr>
              <a:t>license is required </a:t>
            </a:r>
            <a:r>
              <a:rPr lang="en-US" sz="2000" dirty="0" smtClean="0">
                <a:solidFill>
                  <a:srgbClr val="1C1C10"/>
                </a:solidFill>
                <a:cs typeface="Times New Roman"/>
              </a:rPr>
              <a:t>to export information or research that are generally available in the public domain.  This does not apply to physical equipment, materials, substances, etc.</a:t>
            </a:r>
            <a:endParaRPr lang="en-US" sz="2000" dirty="0">
              <a:solidFill>
                <a:srgbClr val="1C1C10"/>
              </a:solidFill>
              <a:cs typeface="Times New Roman"/>
            </a:endParaRPr>
          </a:p>
          <a:p>
            <a:pPr marL="342900" indent="-342900">
              <a:spcAft>
                <a:spcPts val="600"/>
              </a:spcAft>
              <a:buFont typeface="Wingdings" charset="2"/>
              <a:buChar char="§"/>
            </a:pPr>
            <a:r>
              <a:rPr lang="en-US" sz="2400" b="1" dirty="0" smtClean="0">
                <a:solidFill>
                  <a:srgbClr val="1C1C10"/>
                </a:solidFill>
                <a:cs typeface="Times New Roman"/>
              </a:rPr>
              <a:t>Education Exemption </a:t>
            </a:r>
            <a:r>
              <a:rPr lang="en-US" sz="2400" b="1" dirty="0">
                <a:solidFill>
                  <a:srgbClr val="1C1C10"/>
                </a:solidFill>
                <a:cs typeface="Times New Roman"/>
              </a:rPr>
              <a:t>(ITAR, EAR)</a:t>
            </a:r>
          </a:p>
          <a:p>
            <a:pPr marL="800100" lvl="1" indent="-342900">
              <a:spcAft>
                <a:spcPts val="600"/>
              </a:spcAft>
              <a:buFont typeface="Wingdings" charset="2"/>
              <a:buChar char="§"/>
            </a:pPr>
            <a:r>
              <a:rPr lang="en-US" sz="2000" dirty="0">
                <a:solidFill>
                  <a:srgbClr val="1C1C10"/>
                </a:solidFill>
                <a:cs typeface="Times New Roman"/>
              </a:rPr>
              <a:t>No license is required </a:t>
            </a:r>
            <a:r>
              <a:rPr lang="en-US" sz="2000" dirty="0" smtClean="0">
                <a:solidFill>
                  <a:srgbClr val="1C1C10"/>
                </a:solidFill>
                <a:cs typeface="Times New Roman"/>
              </a:rPr>
              <a:t>to transfer information to students, including foreign nationals, concerning general scientific, mathematical or engineering principles commonly taught in schools, colleges or universities</a:t>
            </a:r>
            <a:endParaRPr lang="en-US" sz="2000" dirty="0">
              <a:solidFill>
                <a:srgbClr val="1C1C10"/>
              </a:solidFill>
              <a:cs typeface="Times New Roman"/>
            </a:endParaRPr>
          </a:p>
        </p:txBody>
      </p:sp>
      <p:sp>
        <p:nvSpPr>
          <p:cNvPr id="14" name="Title 1"/>
          <p:cNvSpPr txBox="1">
            <a:spLocks/>
          </p:cNvSpPr>
          <p:nvPr/>
        </p:nvSpPr>
        <p:spPr bwMode="auto">
          <a:xfrm>
            <a:off x="414338" y="838200"/>
            <a:ext cx="7891462" cy="477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z="3600" b="1" i="1" dirty="0" smtClean="0">
                <a:latin typeface="+mn-lt"/>
                <a:ea typeface="Osaka" charset="0"/>
              </a:rPr>
              <a:t>Key Exemptions for Universities</a:t>
            </a:r>
            <a:endParaRPr lang="en-US" sz="3600" b="1" i="1" dirty="0">
              <a:latin typeface="+mn-lt"/>
              <a:ea typeface="Osaka" charset="0"/>
            </a:endParaRPr>
          </a:p>
        </p:txBody>
      </p:sp>
    </p:spTree>
    <p:extLst>
      <p:ext uri="{BB962C8B-B14F-4D97-AF65-F5344CB8AC3E}">
        <p14:creationId xmlns:p14="http://schemas.microsoft.com/office/powerpoint/2010/main" val="1161108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4B4A0F-C376-AC43-9D5E-533B5F488E5E}" type="slidenum">
              <a:rPr lang="en-US" smtClean="0"/>
              <a:t>9</a:t>
            </a:fld>
            <a:endParaRPr lang="en-US"/>
          </a:p>
        </p:txBody>
      </p:sp>
      <p:sp>
        <p:nvSpPr>
          <p:cNvPr id="11" name="Rectangle 4"/>
          <p:cNvSpPr>
            <a:spLocks noChangeArrowheads="1"/>
          </p:cNvSpPr>
          <p:nvPr/>
        </p:nvSpPr>
        <p:spPr bwMode="auto">
          <a:xfrm>
            <a:off x="166195" y="1981200"/>
            <a:ext cx="8596313" cy="2877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85750" indent="-285750">
              <a:spcAft>
                <a:spcPts val="600"/>
              </a:spcAft>
              <a:buFont typeface="Wingdings" charset="2"/>
              <a:buChar char="§"/>
            </a:pPr>
            <a:r>
              <a:rPr lang="en-US" sz="2400" dirty="0" smtClean="0">
                <a:solidFill>
                  <a:srgbClr val="000000"/>
                </a:solidFill>
                <a:cs typeface="Times New Roman"/>
              </a:rPr>
              <a:t>License</a:t>
            </a:r>
          </a:p>
          <a:p>
            <a:pPr marL="742950" lvl="1" indent="-285750">
              <a:spcAft>
                <a:spcPts val="600"/>
              </a:spcAft>
              <a:buFont typeface="Wingdings" charset="2"/>
              <a:buChar char="§"/>
            </a:pPr>
            <a:r>
              <a:rPr lang="en-US" sz="2000" dirty="0" smtClean="0">
                <a:solidFill>
                  <a:srgbClr val="000000"/>
                </a:solidFill>
                <a:cs typeface="Times New Roman"/>
              </a:rPr>
              <a:t>Not the “end of the world”, but will take 1-2 months</a:t>
            </a:r>
            <a:endParaRPr lang="en-US" sz="2000" dirty="0">
              <a:solidFill>
                <a:srgbClr val="000000"/>
              </a:solidFill>
              <a:cs typeface="Times New Roman"/>
            </a:endParaRPr>
          </a:p>
          <a:p>
            <a:pPr marL="285750" indent="-285750">
              <a:spcAft>
                <a:spcPts val="600"/>
              </a:spcAft>
              <a:buFont typeface="Wingdings" charset="2"/>
              <a:buChar char="§"/>
            </a:pPr>
            <a:r>
              <a:rPr lang="en-US" sz="2400" dirty="0" smtClean="0">
                <a:solidFill>
                  <a:srgbClr val="000000"/>
                </a:solidFill>
                <a:cs typeface="Times New Roman"/>
              </a:rPr>
              <a:t>Technology Control Plan</a:t>
            </a:r>
          </a:p>
          <a:p>
            <a:pPr marL="742950" lvl="1" indent="-285750">
              <a:spcAft>
                <a:spcPts val="600"/>
              </a:spcAft>
              <a:buFont typeface="Wingdings" charset="2"/>
              <a:buChar char="§"/>
            </a:pPr>
            <a:r>
              <a:rPr lang="en-US" sz="2000" dirty="0" smtClean="0">
                <a:solidFill>
                  <a:srgbClr val="000000"/>
                </a:solidFill>
                <a:cs typeface="Times New Roman"/>
              </a:rPr>
              <a:t>Implements a formalized system of security that is monitored on which all staff are trained </a:t>
            </a:r>
          </a:p>
          <a:p>
            <a:pPr marL="285750" indent="-285750">
              <a:spcAft>
                <a:spcPts val="600"/>
              </a:spcAft>
              <a:buFont typeface="Wingdings" charset="2"/>
              <a:buChar char="§"/>
            </a:pPr>
            <a:r>
              <a:rPr lang="en-US" sz="2400" dirty="0" smtClean="0">
                <a:solidFill>
                  <a:srgbClr val="000000"/>
                </a:solidFill>
                <a:cs typeface="Times New Roman"/>
              </a:rPr>
              <a:t>Training</a:t>
            </a:r>
          </a:p>
          <a:p>
            <a:pPr marL="285750" indent="-285750">
              <a:spcAft>
                <a:spcPts val="600"/>
              </a:spcAft>
              <a:buFont typeface="Wingdings" charset="2"/>
              <a:buChar char="§"/>
            </a:pPr>
            <a:r>
              <a:rPr lang="en-US" sz="2400" dirty="0" smtClean="0">
                <a:solidFill>
                  <a:srgbClr val="000000"/>
                </a:solidFill>
                <a:cs typeface="Times New Roman"/>
              </a:rPr>
              <a:t>Do Not Accept the Award-Extremely Rare</a:t>
            </a:r>
          </a:p>
        </p:txBody>
      </p:sp>
      <p:sp>
        <p:nvSpPr>
          <p:cNvPr id="12" name="Title 1"/>
          <p:cNvSpPr txBox="1">
            <a:spLocks/>
          </p:cNvSpPr>
          <p:nvPr/>
        </p:nvSpPr>
        <p:spPr bwMode="auto">
          <a:xfrm>
            <a:off x="653098" y="838200"/>
            <a:ext cx="7891462" cy="477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z="3600" b="1" i="1" dirty="0" smtClean="0">
                <a:solidFill>
                  <a:srgbClr val="000000"/>
                </a:solidFill>
                <a:latin typeface="+mn-lt"/>
                <a:ea typeface="Osaka" charset="0"/>
              </a:rPr>
              <a:t>Potential Responses to Export Control Issues</a:t>
            </a:r>
            <a:endParaRPr lang="en-US" sz="3600" b="1" i="1" dirty="0">
              <a:solidFill>
                <a:srgbClr val="000000"/>
              </a:solidFill>
              <a:latin typeface="+mn-lt"/>
              <a:ea typeface="Osaka" charset="0"/>
            </a:endParaRPr>
          </a:p>
        </p:txBody>
      </p:sp>
      <p:pic>
        <p:nvPicPr>
          <p:cNvPr id="1026" name="Picture 2" descr="C:\Users\bnelson.SPACE\AppData\Local\Microsoft\Windows\Temporary Internet Files\Content.IE5\U2A6KT2D\Missile_technology_export_control_regime_membership_map.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260" y="4989970"/>
            <a:ext cx="3409950" cy="173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3508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f14271b-4aef-4282-aa50-59bd58d632cf">QHXW773FXJSF-1-31715</_dlc_DocId>
    <_dlc_DocIdUrl xmlns="6f14271b-4aef-4282-aa50-59bd58d632cf">
      <Url>https://sp.mu.edu/sites/orsp/_layouts/15/DocIdRedir.aspx?ID=QHXW773FXJSF-1-31715</Url>
      <Description>QHXW773FXJSF-1-31715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637E778BD7BF43BA1AA76CDB5990DF" ma:contentTypeVersion="1" ma:contentTypeDescription="Create a new document." ma:contentTypeScope="" ma:versionID="c7f060e2a6a809709d95ebb7da2d2ea8">
  <xsd:schema xmlns:xsd="http://www.w3.org/2001/XMLSchema" xmlns:xs="http://www.w3.org/2001/XMLSchema" xmlns:p="http://schemas.microsoft.com/office/2006/metadata/properties" xmlns:ns2="6f14271b-4aef-4282-aa50-59bd58d632cf" targetNamespace="http://schemas.microsoft.com/office/2006/metadata/properties" ma:root="true" ma:fieldsID="8d64f4690be95e8e27ee64052f14ee8d" ns2:_="">
    <xsd:import namespace="6f14271b-4aef-4282-aa50-59bd58d632c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14271b-4aef-4282-aa50-59bd58d632c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7BBAC8C-19CE-4A88-AA73-76008802739A}">
  <ds:schemaRefs>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6f14271b-4aef-4282-aa50-59bd58d632cf"/>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BD881A0-D809-4EF1-A49C-3E26AEB407D5}">
  <ds:schemaRefs>
    <ds:schemaRef ds:uri="http://schemas.microsoft.com/sharepoint/v3/contenttype/forms"/>
  </ds:schemaRefs>
</ds:datastoreItem>
</file>

<file path=customXml/itemProps3.xml><?xml version="1.0" encoding="utf-8"?>
<ds:datastoreItem xmlns:ds="http://schemas.openxmlformats.org/officeDocument/2006/customXml" ds:itemID="{321166BA-E1D0-4B6F-9A1D-C6991E374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14271b-4aef-4282-aa50-59bd58d632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9958F6F-8B26-4FDA-B62C-05626CA7EDD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3808</TotalTime>
  <Words>2583</Words>
  <Application>Microsoft Office PowerPoint</Application>
  <PresentationFormat>On-screen Show (4:3)</PresentationFormat>
  <Paragraphs>293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Dorff, Sherrie</dc:creator>
  <cp:lastModifiedBy>Bethany Nelson</cp:lastModifiedBy>
  <cp:revision>170</cp:revision>
  <cp:lastPrinted>2019-09-03T17:41:17Z</cp:lastPrinted>
  <dcterms:created xsi:type="dcterms:W3CDTF">2013-12-05T13:02:22Z</dcterms:created>
  <dcterms:modified xsi:type="dcterms:W3CDTF">2019-10-24T15:18:13Z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0x010100E1637E778BD7BF43BA1AA76CDB5990DF</vt:lpwstr>
  </property>
  <property fmtid="{D5CDD505-2E9C-101B-9397-08002B2CF9AE}" pid="3" name="_dlc_DocIdItemGuid">
    <vt:lpwstr>97990922-a7a4-4010-8a68-d2d01ccd470b</vt:lpwstr>
  </property>
</Properties>
</file>