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notesMasterIdLst>
    <p:notesMasterId r:id="rId5"/>
  </p:notesMasterIdLst>
  <p:sldIdLst>
    <p:sldId id="262"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4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DB8FDD-A93E-4880-B516-5F83DE75936B}" type="datetimeFigureOut">
              <a:rPr lang="en-US" smtClean="0"/>
              <a:t>3/21/2023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9DCD70-076B-406E-B363-D2A4768A2E38}" type="slidenum">
              <a:rPr lang="en-US" smtClean="0"/>
              <a:t>‹#›</a:t>
            </a:fld>
            <a:endParaRPr lang="en-US"/>
          </a:p>
        </p:txBody>
      </p:sp>
    </p:spTree>
    <p:extLst>
      <p:ext uri="{BB962C8B-B14F-4D97-AF65-F5344CB8AC3E}">
        <p14:creationId xmlns:p14="http://schemas.microsoft.com/office/powerpoint/2010/main" val="1891588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3/21/2023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6112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3/21/2023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013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9119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858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1698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3/21/2023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8396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3/21/2023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772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1924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321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3579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828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3/21/2023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812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3/21/2023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213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3/21/2023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1121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3/21/2023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415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3/21/2023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263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3/21/2023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8150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3/21/2023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06438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AACBA14-D715-1982-B38C-D231B64CA0E0}"/>
              </a:ext>
            </a:extLst>
          </p:cNvPr>
          <p:cNvSpPr txBox="1">
            <a:spLocks/>
          </p:cNvSpPr>
          <p:nvPr/>
        </p:nvSpPr>
        <p:spPr bwMode="gray">
          <a:xfrm>
            <a:off x="1214660" y="742613"/>
            <a:ext cx="4403820" cy="107698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0" i="0" kern="1200" cap="none">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t>Something new coming in 2023-2024!</a:t>
            </a:r>
          </a:p>
        </p:txBody>
      </p:sp>
      <p:sp>
        <p:nvSpPr>
          <p:cNvPr id="5" name="Text Placeholder 3">
            <a:extLst>
              <a:ext uri="{FF2B5EF4-FFF2-40B4-BE49-F238E27FC236}">
                <a16:creationId xmlns:a16="http://schemas.microsoft.com/office/drawing/2014/main" id="{6B59F199-2E95-85EA-27B3-E9BC3CE51B18}"/>
              </a:ext>
            </a:extLst>
          </p:cNvPr>
          <p:cNvSpPr txBox="1">
            <a:spLocks/>
          </p:cNvSpPr>
          <p:nvPr/>
        </p:nvSpPr>
        <p:spPr>
          <a:xfrm>
            <a:off x="691405" y="1970908"/>
            <a:ext cx="5450330" cy="4678776"/>
          </a:xfrm>
          <a:prstGeom prst="rect">
            <a:avLst/>
          </a:prstGeom>
        </p:spPr>
        <p:txBody>
          <a:bodyPr>
            <a:normAutofit fontScale="2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n-US" sz="11200" dirty="0">
                <a:solidFill>
                  <a:schemeClr val="accent1">
                    <a:lumMod val="60000"/>
                    <a:lumOff val="40000"/>
                  </a:schemeClr>
                </a:solidFill>
              </a:rPr>
              <a:t>LPR</a:t>
            </a:r>
          </a:p>
          <a:p>
            <a:pPr marL="0" indent="0" algn="ctr">
              <a:spcAft>
                <a:spcPts val="600"/>
              </a:spcAft>
              <a:buNone/>
            </a:pPr>
            <a:r>
              <a:rPr lang="en-US" sz="4800" b="1" dirty="0">
                <a:solidFill>
                  <a:schemeClr val="accent1">
                    <a:lumMod val="60000"/>
                    <a:lumOff val="40000"/>
                  </a:schemeClr>
                </a:solidFill>
              </a:rPr>
              <a:t>L</a:t>
            </a:r>
            <a:r>
              <a:rPr lang="en-US" sz="4800" dirty="0">
                <a:solidFill>
                  <a:schemeClr val="bg1"/>
                </a:solidFill>
              </a:rPr>
              <a:t>icense </a:t>
            </a:r>
            <a:r>
              <a:rPr lang="en-US" sz="4800" b="1" dirty="0">
                <a:solidFill>
                  <a:schemeClr val="accent1">
                    <a:lumMod val="60000"/>
                    <a:lumOff val="40000"/>
                  </a:schemeClr>
                </a:solidFill>
              </a:rPr>
              <a:t>P</a:t>
            </a:r>
            <a:r>
              <a:rPr lang="en-US" sz="4800" dirty="0">
                <a:solidFill>
                  <a:schemeClr val="bg1"/>
                </a:solidFill>
              </a:rPr>
              <a:t>late </a:t>
            </a:r>
            <a:r>
              <a:rPr lang="en-US" sz="4800" b="1" dirty="0">
                <a:solidFill>
                  <a:schemeClr val="accent1">
                    <a:lumMod val="60000"/>
                    <a:lumOff val="40000"/>
                  </a:schemeClr>
                </a:solidFill>
              </a:rPr>
              <a:t>R</a:t>
            </a:r>
            <a:r>
              <a:rPr lang="en-US" sz="4800" dirty="0">
                <a:solidFill>
                  <a:schemeClr val="bg1"/>
                </a:solidFill>
              </a:rPr>
              <a:t>ecognition</a:t>
            </a:r>
          </a:p>
          <a:p>
            <a:pPr marL="285750" indent="-285750">
              <a:lnSpc>
                <a:spcPct val="130000"/>
              </a:lnSpc>
              <a:spcBef>
                <a:spcPts val="600"/>
              </a:spcBef>
              <a:buFont typeface="Arial" panose="020B0604020202020204" pitchFamily="34" charset="0"/>
              <a:buChar char="•"/>
            </a:pPr>
            <a:r>
              <a:rPr lang="en-US" sz="5600" dirty="0">
                <a:solidFill>
                  <a:schemeClr val="bg1"/>
                </a:solidFill>
              </a:rPr>
              <a:t>Say goodbye to those pesky hanging permits in your car!</a:t>
            </a:r>
          </a:p>
          <a:p>
            <a:pPr marL="285750" indent="-285750">
              <a:lnSpc>
                <a:spcPct val="130000"/>
              </a:lnSpc>
              <a:spcBef>
                <a:spcPts val="600"/>
              </a:spcBef>
              <a:buFont typeface="Arial" panose="020B0604020202020204" pitchFamily="34" charset="0"/>
              <a:buChar char="•"/>
            </a:pPr>
            <a:r>
              <a:rPr lang="en-US" sz="5600" dirty="0">
                <a:solidFill>
                  <a:schemeClr val="bg1"/>
                </a:solidFill>
              </a:rPr>
              <a:t>This system provides us the ability to move away from physical permits to license plate registration. Cameras on our enforcement vehicles will be able to read license plates and confirm you have a permit.</a:t>
            </a:r>
          </a:p>
          <a:p>
            <a:pPr marL="285750" indent="-285750">
              <a:lnSpc>
                <a:spcPct val="130000"/>
              </a:lnSpc>
              <a:spcBef>
                <a:spcPts val="600"/>
              </a:spcBef>
              <a:buFont typeface="Arial" panose="020B0604020202020204" pitchFamily="34" charset="0"/>
              <a:buChar char="•"/>
            </a:pPr>
            <a:r>
              <a:rPr lang="en-US" sz="5600" dirty="0">
                <a:solidFill>
                  <a:schemeClr val="bg1"/>
                </a:solidFill>
              </a:rPr>
              <a:t>This means no more lost or forgotten permits! Vehicle registration will be accessible online for all permit holders, so you can still switch between different cars if needed.</a:t>
            </a:r>
          </a:p>
          <a:p>
            <a:pPr marL="285750" indent="-285750">
              <a:lnSpc>
                <a:spcPct val="130000"/>
              </a:lnSpc>
              <a:spcBef>
                <a:spcPts val="600"/>
              </a:spcBef>
              <a:buFont typeface="Arial" panose="020B0604020202020204" pitchFamily="34" charset="0"/>
              <a:buChar char="•"/>
            </a:pPr>
            <a:r>
              <a:rPr lang="en-US" sz="5600" dirty="0">
                <a:solidFill>
                  <a:schemeClr val="bg1"/>
                </a:solidFill>
              </a:rPr>
              <a:t>This also will help us ensure consistent enforcement and parking compliance.</a:t>
            </a:r>
          </a:p>
        </p:txBody>
      </p:sp>
      <p:graphicFrame>
        <p:nvGraphicFramePr>
          <p:cNvPr id="6" name="Object 5">
            <a:extLst>
              <a:ext uri="{FF2B5EF4-FFF2-40B4-BE49-F238E27FC236}">
                <a16:creationId xmlns:a16="http://schemas.microsoft.com/office/drawing/2014/main" id="{A9A14C84-FA4D-FC42-E5C6-32AADA6A1FD4}"/>
              </a:ext>
            </a:extLst>
          </p:cNvPr>
          <p:cNvGraphicFramePr>
            <a:graphicFrameLocks noChangeAspect="1"/>
          </p:cNvGraphicFramePr>
          <p:nvPr>
            <p:extLst>
              <p:ext uri="{D42A27DB-BD31-4B8C-83A1-F6EECF244321}">
                <p14:modId xmlns:p14="http://schemas.microsoft.com/office/powerpoint/2010/main" val="2576625570"/>
              </p:ext>
            </p:extLst>
          </p:nvPr>
        </p:nvGraphicFramePr>
        <p:xfrm>
          <a:off x="6847588" y="1631633"/>
          <a:ext cx="14352863" cy="6436678"/>
        </p:xfrm>
        <a:graphic>
          <a:graphicData uri="http://schemas.openxmlformats.org/presentationml/2006/ole">
            <mc:AlternateContent xmlns:mc="http://schemas.openxmlformats.org/markup-compatibility/2006">
              <mc:Choice xmlns:v="urn:schemas-microsoft-com:vml" Requires="v">
                <p:oleObj spid="_x0000_s1030" name="Document" r:id="rId3" imgW="9709445" imgH="4385683" progId="Word.Document.12">
                  <p:embed/>
                </p:oleObj>
              </mc:Choice>
              <mc:Fallback>
                <p:oleObj name="Document" r:id="rId3" imgW="9709445" imgH="4385683" progId="Word.Document.12">
                  <p:embed/>
                  <p:pic>
                    <p:nvPicPr>
                      <p:cNvPr id="8" name="Object 7">
                        <a:extLst>
                          <a:ext uri="{FF2B5EF4-FFF2-40B4-BE49-F238E27FC236}">
                            <a16:creationId xmlns:a16="http://schemas.microsoft.com/office/drawing/2014/main" id="{AD334E9A-4807-4089-8C1C-B1962EBE55CF}"/>
                          </a:ext>
                        </a:extLst>
                      </p:cNvPr>
                      <p:cNvPicPr/>
                      <p:nvPr/>
                    </p:nvPicPr>
                    <p:blipFill>
                      <a:blip r:embed="rId4"/>
                      <a:stretch>
                        <a:fillRect/>
                      </a:stretch>
                    </p:blipFill>
                    <p:spPr>
                      <a:xfrm>
                        <a:off x="6847588" y="1631633"/>
                        <a:ext cx="14352863" cy="6436678"/>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71595C91-6381-5ED3-E4AD-C977614040CD}"/>
              </a:ext>
            </a:extLst>
          </p:cNvPr>
          <p:cNvSpPr txBox="1"/>
          <p:nvPr/>
        </p:nvSpPr>
        <p:spPr>
          <a:xfrm>
            <a:off x="6905967" y="4946967"/>
            <a:ext cx="4722976" cy="646331"/>
          </a:xfrm>
          <a:prstGeom prst="rect">
            <a:avLst/>
          </a:prstGeom>
          <a:noFill/>
        </p:spPr>
        <p:txBody>
          <a:bodyPr wrap="square" rtlCol="0">
            <a:spAutoFit/>
          </a:bodyPr>
          <a:lstStyle/>
          <a:p>
            <a:pPr algn="ctr"/>
            <a:r>
              <a:rPr lang="en-US" dirty="0"/>
              <a:t>The 2023-24 annual permit rates will increase by $20 compared to last year. </a:t>
            </a:r>
          </a:p>
        </p:txBody>
      </p:sp>
    </p:spTree>
    <p:extLst>
      <p:ext uri="{BB962C8B-B14F-4D97-AF65-F5344CB8AC3E}">
        <p14:creationId xmlns:p14="http://schemas.microsoft.com/office/powerpoint/2010/main" val="685515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4" name="Rectangle 13">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0"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2" name="Freeform: Shape 21">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4"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5831E9E6-02A6-4634-9F39-DF6C27B01E71}"/>
              </a:ext>
            </a:extLst>
          </p:cNvPr>
          <p:cNvSpPr>
            <a:spLocks noGrp="1"/>
          </p:cNvSpPr>
          <p:nvPr>
            <p:ph type="title"/>
          </p:nvPr>
        </p:nvSpPr>
        <p:spPr>
          <a:xfrm>
            <a:off x="658163" y="666339"/>
            <a:ext cx="3968692" cy="4420798"/>
          </a:xfrm>
        </p:spPr>
        <p:txBody>
          <a:bodyPr vert="horz" lIns="91440" tIns="45720" rIns="91440" bIns="45720" rtlCol="0" anchor="ctr">
            <a:normAutofit/>
          </a:bodyPr>
          <a:lstStyle/>
          <a:p>
            <a:pPr algn="ctr"/>
            <a:r>
              <a:rPr lang="en-US" sz="4400" dirty="0">
                <a:solidFill>
                  <a:schemeClr val="tx1"/>
                </a:solidFill>
              </a:rPr>
              <a:t>What are permit costs used for?</a:t>
            </a:r>
          </a:p>
        </p:txBody>
      </p:sp>
      <p:sp>
        <p:nvSpPr>
          <p:cNvPr id="3" name="Text Placeholder 2">
            <a:extLst>
              <a:ext uri="{FF2B5EF4-FFF2-40B4-BE49-F238E27FC236}">
                <a16:creationId xmlns:a16="http://schemas.microsoft.com/office/drawing/2014/main" id="{B9CBA78E-43B2-463C-90A0-2A90D2B3C16B}"/>
              </a:ext>
            </a:extLst>
          </p:cNvPr>
          <p:cNvSpPr>
            <a:spLocks noGrp="1"/>
          </p:cNvSpPr>
          <p:nvPr>
            <p:ph type="body" idx="1"/>
          </p:nvPr>
        </p:nvSpPr>
        <p:spPr>
          <a:xfrm>
            <a:off x="5142960" y="677329"/>
            <a:ext cx="6283960" cy="5862320"/>
          </a:xfrm>
        </p:spPr>
        <p:txBody>
          <a:bodyPr vert="horz" lIns="91440" tIns="45720" rIns="91440" bIns="45720" rtlCol="0" anchor="ctr">
            <a:normAutofit fontScale="70000" lnSpcReduction="20000"/>
          </a:bodyPr>
          <a:lstStyle/>
          <a:p>
            <a:pPr algn="ctr">
              <a:lnSpc>
                <a:spcPct val="130000"/>
              </a:lnSpc>
            </a:pPr>
            <a:r>
              <a:rPr lang="en-US" sz="2600" b="1" dirty="0">
                <a:solidFill>
                  <a:schemeClr val="bg1"/>
                </a:solidFill>
              </a:rPr>
              <a:t>The revenue from permit sales pays for the following (but is not limited to):</a:t>
            </a:r>
          </a:p>
          <a:p>
            <a:pPr marL="285750" lvl="0" indent="-285750">
              <a:lnSpc>
                <a:spcPct val="130000"/>
              </a:lnSpc>
              <a:buFont typeface="Arial" panose="020B0604020202020204" pitchFamily="34" charset="0"/>
              <a:buChar char="•"/>
            </a:pPr>
            <a:r>
              <a:rPr lang="en-US" sz="1800" b="1" u="sng" dirty="0">
                <a:solidFill>
                  <a:schemeClr val="bg1"/>
                </a:solidFill>
              </a:rPr>
              <a:t>Debt Service</a:t>
            </a:r>
            <a:r>
              <a:rPr lang="en-US" sz="1800" b="1" dirty="0">
                <a:solidFill>
                  <a:schemeClr val="bg1"/>
                </a:solidFill>
              </a:rPr>
              <a:t> </a:t>
            </a:r>
            <a:r>
              <a:rPr lang="en-US" sz="1800" dirty="0">
                <a:solidFill>
                  <a:schemeClr val="bg1"/>
                </a:solidFill>
              </a:rPr>
              <a:t>– Loans derived from the purchase of properties or capital project costs</a:t>
            </a:r>
          </a:p>
          <a:p>
            <a:pPr marL="285750" indent="-285750">
              <a:lnSpc>
                <a:spcPct val="130000"/>
              </a:lnSpc>
              <a:buFont typeface="Arial" panose="020B0604020202020204" pitchFamily="34" charset="0"/>
              <a:buChar char="•"/>
            </a:pPr>
            <a:r>
              <a:rPr lang="en-US" sz="1800" b="1" u="sng" dirty="0">
                <a:solidFill>
                  <a:schemeClr val="bg1"/>
                </a:solidFill>
              </a:rPr>
              <a:t>Capital Projects</a:t>
            </a:r>
            <a:r>
              <a:rPr lang="en-US" sz="1800" b="1" dirty="0">
                <a:solidFill>
                  <a:schemeClr val="bg1"/>
                </a:solidFill>
              </a:rPr>
              <a:t> </a:t>
            </a:r>
            <a:r>
              <a:rPr lang="en-US" sz="1800" dirty="0">
                <a:solidFill>
                  <a:schemeClr val="bg1"/>
                </a:solidFill>
              </a:rPr>
              <a:t>– Costs associated with major lot projects, such as resurfacing, replacement or building </a:t>
            </a:r>
          </a:p>
          <a:p>
            <a:pPr marL="285750" lvl="0" indent="-285750">
              <a:lnSpc>
                <a:spcPct val="130000"/>
              </a:lnSpc>
              <a:buFont typeface="Arial" panose="020B0604020202020204" pitchFamily="34" charset="0"/>
              <a:buChar char="•"/>
            </a:pPr>
            <a:r>
              <a:rPr lang="en-US" sz="1800" b="1" u="sng" dirty="0">
                <a:solidFill>
                  <a:schemeClr val="bg1"/>
                </a:solidFill>
              </a:rPr>
              <a:t>Maintenance/Other</a:t>
            </a:r>
            <a:r>
              <a:rPr lang="en-US" sz="1800" b="1" dirty="0">
                <a:solidFill>
                  <a:schemeClr val="bg1"/>
                </a:solidFill>
              </a:rPr>
              <a:t> </a:t>
            </a:r>
            <a:r>
              <a:rPr lang="en-US" sz="1800" dirty="0">
                <a:solidFill>
                  <a:schemeClr val="bg1"/>
                </a:solidFill>
              </a:rPr>
              <a:t>– Costs associated with routine lot needs, such as snow plowing, striping or patching </a:t>
            </a:r>
          </a:p>
          <a:p>
            <a:pPr marL="285750" lvl="0" indent="-285750">
              <a:lnSpc>
                <a:spcPct val="130000"/>
              </a:lnSpc>
              <a:buFont typeface="Arial" panose="020B0604020202020204" pitchFamily="34" charset="0"/>
              <a:buChar char="•"/>
            </a:pPr>
            <a:r>
              <a:rPr lang="en-US" sz="1800" b="1" u="sng" dirty="0">
                <a:solidFill>
                  <a:schemeClr val="bg1"/>
                </a:solidFill>
              </a:rPr>
              <a:t>Overhead Charges</a:t>
            </a:r>
            <a:r>
              <a:rPr lang="en-US" sz="1800" b="1" dirty="0">
                <a:solidFill>
                  <a:schemeClr val="bg1"/>
                </a:solidFill>
              </a:rPr>
              <a:t> </a:t>
            </a:r>
            <a:r>
              <a:rPr lang="en-US" sz="1800" dirty="0">
                <a:solidFill>
                  <a:schemeClr val="bg1"/>
                </a:solidFill>
              </a:rPr>
              <a:t>– Direct support provided to other UW-Whitewater campus services used by Parking Services </a:t>
            </a:r>
          </a:p>
          <a:p>
            <a:pPr marL="285750" lvl="0" indent="-285750">
              <a:lnSpc>
                <a:spcPct val="130000"/>
              </a:lnSpc>
              <a:buFont typeface="Arial" panose="020B0604020202020204" pitchFamily="34" charset="0"/>
              <a:buChar char="•"/>
            </a:pPr>
            <a:r>
              <a:rPr lang="en-US" sz="1800" b="1" u="sng" dirty="0">
                <a:solidFill>
                  <a:schemeClr val="bg1"/>
                </a:solidFill>
              </a:rPr>
              <a:t>Police Charges</a:t>
            </a:r>
            <a:r>
              <a:rPr lang="en-US" sz="1800" b="1" dirty="0">
                <a:solidFill>
                  <a:schemeClr val="bg1"/>
                </a:solidFill>
              </a:rPr>
              <a:t> </a:t>
            </a:r>
            <a:r>
              <a:rPr lang="en-US" sz="1800" dirty="0">
                <a:solidFill>
                  <a:schemeClr val="bg1"/>
                </a:solidFill>
              </a:rPr>
              <a:t>– Direct support provided to the UW-Whitewater Police Department for enforcement and event control </a:t>
            </a:r>
          </a:p>
          <a:p>
            <a:pPr marL="285750" lvl="0" indent="-285750">
              <a:lnSpc>
                <a:spcPct val="130000"/>
              </a:lnSpc>
              <a:buFont typeface="Arial" panose="020B0604020202020204" pitchFamily="34" charset="0"/>
              <a:buChar char="•"/>
            </a:pPr>
            <a:r>
              <a:rPr lang="en-US" sz="1800" b="1" u="sng" dirty="0">
                <a:solidFill>
                  <a:schemeClr val="bg1"/>
                </a:solidFill>
              </a:rPr>
              <a:t>Permanent Salaries</a:t>
            </a:r>
            <a:r>
              <a:rPr lang="en-US" sz="1800" b="1" dirty="0">
                <a:solidFill>
                  <a:schemeClr val="bg1"/>
                </a:solidFill>
              </a:rPr>
              <a:t> </a:t>
            </a:r>
            <a:r>
              <a:rPr lang="en-US" sz="1800" dirty="0">
                <a:solidFill>
                  <a:schemeClr val="bg1"/>
                </a:solidFill>
              </a:rPr>
              <a:t>– The salaries for Three full-time employees </a:t>
            </a:r>
          </a:p>
          <a:p>
            <a:pPr marL="285750" lvl="0" indent="-285750">
              <a:lnSpc>
                <a:spcPct val="130000"/>
              </a:lnSpc>
              <a:buFont typeface="Arial" panose="020B0604020202020204" pitchFamily="34" charset="0"/>
              <a:buChar char="•"/>
            </a:pPr>
            <a:r>
              <a:rPr lang="en-US" sz="1800" b="1" u="sng" dirty="0">
                <a:solidFill>
                  <a:schemeClr val="bg1"/>
                </a:solidFill>
              </a:rPr>
              <a:t>Student Salaries</a:t>
            </a:r>
            <a:r>
              <a:rPr lang="en-US" sz="1800" b="1" dirty="0">
                <a:solidFill>
                  <a:schemeClr val="bg1"/>
                </a:solidFill>
              </a:rPr>
              <a:t> </a:t>
            </a:r>
            <a:r>
              <a:rPr lang="en-US" sz="1800" dirty="0">
                <a:solidFill>
                  <a:schemeClr val="bg1"/>
                </a:solidFill>
              </a:rPr>
              <a:t>– The salaries paid to the student employees </a:t>
            </a:r>
          </a:p>
          <a:p>
            <a:pPr marL="285750" lvl="0" indent="-285750">
              <a:lnSpc>
                <a:spcPct val="130000"/>
              </a:lnSpc>
              <a:buFont typeface="Arial" panose="020B0604020202020204" pitchFamily="34" charset="0"/>
              <a:buChar char="•"/>
            </a:pPr>
            <a:r>
              <a:rPr lang="en-US" sz="1800" b="1" u="sng" dirty="0">
                <a:solidFill>
                  <a:schemeClr val="bg1"/>
                </a:solidFill>
              </a:rPr>
              <a:t>Fringe</a:t>
            </a:r>
            <a:r>
              <a:rPr lang="en-US" sz="1800" dirty="0">
                <a:solidFill>
                  <a:schemeClr val="bg1"/>
                </a:solidFill>
              </a:rPr>
              <a:t> – Insurance and benefit costs for the Three full-time employees</a:t>
            </a:r>
          </a:p>
          <a:p>
            <a:pPr marL="285750" lvl="0" indent="-285750">
              <a:lnSpc>
                <a:spcPct val="130000"/>
              </a:lnSpc>
              <a:buFont typeface="Arial" panose="020B0604020202020204" pitchFamily="34" charset="0"/>
              <a:buChar char="•"/>
            </a:pPr>
            <a:r>
              <a:rPr lang="en-US" sz="1800" b="1" u="sng" dirty="0">
                <a:solidFill>
                  <a:schemeClr val="bg1"/>
                </a:solidFill>
              </a:rPr>
              <a:t>Bus Service</a:t>
            </a:r>
            <a:r>
              <a:rPr lang="en-US" sz="1800" b="1" dirty="0">
                <a:solidFill>
                  <a:schemeClr val="bg1"/>
                </a:solidFill>
              </a:rPr>
              <a:t> </a:t>
            </a:r>
            <a:r>
              <a:rPr lang="en-US" sz="1800" dirty="0">
                <a:solidFill>
                  <a:schemeClr val="bg1"/>
                </a:solidFill>
              </a:rPr>
              <a:t>– Contractual costs associated with the UW-Whitewater to Milwaukee bus service</a:t>
            </a:r>
          </a:p>
          <a:p>
            <a:pPr marL="171450" indent="-171450">
              <a:lnSpc>
                <a:spcPct val="90000"/>
              </a:lnSpc>
              <a:buFont typeface="Arial" panose="020B0604020202020204" pitchFamily="34" charset="0"/>
              <a:buChar char="•"/>
            </a:pPr>
            <a:endParaRPr lang="en-US" sz="900" dirty="0">
              <a:solidFill>
                <a:schemeClr val="bg1"/>
              </a:solidFill>
            </a:endParaRPr>
          </a:p>
          <a:p>
            <a:pPr>
              <a:lnSpc>
                <a:spcPct val="90000"/>
              </a:lnSpc>
            </a:pPr>
            <a:endParaRPr lang="en-US" sz="800" dirty="0">
              <a:solidFill>
                <a:schemeClr val="tx1"/>
              </a:solidFill>
            </a:endParaRPr>
          </a:p>
        </p:txBody>
      </p:sp>
      <p:sp>
        <p:nvSpPr>
          <p:cNvPr id="5" name="TextBox 4">
            <a:extLst>
              <a:ext uri="{FF2B5EF4-FFF2-40B4-BE49-F238E27FC236}">
                <a16:creationId xmlns:a16="http://schemas.microsoft.com/office/drawing/2014/main" id="{F4584B36-EE21-4212-8872-2A2AF5330DEC}"/>
              </a:ext>
            </a:extLst>
          </p:cNvPr>
          <p:cNvSpPr txBox="1"/>
          <p:nvPr/>
        </p:nvSpPr>
        <p:spPr>
          <a:xfrm>
            <a:off x="1059725" y="4335649"/>
            <a:ext cx="3145873" cy="1015663"/>
          </a:xfrm>
          <a:prstGeom prst="rect">
            <a:avLst/>
          </a:prstGeom>
          <a:noFill/>
        </p:spPr>
        <p:txBody>
          <a:bodyPr wrap="square" rtlCol="0">
            <a:spAutoFit/>
          </a:bodyPr>
          <a:lstStyle/>
          <a:p>
            <a:pPr algn="ctr">
              <a:spcAft>
                <a:spcPts val="600"/>
              </a:spcAft>
            </a:pPr>
            <a:r>
              <a:rPr lang="en-US" sz="1200" b="1" dirty="0"/>
              <a:t>Parking services does not receive any funding support from the university or the state. All of the expenses/costs have to be covered by in-house revenues </a:t>
            </a:r>
          </a:p>
        </p:txBody>
      </p:sp>
    </p:spTree>
    <p:extLst>
      <p:ext uri="{BB962C8B-B14F-4D97-AF65-F5344CB8AC3E}">
        <p14:creationId xmlns:p14="http://schemas.microsoft.com/office/powerpoint/2010/main" val="259879235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5DD49-78F1-49A1-863F-D17FB858556F}"/>
              </a:ext>
            </a:extLst>
          </p:cNvPr>
          <p:cNvSpPr>
            <a:spLocks noGrp="1"/>
          </p:cNvSpPr>
          <p:nvPr>
            <p:ph type="title"/>
          </p:nvPr>
        </p:nvSpPr>
        <p:spPr/>
        <p:txBody>
          <a:bodyPr/>
          <a:lstStyle/>
          <a:p>
            <a:pPr algn="ctr"/>
            <a:r>
              <a:rPr lang="en-US" dirty="0"/>
              <a:t>Parking Services’ Current and Upcoming Projects</a:t>
            </a:r>
          </a:p>
        </p:txBody>
      </p:sp>
      <p:sp>
        <p:nvSpPr>
          <p:cNvPr id="3" name="Text Placeholder 2">
            <a:extLst>
              <a:ext uri="{FF2B5EF4-FFF2-40B4-BE49-F238E27FC236}">
                <a16:creationId xmlns:a16="http://schemas.microsoft.com/office/drawing/2014/main" id="{68B4E05B-995F-4088-9328-8315DD2CD98D}"/>
              </a:ext>
            </a:extLst>
          </p:cNvPr>
          <p:cNvSpPr>
            <a:spLocks noGrp="1"/>
          </p:cNvSpPr>
          <p:nvPr>
            <p:ph type="body" idx="1"/>
          </p:nvPr>
        </p:nvSpPr>
        <p:spPr/>
        <p:txBody>
          <a:bodyPr/>
          <a:lstStyle/>
          <a:p>
            <a:pPr algn="ctr"/>
            <a:r>
              <a:rPr lang="en-US" dirty="0" err="1"/>
              <a:t>Schwager</a:t>
            </a:r>
            <a:r>
              <a:rPr lang="en-US" dirty="0"/>
              <a:t> Drive </a:t>
            </a:r>
          </a:p>
        </p:txBody>
      </p:sp>
      <p:sp>
        <p:nvSpPr>
          <p:cNvPr id="4" name="Text Placeholder 3">
            <a:extLst>
              <a:ext uri="{FF2B5EF4-FFF2-40B4-BE49-F238E27FC236}">
                <a16:creationId xmlns:a16="http://schemas.microsoft.com/office/drawing/2014/main" id="{A0ED09EC-2F8F-4F2C-A4B8-105C94147E80}"/>
              </a:ext>
            </a:extLst>
          </p:cNvPr>
          <p:cNvSpPr>
            <a:spLocks noGrp="1"/>
          </p:cNvSpPr>
          <p:nvPr>
            <p:ph type="body" sz="half" idx="15"/>
          </p:nvPr>
        </p:nvSpPr>
        <p:spPr/>
        <p:txBody>
          <a:bodyPr>
            <a:normAutofit/>
          </a:bodyPr>
          <a:lstStyle/>
          <a:p>
            <a:pPr algn="ctr"/>
            <a:r>
              <a:rPr lang="en-US" dirty="0"/>
              <a:t> The maintenance and upkeep of this road is vital for compliance and general safety. </a:t>
            </a:r>
            <a:r>
              <a:rPr lang="en-US" dirty="0" err="1"/>
              <a:t>Schwager</a:t>
            </a:r>
            <a:r>
              <a:rPr lang="en-US" dirty="0"/>
              <a:t> Drive is an essential campus road that needs major reconstruction along with the utilities and pond to meet state requirements. </a:t>
            </a:r>
          </a:p>
          <a:p>
            <a:pPr algn="ctr"/>
            <a:r>
              <a:rPr lang="en-US" dirty="0"/>
              <a:t>The estimated cost</a:t>
            </a:r>
          </a:p>
          <a:p>
            <a:pPr algn="ctr"/>
            <a:r>
              <a:rPr lang="en-US" sz="2000" dirty="0"/>
              <a:t>$1,114,356</a:t>
            </a:r>
          </a:p>
          <a:p>
            <a:pPr algn="ctr"/>
            <a:r>
              <a:rPr lang="en-US" sz="1100" b="1" i="1" dirty="0">
                <a:solidFill>
                  <a:srgbClr val="7030A0"/>
                </a:solidFill>
              </a:rPr>
              <a:t>Parking currently has the funds for this project</a:t>
            </a:r>
          </a:p>
        </p:txBody>
      </p:sp>
      <p:sp>
        <p:nvSpPr>
          <p:cNvPr id="5" name="Text Placeholder 4">
            <a:extLst>
              <a:ext uri="{FF2B5EF4-FFF2-40B4-BE49-F238E27FC236}">
                <a16:creationId xmlns:a16="http://schemas.microsoft.com/office/drawing/2014/main" id="{A67B793F-C60E-48B2-995B-2185A5607D34}"/>
              </a:ext>
            </a:extLst>
          </p:cNvPr>
          <p:cNvSpPr>
            <a:spLocks noGrp="1"/>
          </p:cNvSpPr>
          <p:nvPr>
            <p:ph type="body" sz="quarter" idx="3"/>
          </p:nvPr>
        </p:nvSpPr>
        <p:spPr/>
        <p:txBody>
          <a:bodyPr/>
          <a:lstStyle/>
          <a:p>
            <a:pPr algn="ctr"/>
            <a:r>
              <a:rPr lang="en-US" dirty="0"/>
              <a:t>Lot 19</a:t>
            </a:r>
          </a:p>
        </p:txBody>
      </p:sp>
      <p:sp>
        <p:nvSpPr>
          <p:cNvPr id="6" name="Text Placeholder 5">
            <a:extLst>
              <a:ext uri="{FF2B5EF4-FFF2-40B4-BE49-F238E27FC236}">
                <a16:creationId xmlns:a16="http://schemas.microsoft.com/office/drawing/2014/main" id="{FCF75684-1668-4316-9EAF-81C203A71779}"/>
              </a:ext>
            </a:extLst>
          </p:cNvPr>
          <p:cNvSpPr>
            <a:spLocks noGrp="1"/>
          </p:cNvSpPr>
          <p:nvPr>
            <p:ph type="body" sz="half" idx="16"/>
          </p:nvPr>
        </p:nvSpPr>
        <p:spPr/>
        <p:txBody>
          <a:bodyPr>
            <a:normAutofit/>
          </a:bodyPr>
          <a:lstStyle/>
          <a:p>
            <a:pPr lvl="0" algn="ctr">
              <a:buClr>
                <a:srgbClr val="B31166"/>
              </a:buClr>
            </a:pPr>
            <a:r>
              <a:rPr lang="en-US" sz="1300" dirty="0">
                <a:solidFill>
                  <a:prstClr val="black">
                    <a:lumMod val="75000"/>
                    <a:lumOff val="25000"/>
                  </a:prstClr>
                </a:solidFill>
              </a:rPr>
              <a:t>Lot 19 has had more potholes than any other lot on campus.  To repair only 4 drive lanes, it cost:</a:t>
            </a:r>
          </a:p>
          <a:p>
            <a:pPr lvl="0" algn="ctr">
              <a:buClr>
                <a:srgbClr val="B31166"/>
              </a:buClr>
            </a:pPr>
            <a:r>
              <a:rPr lang="en-US" sz="1300" dirty="0">
                <a:solidFill>
                  <a:prstClr val="black">
                    <a:lumMod val="75000"/>
                    <a:lumOff val="25000"/>
                  </a:prstClr>
                </a:solidFill>
              </a:rPr>
              <a:t> </a:t>
            </a:r>
            <a:r>
              <a:rPr lang="en-US" sz="1900" dirty="0">
                <a:solidFill>
                  <a:prstClr val="black">
                    <a:lumMod val="75000"/>
                    <a:lumOff val="25000"/>
                  </a:prstClr>
                </a:solidFill>
              </a:rPr>
              <a:t>$75,914 </a:t>
            </a:r>
          </a:p>
          <a:p>
            <a:pPr lvl="0" algn="ctr">
              <a:buClr>
                <a:srgbClr val="B31166"/>
              </a:buClr>
            </a:pPr>
            <a:r>
              <a:rPr lang="en-US" sz="1300" dirty="0">
                <a:solidFill>
                  <a:prstClr val="black">
                    <a:lumMod val="75000"/>
                    <a:lumOff val="25000"/>
                  </a:prstClr>
                </a:solidFill>
              </a:rPr>
              <a:t>This alone was not a long-term solution.  We need to reconstruct the entire lot to ensure longevity and safety.</a:t>
            </a:r>
          </a:p>
          <a:p>
            <a:pPr lvl="0" algn="ctr">
              <a:buClr>
                <a:srgbClr val="B31166"/>
              </a:buClr>
            </a:pPr>
            <a:r>
              <a:rPr lang="en-US" sz="1300" dirty="0">
                <a:solidFill>
                  <a:prstClr val="black">
                    <a:lumMod val="75000"/>
                    <a:lumOff val="25000"/>
                  </a:prstClr>
                </a:solidFill>
              </a:rPr>
              <a:t>The estimated cost:</a:t>
            </a:r>
          </a:p>
          <a:p>
            <a:pPr lvl="0" algn="ctr">
              <a:buClr>
                <a:srgbClr val="B31166"/>
              </a:buClr>
            </a:pPr>
            <a:r>
              <a:rPr lang="en-US" sz="1900" dirty="0">
                <a:solidFill>
                  <a:prstClr val="black">
                    <a:lumMod val="75000"/>
                    <a:lumOff val="25000"/>
                  </a:prstClr>
                </a:solidFill>
              </a:rPr>
              <a:t>$3,100,000</a:t>
            </a:r>
            <a:endParaRPr lang="en-US" sz="2000" dirty="0"/>
          </a:p>
        </p:txBody>
      </p:sp>
      <p:sp>
        <p:nvSpPr>
          <p:cNvPr id="7" name="Text Placeholder 6">
            <a:extLst>
              <a:ext uri="{FF2B5EF4-FFF2-40B4-BE49-F238E27FC236}">
                <a16:creationId xmlns:a16="http://schemas.microsoft.com/office/drawing/2014/main" id="{024DD0D9-03E1-4763-B111-C863381FB857}"/>
              </a:ext>
            </a:extLst>
          </p:cNvPr>
          <p:cNvSpPr>
            <a:spLocks noGrp="1"/>
          </p:cNvSpPr>
          <p:nvPr>
            <p:ph type="body" sz="quarter" idx="13"/>
          </p:nvPr>
        </p:nvSpPr>
        <p:spPr/>
        <p:txBody>
          <a:bodyPr/>
          <a:lstStyle/>
          <a:p>
            <a:pPr algn="ctr"/>
            <a:r>
              <a:rPr lang="en-US" dirty="0"/>
              <a:t>Upcoming Projects</a:t>
            </a:r>
          </a:p>
        </p:txBody>
      </p:sp>
      <p:sp>
        <p:nvSpPr>
          <p:cNvPr id="8" name="Text Placeholder 7">
            <a:extLst>
              <a:ext uri="{FF2B5EF4-FFF2-40B4-BE49-F238E27FC236}">
                <a16:creationId xmlns:a16="http://schemas.microsoft.com/office/drawing/2014/main" id="{74A675CE-8B7D-46A7-9525-5957D25B4E74}"/>
              </a:ext>
            </a:extLst>
          </p:cNvPr>
          <p:cNvSpPr>
            <a:spLocks noGrp="1"/>
          </p:cNvSpPr>
          <p:nvPr>
            <p:ph type="body" sz="half" idx="17"/>
          </p:nvPr>
        </p:nvSpPr>
        <p:spPr/>
        <p:txBody>
          <a:bodyPr>
            <a:normAutofit fontScale="92500"/>
          </a:bodyPr>
          <a:lstStyle/>
          <a:p>
            <a:pPr marL="285750" indent="-285750">
              <a:buFont typeface="Arial" panose="020B0604020202020204" pitchFamily="34" charset="0"/>
              <a:buChar char="•"/>
            </a:pPr>
            <a:r>
              <a:rPr lang="en-US" dirty="0"/>
              <a:t>Lot 11……………….	$1,586,000</a:t>
            </a:r>
          </a:p>
          <a:p>
            <a:pPr marL="285750" indent="-285750">
              <a:buFont typeface="Arial" panose="020B0604020202020204" pitchFamily="34" charset="0"/>
              <a:buChar char="•"/>
            </a:pPr>
            <a:r>
              <a:rPr lang="en-US" dirty="0"/>
              <a:t>Warhawk Drive……	$1,424,000</a:t>
            </a:r>
          </a:p>
          <a:p>
            <a:pPr marL="285750" indent="-285750">
              <a:buFont typeface="Arial" panose="020B0604020202020204" pitchFamily="34" charset="0"/>
              <a:buChar char="•"/>
            </a:pPr>
            <a:r>
              <a:rPr lang="en-US" dirty="0"/>
              <a:t>Lot 21……………….	$2,824,000</a:t>
            </a:r>
          </a:p>
          <a:p>
            <a:pPr marL="285750" indent="-285750">
              <a:buFont typeface="Arial" panose="020B0604020202020204" pitchFamily="34" charset="0"/>
              <a:buChar char="•"/>
            </a:pPr>
            <a:r>
              <a:rPr lang="en-US" dirty="0"/>
              <a:t>Lot 18……………….	$1,381,000</a:t>
            </a:r>
          </a:p>
          <a:p>
            <a:pPr algn="ctr"/>
            <a:r>
              <a:rPr lang="en-US" sz="1600" b="1" dirty="0"/>
              <a:t>Total $10,315,000*                       </a:t>
            </a:r>
            <a:r>
              <a:rPr lang="en-US" sz="1200" b="1" i="1" dirty="0">
                <a:solidFill>
                  <a:srgbClr val="7030A0"/>
                </a:solidFill>
              </a:rPr>
              <a:t>(total includes lot 19)</a:t>
            </a:r>
          </a:p>
          <a:p>
            <a:pPr algn="ctr"/>
            <a:r>
              <a:rPr lang="en-US" b="1" u="sng" dirty="0"/>
              <a:t>Preliminary costs figured using UW System workbook 2020</a:t>
            </a:r>
          </a:p>
          <a:p>
            <a:pPr algn="ctr"/>
            <a:r>
              <a:rPr lang="en-US" dirty="0"/>
              <a:t>*Approximate cost (due to material costs, could be higher)</a:t>
            </a:r>
            <a:endParaRPr lang="en-US" sz="1600" b="1" dirty="0"/>
          </a:p>
        </p:txBody>
      </p:sp>
    </p:spTree>
    <p:extLst>
      <p:ext uri="{BB962C8B-B14F-4D97-AF65-F5344CB8AC3E}">
        <p14:creationId xmlns:p14="http://schemas.microsoft.com/office/powerpoint/2010/main" val="2976514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769</TotalTime>
  <Words>467</Words>
  <Application>Microsoft Office PowerPoint</Application>
  <PresentationFormat>Widescreen</PresentationFormat>
  <Paragraphs>40</Paragraphs>
  <Slides>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9" baseType="lpstr">
      <vt:lpstr>Arial</vt:lpstr>
      <vt:lpstr>Calibri</vt:lpstr>
      <vt:lpstr>Century Gothic</vt:lpstr>
      <vt:lpstr>Wingdings 3</vt:lpstr>
      <vt:lpstr>Ion Boardroom</vt:lpstr>
      <vt:lpstr>Document</vt:lpstr>
      <vt:lpstr>PowerPoint Presentation</vt:lpstr>
      <vt:lpstr>What are permit costs used for?</vt:lpstr>
      <vt:lpstr>Parking Services’ Current and Upcoming Projects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Parking Services</dc:title>
  <dc:creator>Baranowski, Rebecca</dc:creator>
  <cp:lastModifiedBy>Kiederlen, Matthew E</cp:lastModifiedBy>
  <cp:revision>59</cp:revision>
  <dcterms:created xsi:type="dcterms:W3CDTF">2023-03-15T17:41:29Z</dcterms:created>
  <dcterms:modified xsi:type="dcterms:W3CDTF">2023-03-21T13:28:16Z</dcterms:modified>
</cp:coreProperties>
</file>