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1"/>
  </p:handoutMasterIdLst>
  <p:sldIdLst>
    <p:sldId id="256" r:id="rId2"/>
    <p:sldId id="325" r:id="rId3"/>
    <p:sldId id="324" r:id="rId4"/>
    <p:sldId id="327" r:id="rId5"/>
    <p:sldId id="319" r:id="rId6"/>
    <p:sldId id="320" r:id="rId7"/>
    <p:sldId id="329" r:id="rId8"/>
    <p:sldId id="333" r:id="rId9"/>
    <p:sldId id="341" r:id="rId10"/>
    <p:sldId id="338" r:id="rId11"/>
    <p:sldId id="339" r:id="rId12"/>
    <p:sldId id="343" r:id="rId13"/>
    <p:sldId id="334" r:id="rId14"/>
    <p:sldId id="342" r:id="rId15"/>
    <p:sldId id="347" r:id="rId16"/>
    <p:sldId id="344" r:id="rId17"/>
    <p:sldId id="328" r:id="rId18"/>
    <p:sldId id="345" r:id="rId19"/>
    <p:sldId id="346"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82" y="22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37A995-261F-D647-AA41-750A47C50B49}" type="datetimeFigureOut">
              <a:rPr lang="en-US" smtClean="0"/>
              <a:pPr/>
              <a:t>4/24/2019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96D7E8A-BF46-7448-BA28-4F9990997A6A}" type="slidenum">
              <a:rPr lang="en-US" smtClean="0"/>
              <a:pPr/>
              <a:t>‹#›</a:t>
            </a:fld>
            <a:endParaRPr lang="en-US"/>
          </a:p>
        </p:txBody>
      </p:sp>
    </p:spTree>
    <p:extLst>
      <p:ext uri="{BB962C8B-B14F-4D97-AF65-F5344CB8AC3E}">
        <p14:creationId xmlns:p14="http://schemas.microsoft.com/office/powerpoint/2010/main" val="307496630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F0D6255A-5364-AC4A-BAB6-87821FC4EC2D}" type="datetimeFigureOut">
              <a:rPr lang="en-US" smtClean="0"/>
              <a:pPr/>
              <a:t>4/24/2019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75233E2C-E170-294A-B474-6AFED1818C0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UWW_GrayPPPinside.psd"/>
          <p:cNvPicPr>
            <a:picLocks noChangeAspect="1"/>
          </p:cNvPicPr>
          <p:nvPr userDrawn="1"/>
        </p:nvPicPr>
        <p:blipFill>
          <a:blip r:embed="rId13"/>
          <a:stretch>
            <a:fillRect/>
          </a:stretch>
        </p:blipFill>
        <p:spPr>
          <a:xfrm>
            <a:off x="0" y="0"/>
            <a:ext cx="9144000" cy="6858000"/>
          </a:xfrm>
          <a:prstGeom prst="rect">
            <a:avLst/>
          </a:prstGeom>
        </p:spPr>
      </p:pic>
      <p:pic>
        <p:nvPicPr>
          <p:cNvPr id="5" name="Picture 4" descr="Horizontal2cNew.png"/>
          <p:cNvPicPr>
            <a:picLocks noChangeAspect="1"/>
          </p:cNvPicPr>
          <p:nvPr userDrawn="1"/>
        </p:nvPicPr>
        <p:blipFill>
          <a:blip r:embed="rId14"/>
          <a:stretch>
            <a:fillRect/>
          </a:stretch>
        </p:blipFill>
        <p:spPr>
          <a:xfrm>
            <a:off x="121366" y="426011"/>
            <a:ext cx="2435337" cy="51965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ice.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file:///D:\Science%20Resume%20Outline.doc" TargetMode="External"/><Relationship Id="rId2" Type="http://schemas.openxmlformats.org/officeDocument/2006/relationships/hyperlink" Target="http://www.internships.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uww.edu/career-and-leadership-development/career-resources/goingloba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ndeed.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file:///D:\Science%20Resume%20Outline.doc" TargetMode="External"/><Relationship Id="rId2" Type="http://schemas.openxmlformats.org/officeDocument/2006/relationships/hyperlink" Target="http://www.linkedin.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file:///D:\Science%20Resume%20Outline.doc" TargetMode="External"/><Relationship Id="rId2" Type="http://schemas.openxmlformats.org/officeDocument/2006/relationships/hyperlink" Target="https://www.lifewire.com/what-is-linkedin-3486382"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file:///D:\Science%20Resume%20Outline.do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livecareer.com/career/advice/jobs/professional-organizatio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iaccarig@uww.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uww.edu/care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aceweb.org/uploadedfiles/pages/knowledge/articles/career-readiness-fact-sheet.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uww.edu/cls/departments/computer-science/careers-in-comp-sci" TargetMode="External"/><Relationship Id="rId2" Type="http://schemas.openxmlformats.org/officeDocument/2006/relationships/hyperlink" Target="http://www.uww.edu/cobe/departments/itsc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ls.gov/ooh/computer-and-information-technology/hom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file:///D:\Science%20Resume%20Outline.do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ndeed.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upport.joinhandshake.com/" TargetMode="External"/><Relationship Id="rId2" Type="http://schemas.openxmlformats.org/officeDocument/2006/relationships/hyperlink" Target="https://uww.joinhandshake.com/log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UWW_GrayPPP.psd"/>
          <p:cNvPicPr>
            <a:picLocks noChangeAspect="1"/>
          </p:cNvPicPr>
          <p:nvPr/>
        </p:nvPicPr>
        <p:blipFill>
          <a:blip r:embed="rId2"/>
          <a:stretch>
            <a:fillRect/>
          </a:stretch>
        </p:blipFill>
        <p:spPr>
          <a:xfrm>
            <a:off x="0" y="0"/>
            <a:ext cx="9144000" cy="6858000"/>
          </a:xfrm>
          <a:prstGeom prst="rect">
            <a:avLst/>
          </a:prstGeom>
        </p:spPr>
      </p:pic>
      <p:pic>
        <p:nvPicPr>
          <p:cNvPr id="11" name="Picture 10" descr="Vertical2cNew.png"/>
          <p:cNvPicPr>
            <a:picLocks noChangeAspect="1"/>
          </p:cNvPicPr>
          <p:nvPr/>
        </p:nvPicPr>
        <p:blipFill>
          <a:blip r:embed="rId3"/>
          <a:stretch>
            <a:fillRect/>
          </a:stretch>
        </p:blipFill>
        <p:spPr>
          <a:xfrm>
            <a:off x="3312758" y="4798560"/>
            <a:ext cx="2323376" cy="1263402"/>
          </a:xfrm>
          <a:prstGeom prst="rect">
            <a:avLst/>
          </a:prstGeom>
        </p:spPr>
      </p:pic>
      <p:sp>
        <p:nvSpPr>
          <p:cNvPr id="4" name="TextBox 3"/>
          <p:cNvSpPr txBox="1"/>
          <p:nvPr/>
        </p:nvSpPr>
        <p:spPr>
          <a:xfrm>
            <a:off x="829771" y="1703592"/>
            <a:ext cx="7444827" cy="1754326"/>
          </a:xfrm>
          <a:prstGeom prst="rect">
            <a:avLst/>
          </a:prstGeom>
          <a:noFill/>
        </p:spPr>
        <p:txBody>
          <a:bodyPr wrap="square" rtlCol="0">
            <a:spAutoFit/>
          </a:bodyPr>
          <a:lstStyle/>
          <a:p>
            <a:pPr algn="ctr"/>
            <a:r>
              <a:rPr lang="en-US" sz="3600" b="1" dirty="0" smtClean="0">
                <a:latin typeface="Corbel" panose="020B0503020204020204" pitchFamily="34" charset="0"/>
              </a:rPr>
              <a:t>Career Resources </a:t>
            </a:r>
          </a:p>
          <a:p>
            <a:pPr algn="ctr"/>
            <a:r>
              <a:rPr lang="en-US" sz="3600" b="1" dirty="0" smtClean="0">
                <a:latin typeface="Corbel" panose="020B0503020204020204" pitchFamily="34" charset="0"/>
              </a:rPr>
              <a:t>for Computer Science &amp; </a:t>
            </a:r>
          </a:p>
          <a:p>
            <a:pPr algn="ctr"/>
            <a:r>
              <a:rPr lang="en-US" sz="3600" b="1" dirty="0" smtClean="0">
                <a:latin typeface="Corbel" panose="020B0503020204020204" pitchFamily="34" charset="0"/>
              </a:rPr>
              <a:t>Information Technology Students</a:t>
            </a:r>
            <a:endParaRPr lang="en-US" sz="3600" dirty="0">
              <a:latin typeface="Corbel" panose="020B0503020204020204" pitchFamily="34" charset="0"/>
              <a:cs typeface="Trajan Pro"/>
            </a:endParaRPr>
          </a:p>
        </p:txBody>
      </p:sp>
      <p:sp>
        <p:nvSpPr>
          <p:cNvPr id="5" name="TextBox 4"/>
          <p:cNvSpPr txBox="1"/>
          <p:nvPr/>
        </p:nvSpPr>
        <p:spPr>
          <a:xfrm>
            <a:off x="1602854" y="3370990"/>
            <a:ext cx="5743184" cy="923330"/>
          </a:xfrm>
          <a:prstGeom prst="rect">
            <a:avLst/>
          </a:prstGeom>
          <a:noFill/>
        </p:spPr>
        <p:txBody>
          <a:bodyPr wrap="square" rtlCol="0">
            <a:spAutoFit/>
          </a:bodyPr>
          <a:lstStyle/>
          <a:p>
            <a:pPr algn="ctr"/>
            <a:r>
              <a:rPr lang="en-US" dirty="0" smtClean="0">
                <a:latin typeface="Corbel"/>
                <a:cs typeface="Corbel"/>
              </a:rPr>
              <a:t>Greg </a:t>
            </a:r>
            <a:r>
              <a:rPr lang="en-US" dirty="0" err="1" smtClean="0">
                <a:latin typeface="Corbel"/>
                <a:cs typeface="Corbel"/>
              </a:rPr>
              <a:t>Iaccarino</a:t>
            </a:r>
            <a:endParaRPr lang="en-US" dirty="0" smtClean="0">
              <a:latin typeface="Corbel"/>
              <a:cs typeface="Corbel"/>
            </a:endParaRPr>
          </a:p>
          <a:p>
            <a:pPr algn="ctr"/>
            <a:r>
              <a:rPr lang="en-US" dirty="0" smtClean="0">
                <a:latin typeface="Corbel"/>
                <a:cs typeface="Corbel"/>
              </a:rPr>
              <a:t>Career Counselor (L&amp;S)</a:t>
            </a:r>
          </a:p>
          <a:p>
            <a:pPr algn="ctr"/>
            <a:r>
              <a:rPr lang="en-US" dirty="0" smtClean="0">
                <a:latin typeface="Corbel"/>
                <a:cs typeface="Corbel"/>
              </a:rPr>
              <a:t>Career &amp; Leadership Development</a:t>
            </a:r>
            <a:endParaRPr lang="en-US" dirty="0">
              <a:latin typeface="Corbel"/>
              <a:cs typeface="Corbe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109" y="367002"/>
            <a:ext cx="8229600" cy="1143000"/>
          </a:xfrm>
        </p:spPr>
        <p:txBody>
          <a:bodyPr/>
          <a:lstStyle/>
          <a:p>
            <a:r>
              <a:rPr lang="en-US" sz="3200" b="1" dirty="0" smtClean="0">
                <a:solidFill>
                  <a:schemeClr val="bg1"/>
                </a:solidFill>
                <a:latin typeface="Corbel"/>
                <a:cs typeface="Corbel"/>
              </a:rPr>
              <a:t>                          </a:t>
            </a:r>
            <a:r>
              <a:rPr lang="en-US" sz="3200" b="1" dirty="0" err="1" smtClean="0">
                <a:solidFill>
                  <a:schemeClr val="bg1"/>
                </a:solidFill>
                <a:latin typeface="Corbel"/>
                <a:cs typeface="Corbel"/>
              </a:rPr>
              <a:t>Dice.Com</a:t>
            </a:r>
            <a:r>
              <a:rPr lang="en-US" b="1" dirty="0">
                <a:solidFill>
                  <a:schemeClr val="bg1"/>
                </a:solidFill>
                <a:latin typeface="Corbel"/>
                <a:cs typeface="Corbel"/>
              </a:rPr>
              <a:t/>
            </a:r>
            <a:br>
              <a:rPr lang="en-US" b="1" dirty="0">
                <a:solidFill>
                  <a:schemeClr val="bg1"/>
                </a:solidFill>
                <a:latin typeface="Corbel"/>
                <a:cs typeface="Corbel"/>
              </a:rPr>
            </a:br>
            <a:endParaRPr lang="en-US" dirty="0"/>
          </a:p>
        </p:txBody>
      </p:sp>
      <p:sp>
        <p:nvSpPr>
          <p:cNvPr id="3" name="Content Placeholder 2"/>
          <p:cNvSpPr>
            <a:spLocks noGrp="1"/>
          </p:cNvSpPr>
          <p:nvPr>
            <p:ph idx="1"/>
          </p:nvPr>
        </p:nvSpPr>
        <p:spPr/>
        <p:txBody>
          <a:bodyPr/>
          <a:lstStyle/>
          <a:p>
            <a:pPr marL="0" indent="0" algn="ctr">
              <a:buNone/>
            </a:pPr>
            <a:endParaRPr lang="en-US" b="1" dirty="0" smtClean="0">
              <a:latin typeface="Corbel" panose="020B0503020204020204" pitchFamily="34" charset="0"/>
            </a:endParaRPr>
          </a:p>
          <a:p>
            <a:pPr marL="0" indent="0" algn="ctr">
              <a:buNone/>
            </a:pPr>
            <a:r>
              <a:rPr lang="en-US" b="1" dirty="0" err="1" smtClean="0">
                <a:latin typeface="Corbel" panose="020B0503020204020204" pitchFamily="34" charset="0"/>
              </a:rPr>
              <a:t>Dice.Com</a:t>
            </a:r>
            <a:endParaRPr lang="en-US" b="1" dirty="0">
              <a:latin typeface="Corbel" panose="020B0503020204020204" pitchFamily="34" charset="0"/>
            </a:endParaRPr>
          </a:p>
          <a:p>
            <a:pPr marL="571500" indent="0">
              <a:buClr>
                <a:schemeClr val="tx1"/>
              </a:buClr>
              <a:buNone/>
            </a:pPr>
            <a:endParaRPr lang="en-US" sz="2400" dirty="0">
              <a:latin typeface="Corbel" panose="020B0503020204020204" pitchFamily="34" charset="0"/>
            </a:endParaRPr>
          </a:p>
          <a:p>
            <a:pPr marL="571500" indent="0">
              <a:buClr>
                <a:schemeClr val="tx1"/>
              </a:buClr>
              <a:buNone/>
            </a:pPr>
            <a:r>
              <a:rPr lang="en-US" dirty="0" err="1" smtClean="0"/>
              <a:t>Techonology</a:t>
            </a:r>
            <a:r>
              <a:rPr lang="en-US" dirty="0" smtClean="0"/>
              <a:t> Job Postings</a:t>
            </a:r>
          </a:p>
          <a:p>
            <a:pPr marL="571500" indent="0">
              <a:buClr>
                <a:schemeClr val="tx1"/>
              </a:buClr>
              <a:buNone/>
            </a:pPr>
            <a:r>
              <a:rPr lang="en-US" dirty="0" smtClean="0">
                <a:latin typeface="Corbel" panose="020B0503020204020204" pitchFamily="34" charset="0"/>
                <a:hlinkClick r:id="rId2"/>
              </a:rPr>
              <a:t>http://www.dice.com</a:t>
            </a:r>
            <a:r>
              <a:rPr lang="en-US" dirty="0" smtClean="0">
                <a:latin typeface="Corbel" panose="020B0503020204020204" pitchFamily="34" charset="0"/>
              </a:rPr>
              <a:t>  </a:t>
            </a:r>
            <a:endParaRPr lang="en-US" dirty="0">
              <a:latin typeface="Corbel" panose="020B0503020204020204" pitchFamily="34" charset="0"/>
            </a:endParaRPr>
          </a:p>
        </p:txBody>
      </p:sp>
    </p:spTree>
    <p:extLst>
      <p:ext uri="{BB962C8B-B14F-4D97-AF65-F5344CB8AC3E}">
        <p14:creationId xmlns:p14="http://schemas.microsoft.com/office/powerpoint/2010/main" val="36660324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109" y="367002"/>
            <a:ext cx="8229600" cy="1143000"/>
          </a:xfrm>
        </p:spPr>
        <p:txBody>
          <a:bodyPr/>
          <a:lstStyle/>
          <a:p>
            <a:r>
              <a:rPr lang="en-US" sz="3200" b="1" dirty="0" smtClean="0">
                <a:solidFill>
                  <a:schemeClr val="bg1"/>
                </a:solidFill>
                <a:latin typeface="Corbel"/>
                <a:cs typeface="Corbel"/>
              </a:rPr>
              <a:t>                          Internships.com</a:t>
            </a:r>
            <a:r>
              <a:rPr lang="en-US" b="1" dirty="0">
                <a:solidFill>
                  <a:schemeClr val="bg1"/>
                </a:solidFill>
                <a:latin typeface="Corbel"/>
                <a:cs typeface="Corbel"/>
              </a:rPr>
              <a:t/>
            </a:r>
            <a:br>
              <a:rPr lang="en-US" b="1" dirty="0">
                <a:solidFill>
                  <a:schemeClr val="bg1"/>
                </a:solidFill>
                <a:latin typeface="Corbel"/>
                <a:cs typeface="Corbel"/>
              </a:rPr>
            </a:br>
            <a:endParaRPr lang="en-US" dirty="0"/>
          </a:p>
        </p:txBody>
      </p:sp>
      <p:sp>
        <p:nvSpPr>
          <p:cNvPr id="3" name="Content Placeholder 2"/>
          <p:cNvSpPr>
            <a:spLocks noGrp="1"/>
          </p:cNvSpPr>
          <p:nvPr>
            <p:ph idx="1"/>
          </p:nvPr>
        </p:nvSpPr>
        <p:spPr/>
        <p:txBody>
          <a:bodyPr/>
          <a:lstStyle/>
          <a:p>
            <a:pPr marL="0" indent="0" algn="ctr">
              <a:buNone/>
            </a:pPr>
            <a:endParaRPr lang="en-US" b="1" dirty="0" smtClean="0">
              <a:latin typeface="Corbel" panose="020B0503020204020204" pitchFamily="34" charset="0"/>
            </a:endParaRPr>
          </a:p>
          <a:p>
            <a:pPr marL="0" indent="0" algn="ctr">
              <a:buNone/>
            </a:pPr>
            <a:r>
              <a:rPr lang="en-US" b="1" dirty="0" smtClean="0">
                <a:latin typeface="Corbel" panose="020B0503020204020204" pitchFamily="34" charset="0"/>
              </a:rPr>
              <a:t>Internships.com</a:t>
            </a:r>
            <a:endParaRPr lang="en-US" b="1" dirty="0">
              <a:latin typeface="Corbel" panose="020B0503020204020204" pitchFamily="34" charset="0"/>
            </a:endParaRPr>
          </a:p>
          <a:p>
            <a:pPr marL="571500" indent="0">
              <a:buClr>
                <a:schemeClr val="tx1"/>
              </a:buClr>
              <a:buNone/>
            </a:pPr>
            <a:endParaRPr lang="en-US" sz="2400" dirty="0">
              <a:latin typeface="Corbel" panose="020B0503020204020204" pitchFamily="34" charset="0"/>
            </a:endParaRPr>
          </a:p>
          <a:p>
            <a:pPr marL="571500" indent="0">
              <a:buClr>
                <a:schemeClr val="tx1"/>
              </a:buClr>
              <a:buNone/>
            </a:pPr>
            <a:r>
              <a:rPr lang="en-US" dirty="0" smtClean="0"/>
              <a:t>Links to internships in IT.</a:t>
            </a:r>
          </a:p>
          <a:p>
            <a:pPr marL="571500" indent="0">
              <a:buClr>
                <a:schemeClr val="tx1"/>
              </a:buClr>
              <a:buNone/>
            </a:pPr>
            <a:r>
              <a:rPr lang="en-US" dirty="0" smtClean="0">
                <a:latin typeface="Corbel" panose="020B0503020204020204" pitchFamily="34" charset="0"/>
                <a:hlinkClick r:id="rId2"/>
              </a:rPr>
              <a:t>http://www.internships.com</a:t>
            </a:r>
            <a:r>
              <a:rPr lang="en-US" dirty="0" smtClean="0">
                <a:latin typeface="Corbel" panose="020B0503020204020204" pitchFamily="34" charset="0"/>
              </a:rPr>
              <a:t>  </a:t>
            </a:r>
            <a:endParaRPr lang="en-US" dirty="0">
              <a:latin typeface="Corbel" panose="020B0503020204020204" pitchFamily="34" charset="0"/>
            </a:endParaRPr>
          </a:p>
          <a:p>
            <a:pPr marL="0" indent="0">
              <a:buNone/>
            </a:pPr>
            <a:endParaRPr lang="en-US" sz="4000" u="sng" dirty="0" smtClean="0">
              <a:hlinkClick r:id="rId3" action="ppaction://hlinkfile"/>
            </a:endParaRPr>
          </a:p>
        </p:txBody>
      </p:sp>
    </p:spTree>
    <p:extLst>
      <p:ext uri="{BB962C8B-B14F-4D97-AF65-F5344CB8AC3E}">
        <p14:creationId xmlns:p14="http://schemas.microsoft.com/office/powerpoint/2010/main" val="1274960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bg1"/>
                </a:solidFill>
                <a:latin typeface="Corbel" panose="020B0503020204020204" pitchFamily="34" charset="0"/>
              </a:rPr>
              <a:t>                                                                  GoinGlobal</a:t>
            </a:r>
            <a:endParaRPr lang="en-US" sz="3200" dirty="0"/>
          </a:p>
        </p:txBody>
      </p:sp>
      <p:sp>
        <p:nvSpPr>
          <p:cNvPr id="3" name="Content Placeholder 2"/>
          <p:cNvSpPr>
            <a:spLocks noGrp="1"/>
          </p:cNvSpPr>
          <p:nvPr>
            <p:ph idx="1"/>
          </p:nvPr>
        </p:nvSpPr>
        <p:spPr/>
        <p:txBody>
          <a:bodyPr/>
          <a:lstStyle/>
          <a:p>
            <a:pPr marL="0" indent="0" algn="ctr">
              <a:buNone/>
            </a:pPr>
            <a:endParaRPr lang="en-US" sz="2800" b="1" dirty="0" smtClean="0">
              <a:latin typeface="Corbel" panose="020B0503020204020204" pitchFamily="34" charset="0"/>
            </a:endParaRPr>
          </a:p>
          <a:p>
            <a:pPr marL="0" indent="0" algn="ctr">
              <a:buNone/>
            </a:pPr>
            <a:r>
              <a:rPr lang="en-US" sz="2800" b="1" dirty="0" smtClean="0">
                <a:latin typeface="Corbel" panose="020B0503020204020204" pitchFamily="34" charset="0"/>
              </a:rPr>
              <a:t>GoinGlobal</a:t>
            </a:r>
          </a:p>
          <a:p>
            <a:r>
              <a:rPr lang="en-US" sz="2800" dirty="0" smtClean="0">
                <a:latin typeface="Corbel" panose="020B0503020204020204" pitchFamily="34" charset="0"/>
              </a:rPr>
              <a:t>GoinGlobal </a:t>
            </a:r>
            <a:r>
              <a:rPr lang="en-US" sz="2800" dirty="0">
                <a:latin typeface="Corbel" panose="020B0503020204020204" pitchFamily="34" charset="0"/>
              </a:rPr>
              <a:t>(International Internships &amp; Job Listings, as well as country-specific guidelines for resumes, work permit and visa requirements, as well as employment </a:t>
            </a:r>
            <a:r>
              <a:rPr lang="en-US" sz="2800" dirty="0" smtClean="0">
                <a:latin typeface="Corbel" panose="020B0503020204020204" pitchFamily="34" charset="0"/>
              </a:rPr>
              <a:t>trends. Login </a:t>
            </a:r>
            <a:r>
              <a:rPr lang="en-US" sz="2800" dirty="0">
                <a:latin typeface="Corbel" panose="020B0503020204020204" pitchFamily="34" charset="0"/>
              </a:rPr>
              <a:t>through your </a:t>
            </a:r>
            <a:r>
              <a:rPr lang="en-US" sz="2800" dirty="0" smtClean="0">
                <a:latin typeface="Corbel" panose="020B0503020204020204" pitchFamily="34" charset="0"/>
              </a:rPr>
              <a:t>Net ID</a:t>
            </a:r>
            <a:r>
              <a:rPr lang="en-US" sz="2800" dirty="0">
                <a:latin typeface="Corbel" panose="020B0503020204020204" pitchFamily="34" charset="0"/>
              </a:rPr>
              <a:t>:  </a:t>
            </a:r>
            <a:r>
              <a:rPr lang="en-US" sz="2800" dirty="0">
                <a:latin typeface="Corbel" panose="020B0503020204020204" pitchFamily="34" charset="0"/>
                <a:hlinkClick r:id="rId2"/>
              </a:rPr>
              <a:t>http://uww.edu/career-and-leadership-development/career-resources/goinglobal</a:t>
            </a:r>
            <a:r>
              <a:rPr lang="en-US" sz="2800" dirty="0">
                <a:latin typeface="Corbel" panose="020B0503020204020204" pitchFamily="34" charset="0"/>
              </a:rPr>
              <a:t> </a:t>
            </a:r>
          </a:p>
          <a:p>
            <a:endParaRPr lang="en-US" dirty="0"/>
          </a:p>
        </p:txBody>
      </p:sp>
    </p:spTree>
    <p:extLst>
      <p:ext uri="{BB962C8B-B14F-4D97-AF65-F5344CB8AC3E}">
        <p14:creationId xmlns:p14="http://schemas.microsoft.com/office/powerpoint/2010/main" val="4236804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163" y="415636"/>
            <a:ext cx="8229600" cy="1219200"/>
          </a:xfrm>
        </p:spPr>
        <p:txBody>
          <a:bodyPr>
            <a:normAutofit/>
          </a:bodyPr>
          <a:lstStyle/>
          <a:p>
            <a:pPr algn="r"/>
            <a:r>
              <a:rPr lang="en-US" sz="2800" b="1" cap="none" dirty="0" smtClean="0">
                <a:solidFill>
                  <a:schemeClr val="bg1"/>
                </a:solidFill>
              </a:rPr>
              <a:t>Search Strategies and Terms/Resources</a:t>
            </a:r>
            <a:endParaRPr lang="en-US" sz="2800" b="1" cap="none" dirty="0">
              <a:solidFill>
                <a:schemeClr val="bg1"/>
              </a:solidFill>
            </a:endParaRPr>
          </a:p>
        </p:txBody>
      </p:sp>
      <p:sp>
        <p:nvSpPr>
          <p:cNvPr id="3" name="Content Placeholder 2"/>
          <p:cNvSpPr>
            <a:spLocks noGrp="1"/>
          </p:cNvSpPr>
          <p:nvPr>
            <p:ph idx="1"/>
          </p:nvPr>
        </p:nvSpPr>
        <p:spPr>
          <a:xfrm>
            <a:off x="457200" y="1447800"/>
            <a:ext cx="8229600" cy="4572000"/>
          </a:xfrm>
        </p:spPr>
        <p:txBody>
          <a:bodyPr>
            <a:normAutofit fontScale="25000" lnSpcReduction="20000"/>
          </a:bodyPr>
          <a:lstStyle/>
          <a:p>
            <a:pPr>
              <a:buNone/>
            </a:pPr>
            <a:r>
              <a:rPr lang="en-US" b="1" dirty="0" smtClean="0"/>
              <a:t> </a:t>
            </a:r>
            <a:endParaRPr lang="en-US" dirty="0" smtClean="0"/>
          </a:p>
          <a:p>
            <a:pPr algn="ctr">
              <a:buNone/>
            </a:pPr>
            <a:endParaRPr lang="en-US" b="1" dirty="0" smtClean="0"/>
          </a:p>
          <a:p>
            <a:pPr algn="ctr">
              <a:buNone/>
            </a:pPr>
            <a:r>
              <a:rPr lang="en-US" sz="9600" b="1" dirty="0" smtClean="0"/>
              <a:t>In most online systems, conduct a search using similar search </a:t>
            </a:r>
          </a:p>
          <a:p>
            <a:pPr algn="ctr">
              <a:buNone/>
            </a:pPr>
            <a:r>
              <a:rPr lang="en-US" sz="9600" b="1" dirty="0" smtClean="0"/>
              <a:t>strategies as when using online databases to write research papers! </a:t>
            </a:r>
            <a:endParaRPr lang="en-US" sz="9600" b="1" dirty="0"/>
          </a:p>
          <a:p>
            <a:pPr algn="ctr">
              <a:buNone/>
            </a:pPr>
            <a:endParaRPr lang="en-US" b="1" dirty="0" smtClean="0"/>
          </a:p>
          <a:p>
            <a:pPr algn="ctr">
              <a:buNone/>
            </a:pPr>
            <a:endParaRPr lang="en-US" b="1" dirty="0" smtClean="0"/>
          </a:p>
          <a:p>
            <a:pPr lvl="3">
              <a:buFont typeface="Arial" panose="020B0604020202020204" pitchFamily="34" charset="0"/>
              <a:buChar char="•"/>
            </a:pPr>
            <a:r>
              <a:rPr lang="en-US" sz="9600" dirty="0" smtClean="0"/>
              <a:t>Search by Job or Internship Title</a:t>
            </a:r>
          </a:p>
          <a:p>
            <a:pPr lvl="3">
              <a:buFont typeface="Arial" panose="020B0604020202020204" pitchFamily="34" charset="0"/>
              <a:buChar char="•"/>
            </a:pPr>
            <a:r>
              <a:rPr lang="en-US" sz="9600" dirty="0" smtClean="0"/>
              <a:t>Search by Location</a:t>
            </a:r>
          </a:p>
          <a:p>
            <a:pPr lvl="3">
              <a:buFont typeface="Arial" panose="020B0604020202020204" pitchFamily="34" charset="0"/>
              <a:buChar char="•"/>
            </a:pPr>
            <a:r>
              <a:rPr lang="en-US" sz="9600" dirty="0" smtClean="0"/>
              <a:t>Search by Keyword(s) that match career field</a:t>
            </a:r>
          </a:p>
          <a:p>
            <a:pPr lvl="3">
              <a:buFont typeface="Arial" panose="020B0604020202020204" pitchFamily="34" charset="0"/>
              <a:buChar char="•"/>
            </a:pPr>
            <a:r>
              <a:rPr lang="en-US" sz="9600" dirty="0" smtClean="0"/>
              <a:t>Search by Level (e.g. Internship, Entry-Level)</a:t>
            </a:r>
          </a:p>
          <a:p>
            <a:pPr lvl="3">
              <a:buFont typeface="Arial" panose="020B0604020202020204" pitchFamily="34" charset="0"/>
              <a:buChar char="•"/>
            </a:pPr>
            <a:r>
              <a:rPr lang="en-US" sz="9600" dirty="0" smtClean="0"/>
              <a:t>Search part-time, full-time, internship</a:t>
            </a:r>
          </a:p>
          <a:p>
            <a:pPr marL="1371600" lvl="3" indent="0">
              <a:buNone/>
            </a:pPr>
            <a:endParaRPr lang="en-US" sz="9600" dirty="0" smtClean="0"/>
          </a:p>
          <a:p>
            <a:pPr marL="1371600" lvl="3" indent="0">
              <a:buNone/>
            </a:pPr>
            <a:r>
              <a:rPr lang="en-US" sz="9600" dirty="0" smtClean="0"/>
              <a:t>NOTE:  Most/all employers/organizations have listings on their websites &amp; social media feeds  </a:t>
            </a:r>
          </a:p>
          <a:p>
            <a:pPr lvl="3">
              <a:buFont typeface="Arial" panose="020B0604020202020204" pitchFamily="34" charset="0"/>
              <a:buChar char="•"/>
            </a:pPr>
            <a:endParaRPr lang="en-US" sz="9600" dirty="0"/>
          </a:p>
          <a:p>
            <a:pPr marL="1371600" lvl="3" indent="0">
              <a:buNone/>
            </a:pPr>
            <a:endParaRPr lang="en-US" sz="9600" dirty="0" smtClean="0">
              <a:hlinkClick r:id="rId2"/>
            </a:endParaRPr>
          </a:p>
          <a:p>
            <a:pPr algn="ctr">
              <a:buNone/>
            </a:pPr>
            <a:endParaRPr lang="en-US" sz="9600" dirty="0" smtClean="0"/>
          </a:p>
          <a:p>
            <a:pPr algn="ctr">
              <a:buNone/>
            </a:pPr>
            <a:endParaRPr lang="en-US" sz="9600" b="1" dirty="0" smtClean="0"/>
          </a:p>
          <a:p>
            <a:pPr algn="ctr">
              <a:buNone/>
            </a:pPr>
            <a:endParaRPr lang="en-US" b="1" dirty="0" smtClean="0"/>
          </a:p>
          <a:p>
            <a:pPr algn="ctr">
              <a:buNone/>
            </a:pPr>
            <a:endParaRPr lang="en-US" b="1" dirty="0" smtClean="0"/>
          </a:p>
          <a:p>
            <a:pPr algn="ctr">
              <a:buNone/>
            </a:pPr>
            <a:endParaRPr lang="en-US" b="1" dirty="0" smtClean="0"/>
          </a:p>
          <a:p>
            <a:pPr algn="ctr">
              <a:buNone/>
            </a:pPr>
            <a:endParaRPr lang="en-US" b="1" dirty="0" smtClean="0"/>
          </a:p>
          <a:p>
            <a:pPr algn="ctr">
              <a:buNone/>
            </a:pPr>
            <a:endParaRPr lang="en-US" sz="1300" dirty="0" smtClean="0"/>
          </a:p>
          <a:p>
            <a:pPr>
              <a:buNone/>
            </a:pPr>
            <a:r>
              <a:rPr lang="en-US" dirty="0" smtClean="0"/>
              <a:t> </a:t>
            </a:r>
            <a:endParaRPr lang="en-US" sz="2100" dirty="0" smtClean="0"/>
          </a:p>
          <a:p>
            <a:pPr>
              <a:buNone/>
            </a:pPr>
            <a:r>
              <a:rPr lang="en-US" sz="2100" dirty="0" smtClean="0"/>
              <a:t> </a:t>
            </a:r>
          </a:p>
          <a:p>
            <a:pPr>
              <a:buNone/>
            </a:pPr>
            <a:r>
              <a:rPr lang="en-US" sz="2100" dirty="0" smtClean="0"/>
              <a:t> </a:t>
            </a:r>
          </a:p>
          <a:p>
            <a:pPr>
              <a:buNone/>
            </a:pPr>
            <a:r>
              <a:rPr lang="en-US" sz="2100" dirty="0" smtClean="0"/>
              <a:t> </a:t>
            </a:r>
          </a:p>
          <a:p>
            <a:endParaRPr lang="en-US" dirty="0"/>
          </a:p>
        </p:txBody>
      </p:sp>
    </p:spTree>
    <p:extLst>
      <p:ext uri="{BB962C8B-B14F-4D97-AF65-F5344CB8AC3E}">
        <p14:creationId xmlns:p14="http://schemas.microsoft.com/office/powerpoint/2010/main" val="2940150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bg1"/>
                </a:solidFill>
                <a:latin typeface="Corbel"/>
                <a:cs typeface="Corbel"/>
              </a:rPr>
              <a:t>                          Connecting and Networking!</a:t>
            </a:r>
            <a:r>
              <a:rPr lang="en-US" b="1" dirty="0">
                <a:solidFill>
                  <a:schemeClr val="bg1"/>
                </a:solidFill>
                <a:latin typeface="Corbel"/>
                <a:cs typeface="Corbel"/>
              </a:rPr>
              <a:t/>
            </a:r>
            <a:br>
              <a:rPr lang="en-US" b="1" dirty="0">
                <a:solidFill>
                  <a:schemeClr val="bg1"/>
                </a:solidFill>
                <a:latin typeface="Corbel"/>
                <a:cs typeface="Corbel"/>
              </a:rPr>
            </a:br>
            <a:endParaRPr lang="en-US" dirty="0"/>
          </a:p>
        </p:txBody>
      </p:sp>
      <p:sp>
        <p:nvSpPr>
          <p:cNvPr id="3" name="Content Placeholder 2"/>
          <p:cNvSpPr>
            <a:spLocks noGrp="1"/>
          </p:cNvSpPr>
          <p:nvPr>
            <p:ph idx="1"/>
          </p:nvPr>
        </p:nvSpPr>
        <p:spPr/>
        <p:txBody>
          <a:bodyPr/>
          <a:lstStyle/>
          <a:p>
            <a:pPr marL="0" indent="0" algn="ctr">
              <a:buNone/>
            </a:pPr>
            <a:r>
              <a:rPr lang="en-US" sz="2800" b="1" dirty="0" smtClean="0">
                <a:latin typeface="Corbel" panose="020B0503020204020204" pitchFamily="34" charset="0"/>
              </a:rPr>
              <a:t>Connecting and Networking</a:t>
            </a:r>
          </a:p>
          <a:p>
            <a:pPr marL="0" indent="0" algn="ctr">
              <a:buNone/>
            </a:pPr>
            <a:endParaRPr lang="en-US" sz="2800" b="1" dirty="0">
              <a:latin typeface="Corbel" panose="020B0503020204020204" pitchFamily="34" charset="0"/>
            </a:endParaRPr>
          </a:p>
          <a:p>
            <a:pPr marL="914400">
              <a:buClr>
                <a:schemeClr val="tx1"/>
              </a:buClr>
            </a:pPr>
            <a:r>
              <a:rPr lang="en-US" sz="2800" b="1" dirty="0" smtClean="0">
                <a:latin typeface="Corbel" panose="020B0503020204020204" pitchFamily="34" charset="0"/>
              </a:rPr>
              <a:t>In-person</a:t>
            </a:r>
            <a:r>
              <a:rPr lang="en-US" sz="2800" dirty="0" smtClean="0">
                <a:latin typeface="Corbel" panose="020B0503020204020204" pitchFamily="34" charset="0"/>
              </a:rPr>
              <a:t>:Meeting professionals individually and/or by attending meetings and events</a:t>
            </a:r>
          </a:p>
          <a:p>
            <a:pPr marL="571500" indent="0">
              <a:buClr>
                <a:schemeClr val="tx1"/>
              </a:buClr>
              <a:buNone/>
            </a:pPr>
            <a:endParaRPr lang="en-US" sz="2800" dirty="0" smtClean="0">
              <a:latin typeface="Corbel" panose="020B0503020204020204" pitchFamily="34" charset="0"/>
            </a:endParaRPr>
          </a:p>
          <a:p>
            <a:pPr marL="914400">
              <a:buClr>
                <a:schemeClr val="tx1"/>
              </a:buClr>
            </a:pPr>
            <a:r>
              <a:rPr lang="en-US" sz="2800" b="1" dirty="0" smtClean="0">
                <a:latin typeface="Corbel" panose="020B0503020204020204" pitchFamily="34" charset="0"/>
              </a:rPr>
              <a:t>Online</a:t>
            </a:r>
            <a:r>
              <a:rPr lang="en-US" sz="2800" dirty="0" smtClean="0">
                <a:latin typeface="Corbel" panose="020B0503020204020204" pitchFamily="34" charset="0"/>
              </a:rPr>
              <a:t>: Create a LinkedIn profile/account at </a:t>
            </a:r>
            <a:r>
              <a:rPr lang="en-US" sz="2800" dirty="0" smtClean="0">
                <a:latin typeface="Corbel" panose="020B0503020204020204" pitchFamily="34" charset="0"/>
                <a:hlinkClick r:id="rId2"/>
              </a:rPr>
              <a:t>http://www.linkedin.com</a:t>
            </a:r>
            <a:r>
              <a:rPr lang="en-US" sz="2800" dirty="0" smtClean="0">
                <a:latin typeface="Corbel" panose="020B0503020204020204" pitchFamily="34" charset="0"/>
              </a:rPr>
              <a:t> to connect with professionals that can include UW-Whitewater alumni in various careers/occupations </a:t>
            </a:r>
          </a:p>
          <a:p>
            <a:pPr marL="571500" indent="0">
              <a:buClr>
                <a:schemeClr val="tx1"/>
              </a:buClr>
              <a:buNone/>
            </a:pPr>
            <a:endParaRPr lang="en-US" sz="2800" dirty="0">
              <a:latin typeface="Corbel" panose="020B0503020204020204" pitchFamily="34" charset="0"/>
            </a:endParaRPr>
          </a:p>
          <a:p>
            <a:pPr marL="914400">
              <a:buClr>
                <a:schemeClr val="tx1"/>
              </a:buClr>
            </a:pPr>
            <a:endParaRPr lang="en-US" sz="2800" dirty="0">
              <a:latin typeface="Corbel" panose="020B0503020204020204" pitchFamily="34" charset="0"/>
            </a:endParaRPr>
          </a:p>
          <a:p>
            <a:pPr marL="914400">
              <a:buClr>
                <a:schemeClr val="tx1"/>
              </a:buClr>
            </a:pPr>
            <a:endParaRPr lang="en-US" sz="2400" dirty="0">
              <a:latin typeface="Corbel" panose="020B0503020204020204" pitchFamily="34" charset="0"/>
            </a:endParaRPr>
          </a:p>
          <a:p>
            <a:pPr marL="0" indent="0">
              <a:buNone/>
            </a:pPr>
            <a:endParaRPr lang="en-US" u="sng" dirty="0" smtClean="0">
              <a:hlinkClick r:id="rId3" action="ppaction://hlinkfile"/>
            </a:endParaRPr>
          </a:p>
          <a:p>
            <a:endParaRPr lang="en-US" dirty="0" smtClean="0">
              <a:hlinkClick r:id="rId3" action="ppaction://hlinkfile"/>
            </a:endParaRPr>
          </a:p>
        </p:txBody>
      </p:sp>
    </p:spTree>
    <p:extLst>
      <p:ext uri="{BB962C8B-B14F-4D97-AF65-F5344CB8AC3E}">
        <p14:creationId xmlns:p14="http://schemas.microsoft.com/office/powerpoint/2010/main" val="439659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bg1"/>
                </a:solidFill>
                <a:latin typeface="Corbel"/>
                <a:cs typeface="Corbel"/>
              </a:rPr>
              <a:t>                          </a:t>
            </a:r>
            <a:r>
              <a:rPr lang="en-US" sz="3200" b="1" dirty="0" smtClean="0">
                <a:solidFill>
                  <a:schemeClr val="bg1"/>
                </a:solidFill>
                <a:latin typeface="Corbel"/>
                <a:cs typeface="Corbel"/>
              </a:rPr>
              <a:t>LinkedIn</a:t>
            </a:r>
            <a:r>
              <a:rPr lang="en-US" b="1" dirty="0">
                <a:solidFill>
                  <a:schemeClr val="bg1"/>
                </a:solidFill>
                <a:latin typeface="Corbel"/>
                <a:cs typeface="Corbel"/>
              </a:rPr>
              <a:t/>
            </a:r>
            <a:br>
              <a:rPr lang="en-US" b="1" dirty="0">
                <a:solidFill>
                  <a:schemeClr val="bg1"/>
                </a:solidFill>
                <a:latin typeface="Corbel"/>
                <a:cs typeface="Corbel"/>
              </a:rPr>
            </a:br>
            <a:endParaRPr lang="en-US" dirty="0"/>
          </a:p>
        </p:txBody>
      </p:sp>
      <p:sp>
        <p:nvSpPr>
          <p:cNvPr id="3" name="Content Placeholder 2"/>
          <p:cNvSpPr>
            <a:spLocks noGrp="1"/>
          </p:cNvSpPr>
          <p:nvPr>
            <p:ph idx="1"/>
          </p:nvPr>
        </p:nvSpPr>
        <p:spPr/>
        <p:txBody>
          <a:bodyPr/>
          <a:lstStyle/>
          <a:p>
            <a:pPr marL="0" indent="0" algn="ctr">
              <a:buNone/>
            </a:pPr>
            <a:endParaRPr lang="en-US" sz="2800" b="1" smtClean="0">
              <a:latin typeface="Corbel" panose="020B0503020204020204" pitchFamily="34" charset="0"/>
            </a:endParaRPr>
          </a:p>
          <a:p>
            <a:pPr marL="0" indent="0" algn="ctr">
              <a:buNone/>
            </a:pPr>
            <a:endParaRPr lang="en-US" sz="2800" b="1" dirty="0">
              <a:latin typeface="Corbel" panose="020B0503020204020204" pitchFamily="34" charset="0"/>
            </a:endParaRPr>
          </a:p>
          <a:p>
            <a:pPr marL="571500" indent="0">
              <a:buClr>
                <a:schemeClr val="tx1"/>
              </a:buClr>
              <a:buNone/>
            </a:pPr>
            <a:r>
              <a:rPr lang="en-US" sz="2800" b="1" dirty="0" smtClean="0">
                <a:latin typeface="Corbel" panose="020B0503020204020204" pitchFamily="34" charset="0"/>
              </a:rPr>
              <a:t>What is LinkedIn and Why Should You Be On It? </a:t>
            </a:r>
          </a:p>
          <a:p>
            <a:pPr marL="571500" indent="0">
              <a:buClr>
                <a:schemeClr val="tx1"/>
              </a:buClr>
              <a:buNone/>
            </a:pPr>
            <a:endParaRPr lang="en-US" sz="2800" dirty="0" smtClean="0">
              <a:hlinkClick r:id="rId2"/>
            </a:endParaRPr>
          </a:p>
          <a:p>
            <a:pPr marL="571500" indent="0">
              <a:buClr>
                <a:schemeClr val="tx1"/>
              </a:buClr>
              <a:buNone/>
            </a:pPr>
            <a:r>
              <a:rPr lang="en-US" sz="2800" dirty="0" smtClean="0">
                <a:hlinkClick r:id="rId2"/>
              </a:rPr>
              <a:t>https</a:t>
            </a:r>
            <a:r>
              <a:rPr lang="en-US" sz="2800" dirty="0">
                <a:hlinkClick r:id="rId2"/>
              </a:rPr>
              <a:t>://www.lifewire.com/what-is-linkedin-3486382</a:t>
            </a:r>
            <a:endParaRPr lang="en-US" sz="2800" dirty="0" smtClean="0">
              <a:latin typeface="Corbel" panose="020B0503020204020204" pitchFamily="34" charset="0"/>
            </a:endParaRPr>
          </a:p>
          <a:p>
            <a:pPr marL="571500" indent="0">
              <a:buClr>
                <a:schemeClr val="tx1"/>
              </a:buClr>
              <a:buNone/>
            </a:pPr>
            <a:endParaRPr lang="en-US" sz="2800" dirty="0">
              <a:latin typeface="Corbel" panose="020B0503020204020204" pitchFamily="34" charset="0"/>
            </a:endParaRPr>
          </a:p>
          <a:p>
            <a:pPr marL="914400">
              <a:buClr>
                <a:schemeClr val="tx1"/>
              </a:buClr>
            </a:pPr>
            <a:endParaRPr lang="en-US" sz="2800" dirty="0">
              <a:latin typeface="Corbel" panose="020B0503020204020204" pitchFamily="34" charset="0"/>
            </a:endParaRPr>
          </a:p>
          <a:p>
            <a:pPr marL="914400">
              <a:buClr>
                <a:schemeClr val="tx1"/>
              </a:buClr>
            </a:pPr>
            <a:endParaRPr lang="en-US" sz="2400" dirty="0">
              <a:latin typeface="Corbel" panose="020B0503020204020204" pitchFamily="34" charset="0"/>
            </a:endParaRPr>
          </a:p>
          <a:p>
            <a:pPr marL="0" indent="0">
              <a:buNone/>
            </a:pPr>
            <a:endParaRPr lang="en-US" u="sng" dirty="0" smtClean="0">
              <a:hlinkClick r:id="rId3" action="ppaction://hlinkfile"/>
            </a:endParaRPr>
          </a:p>
          <a:p>
            <a:endParaRPr lang="en-US" dirty="0" smtClean="0">
              <a:hlinkClick r:id="rId3" action="ppaction://hlinkfile"/>
            </a:endParaRPr>
          </a:p>
        </p:txBody>
      </p:sp>
    </p:spTree>
    <p:extLst>
      <p:ext uri="{BB962C8B-B14F-4D97-AF65-F5344CB8AC3E}">
        <p14:creationId xmlns:p14="http://schemas.microsoft.com/office/powerpoint/2010/main" val="2550444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bg1"/>
                </a:solidFill>
                <a:latin typeface="Corbel"/>
                <a:cs typeface="Corbel"/>
              </a:rPr>
              <a:t>                          Connecting and Networking!</a:t>
            </a:r>
            <a:r>
              <a:rPr lang="en-US" b="1" dirty="0">
                <a:solidFill>
                  <a:schemeClr val="bg1"/>
                </a:solidFill>
                <a:latin typeface="Corbel"/>
                <a:cs typeface="Corbel"/>
              </a:rPr>
              <a:t/>
            </a:r>
            <a:br>
              <a:rPr lang="en-US" b="1" dirty="0">
                <a:solidFill>
                  <a:schemeClr val="bg1"/>
                </a:solidFill>
                <a:latin typeface="Corbel"/>
                <a:cs typeface="Corbel"/>
              </a:rPr>
            </a:br>
            <a:endParaRPr lang="en-US" dirty="0"/>
          </a:p>
        </p:txBody>
      </p:sp>
      <p:sp>
        <p:nvSpPr>
          <p:cNvPr id="3" name="Content Placeholder 2"/>
          <p:cNvSpPr>
            <a:spLocks noGrp="1"/>
          </p:cNvSpPr>
          <p:nvPr>
            <p:ph idx="1"/>
          </p:nvPr>
        </p:nvSpPr>
        <p:spPr/>
        <p:txBody>
          <a:bodyPr/>
          <a:lstStyle/>
          <a:p>
            <a:pPr marL="0" indent="0" algn="ctr">
              <a:buNone/>
            </a:pPr>
            <a:endParaRPr lang="en-US" sz="2800" b="1" dirty="0" smtClean="0">
              <a:latin typeface="Corbel" panose="020B0503020204020204" pitchFamily="34" charset="0"/>
            </a:endParaRPr>
          </a:p>
          <a:p>
            <a:pPr marL="0" indent="0" algn="ctr">
              <a:buNone/>
            </a:pPr>
            <a:r>
              <a:rPr lang="en-US" sz="2800" b="1" dirty="0" smtClean="0">
                <a:latin typeface="Corbel" panose="020B0503020204020204" pitchFamily="34" charset="0"/>
              </a:rPr>
              <a:t>Advantages of Connecting and Networking</a:t>
            </a:r>
          </a:p>
          <a:p>
            <a:pPr marL="0" indent="0" algn="ctr">
              <a:buNone/>
            </a:pPr>
            <a:endParaRPr lang="en-US" sz="2800" b="1" dirty="0">
              <a:latin typeface="Corbel" panose="020B0503020204020204" pitchFamily="34" charset="0"/>
            </a:endParaRPr>
          </a:p>
          <a:p>
            <a:pPr marL="914400">
              <a:buClr>
                <a:schemeClr val="tx1"/>
              </a:buClr>
            </a:pPr>
            <a:r>
              <a:rPr lang="en-US" sz="2800" dirty="0" smtClean="0">
                <a:latin typeface="Corbel" panose="020B0503020204020204" pitchFamily="34" charset="0"/>
              </a:rPr>
              <a:t>Gain access to information and job leads</a:t>
            </a:r>
            <a:endParaRPr lang="en-US" sz="2800" dirty="0">
              <a:latin typeface="Corbel" panose="020B0503020204020204" pitchFamily="34" charset="0"/>
            </a:endParaRPr>
          </a:p>
          <a:p>
            <a:pPr marL="914400">
              <a:buClr>
                <a:schemeClr val="tx1"/>
              </a:buClr>
            </a:pPr>
            <a:r>
              <a:rPr lang="en-US" sz="2800" dirty="0">
                <a:latin typeface="Corbel" panose="020B0503020204020204" pitchFamily="34" charset="0"/>
              </a:rPr>
              <a:t>E</a:t>
            </a:r>
            <a:r>
              <a:rPr lang="en-US" sz="2800" dirty="0" smtClean="0">
                <a:latin typeface="Corbel" panose="020B0503020204020204" pitchFamily="34" charset="0"/>
              </a:rPr>
              <a:t>nhance your communication skills</a:t>
            </a:r>
          </a:p>
          <a:p>
            <a:pPr marL="914400">
              <a:buClr>
                <a:schemeClr val="tx1"/>
              </a:buClr>
            </a:pPr>
            <a:r>
              <a:rPr lang="en-US" sz="2800" dirty="0" smtClean="0">
                <a:latin typeface="Corbel" panose="020B0503020204020204" pitchFamily="34" charset="0"/>
              </a:rPr>
              <a:t>Obtain advice on job search strategies</a:t>
            </a:r>
          </a:p>
          <a:p>
            <a:pPr marL="914400">
              <a:buClr>
                <a:schemeClr val="tx1"/>
              </a:buClr>
            </a:pPr>
            <a:r>
              <a:rPr lang="en-US" sz="2800" dirty="0" smtClean="0">
                <a:latin typeface="Corbel" panose="020B0503020204020204" pitchFamily="34" charset="0"/>
              </a:rPr>
              <a:t>Establish relations with mentors and advocates</a:t>
            </a:r>
            <a:endParaRPr lang="en-US" sz="2800" dirty="0">
              <a:latin typeface="Corbel" panose="020B0503020204020204" pitchFamily="34" charset="0"/>
            </a:endParaRPr>
          </a:p>
          <a:p>
            <a:pPr marL="914400">
              <a:buClr>
                <a:schemeClr val="tx1"/>
              </a:buClr>
            </a:pPr>
            <a:endParaRPr lang="en-US" sz="2800" dirty="0" smtClean="0">
              <a:latin typeface="Corbel" panose="020B0503020204020204" pitchFamily="34" charset="0"/>
            </a:endParaRPr>
          </a:p>
          <a:p>
            <a:pPr marL="571500" indent="0">
              <a:buClr>
                <a:schemeClr val="tx1"/>
              </a:buClr>
              <a:buNone/>
            </a:pPr>
            <a:endParaRPr lang="en-US" sz="2800" dirty="0">
              <a:latin typeface="Corbel" panose="020B0503020204020204" pitchFamily="34" charset="0"/>
            </a:endParaRPr>
          </a:p>
          <a:p>
            <a:pPr marL="571500" indent="0">
              <a:buClr>
                <a:schemeClr val="tx1"/>
              </a:buClr>
              <a:buNone/>
            </a:pPr>
            <a:endParaRPr lang="en-US" sz="2800" dirty="0">
              <a:latin typeface="Corbel" panose="020B0503020204020204" pitchFamily="34" charset="0"/>
            </a:endParaRPr>
          </a:p>
          <a:p>
            <a:pPr marL="914400">
              <a:buClr>
                <a:schemeClr val="tx1"/>
              </a:buClr>
            </a:pPr>
            <a:endParaRPr lang="en-US" sz="2800" dirty="0">
              <a:latin typeface="Corbel" panose="020B0503020204020204" pitchFamily="34" charset="0"/>
            </a:endParaRPr>
          </a:p>
          <a:p>
            <a:pPr marL="571500" indent="0">
              <a:buClr>
                <a:schemeClr val="tx1"/>
              </a:buClr>
              <a:buNone/>
            </a:pPr>
            <a:endParaRPr lang="en-US" sz="2400" dirty="0">
              <a:latin typeface="Corbel" panose="020B0503020204020204" pitchFamily="34" charset="0"/>
            </a:endParaRPr>
          </a:p>
          <a:p>
            <a:pPr marL="0" indent="0">
              <a:buNone/>
            </a:pPr>
            <a:endParaRPr lang="en-US" u="sng" dirty="0" smtClean="0">
              <a:hlinkClick r:id="rId2" action="ppaction://hlinkfile"/>
            </a:endParaRPr>
          </a:p>
          <a:p>
            <a:endParaRPr lang="en-US" dirty="0" smtClean="0">
              <a:hlinkClick r:id="rId2" action="ppaction://hlinkfile"/>
            </a:endParaRPr>
          </a:p>
        </p:txBody>
      </p:sp>
    </p:spTree>
    <p:extLst>
      <p:ext uri="{BB962C8B-B14F-4D97-AF65-F5344CB8AC3E}">
        <p14:creationId xmlns:p14="http://schemas.microsoft.com/office/powerpoint/2010/main" val="11983970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smtClean="0">
                <a:solidFill>
                  <a:schemeClr val="bg1"/>
                </a:solidFill>
              </a:rPr>
              <a:t>Professional Associations</a:t>
            </a:r>
            <a:r>
              <a:rPr lang="en-US" dirty="0" smtClean="0"/>
              <a:t>	</a:t>
            </a:r>
            <a:endParaRPr lang="en-US" dirty="0"/>
          </a:p>
        </p:txBody>
      </p:sp>
      <p:sp>
        <p:nvSpPr>
          <p:cNvPr id="3" name="Content Placeholder 2"/>
          <p:cNvSpPr>
            <a:spLocks noGrp="1"/>
          </p:cNvSpPr>
          <p:nvPr>
            <p:ph idx="1"/>
          </p:nvPr>
        </p:nvSpPr>
        <p:spPr/>
        <p:txBody>
          <a:bodyPr/>
          <a:lstStyle/>
          <a:p>
            <a:endParaRPr lang="en-US" dirty="0" smtClean="0"/>
          </a:p>
          <a:p>
            <a:pPr marL="0" indent="0" algn="ctr">
              <a:buNone/>
            </a:pPr>
            <a:r>
              <a:rPr lang="en-US" dirty="0" smtClean="0"/>
              <a:t>Check websites of Professional Associations </a:t>
            </a:r>
          </a:p>
          <a:p>
            <a:pPr marL="0" indent="0" algn="ctr">
              <a:buNone/>
            </a:pPr>
            <a:r>
              <a:rPr lang="en-US" dirty="0" smtClean="0"/>
              <a:t>For Internships, Jobs, Officer Profiles, Events and </a:t>
            </a:r>
          </a:p>
          <a:p>
            <a:pPr marL="0" indent="0" algn="ctr">
              <a:buNone/>
            </a:pPr>
            <a:r>
              <a:rPr lang="en-US" dirty="0" smtClean="0"/>
              <a:t>Networking Opportunities</a:t>
            </a:r>
          </a:p>
          <a:p>
            <a:pPr marL="0" indent="0" algn="ctr">
              <a:buNone/>
            </a:pPr>
            <a:endParaRPr lang="en-US" dirty="0"/>
          </a:p>
          <a:p>
            <a:pPr marL="0" indent="0" algn="ctr">
              <a:buNone/>
            </a:pPr>
            <a:r>
              <a:rPr lang="en-US" dirty="0" smtClean="0"/>
              <a:t>Directory of Associations is at:</a:t>
            </a:r>
          </a:p>
          <a:p>
            <a:pPr marL="0" indent="0" algn="ctr">
              <a:buNone/>
            </a:pPr>
            <a:r>
              <a:rPr lang="en-US" dirty="0">
                <a:hlinkClick r:id="rId2"/>
              </a:rPr>
              <a:t>https://</a:t>
            </a:r>
            <a:r>
              <a:rPr lang="en-US" dirty="0" smtClean="0">
                <a:hlinkClick r:id="rId2"/>
              </a:rPr>
              <a:t>www.livecareer.com/career/advice/jobs/professional-organizations</a:t>
            </a:r>
            <a:endParaRPr lang="en-US" dirty="0" smtClean="0"/>
          </a:p>
          <a:p>
            <a:pPr marL="0" indent="0" algn="ctr">
              <a:buNone/>
            </a:pPr>
            <a:endParaRPr lang="en-US" dirty="0" smtClean="0"/>
          </a:p>
        </p:txBody>
      </p:sp>
    </p:spTree>
    <p:extLst>
      <p:ext uri="{BB962C8B-B14F-4D97-AF65-F5344CB8AC3E}">
        <p14:creationId xmlns:p14="http://schemas.microsoft.com/office/powerpoint/2010/main" val="533527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600" b="1" dirty="0" smtClean="0">
                <a:solidFill>
                  <a:schemeClr val="bg1"/>
                </a:solidFill>
                <a:latin typeface="Corbel" panose="020B0503020204020204" pitchFamily="34" charset="0"/>
              </a:rPr>
              <a:t>Rotational Programs</a:t>
            </a:r>
            <a:endParaRPr lang="en-US" sz="3600" dirty="0">
              <a:latin typeface="Corbel" panose="020B0503020204020204" pitchFamily="34" charset="0"/>
            </a:endParaRPr>
          </a:p>
        </p:txBody>
      </p:sp>
      <p:sp>
        <p:nvSpPr>
          <p:cNvPr id="3" name="Content Placeholder 2"/>
          <p:cNvSpPr>
            <a:spLocks noGrp="1"/>
          </p:cNvSpPr>
          <p:nvPr>
            <p:ph idx="1"/>
          </p:nvPr>
        </p:nvSpPr>
        <p:spPr/>
        <p:txBody>
          <a:bodyPr/>
          <a:lstStyle/>
          <a:p>
            <a:pPr marL="0" indent="0" algn="ctr">
              <a:buNone/>
            </a:pPr>
            <a:endParaRPr lang="en-US" b="1" dirty="0" smtClean="0">
              <a:latin typeface="Corbel" panose="020B0503020204020204" pitchFamily="34" charset="0"/>
            </a:endParaRPr>
          </a:p>
          <a:p>
            <a:pPr marL="0" indent="0" algn="ctr">
              <a:buNone/>
            </a:pPr>
            <a:r>
              <a:rPr lang="en-US" sz="4000" b="1" dirty="0" smtClean="0">
                <a:latin typeface="Corbel" panose="020B0503020204020204" pitchFamily="34" charset="0"/>
              </a:rPr>
              <a:t>Rotational Programs</a:t>
            </a:r>
          </a:p>
          <a:p>
            <a:pPr marL="0" indent="0">
              <a:buNone/>
            </a:pPr>
            <a:r>
              <a:rPr lang="en-US" sz="2800" dirty="0" smtClean="0"/>
              <a:t>Opportunities to work in more than one department or unit of an employer (on a rotational basis) for 1 to 3 year period.  Most rotations are full-time with pay and all benefits. Often will result in a permanent job offers. Many employers have computer science rotational programs (technology development programs)</a:t>
            </a:r>
            <a:endParaRPr lang="en-US" sz="2800" dirty="0"/>
          </a:p>
        </p:txBody>
      </p:sp>
    </p:spTree>
    <p:extLst>
      <p:ext uri="{BB962C8B-B14F-4D97-AF65-F5344CB8AC3E}">
        <p14:creationId xmlns:p14="http://schemas.microsoft.com/office/powerpoint/2010/main" val="322985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chemeClr val="bg1"/>
                </a:solidFill>
                <a:latin typeface="Corbel" panose="020B0503020204020204" pitchFamily="34" charset="0"/>
              </a:rPr>
              <a:t>                               For More Help, Contact</a:t>
            </a:r>
            <a:endParaRPr lang="en-US" sz="28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2400" dirty="0" smtClean="0"/>
              <a:t>Greg </a:t>
            </a:r>
            <a:r>
              <a:rPr lang="en-US" sz="2400" dirty="0"/>
              <a:t>Iaccarino | L&amp;S Career Counselor </a:t>
            </a:r>
            <a:br>
              <a:rPr lang="en-US" sz="2400" dirty="0"/>
            </a:br>
            <a:r>
              <a:rPr lang="en-US" sz="2400" dirty="0"/>
              <a:t>University of Wisconsin-Whitewater</a:t>
            </a:r>
            <a:br>
              <a:rPr lang="en-US" sz="2400" dirty="0"/>
            </a:br>
            <a:r>
              <a:rPr lang="en-US" sz="2400" b="1" dirty="0"/>
              <a:t>Career &amp; Leadership Development</a:t>
            </a:r>
            <a:r>
              <a:rPr lang="en-US" sz="2400" dirty="0"/>
              <a:t> – </a:t>
            </a:r>
            <a:r>
              <a:rPr lang="en-US" sz="2400" i="1" dirty="0"/>
              <a:t>“Helping Students Achieve Their Dreams”</a:t>
            </a:r>
            <a:r>
              <a:rPr lang="en-US" sz="2400" dirty="0"/>
              <a:t/>
            </a:r>
            <a:br>
              <a:rPr lang="en-US" sz="2400" dirty="0"/>
            </a:br>
            <a:r>
              <a:rPr lang="en-US" sz="2400" dirty="0"/>
              <a:t>800 W. Main Street | UC 146</a:t>
            </a:r>
            <a:br>
              <a:rPr lang="en-US" sz="2400" dirty="0"/>
            </a:br>
            <a:r>
              <a:rPr lang="en-US" sz="2400" dirty="0"/>
              <a:t>(262) 472-1514 | </a:t>
            </a:r>
            <a:r>
              <a:rPr lang="en-US" sz="2400" b="1" dirty="0"/>
              <a:t>FOR APPOINTMENTS CALL: (262) 472-1471</a:t>
            </a:r>
            <a:r>
              <a:rPr lang="en-US" sz="2400" dirty="0"/>
              <a:t/>
            </a:r>
            <a:br>
              <a:rPr lang="en-US" sz="2400" dirty="0"/>
            </a:br>
            <a:r>
              <a:rPr lang="en-US" sz="2400" dirty="0" smtClean="0">
                <a:hlinkClick r:id="rId2"/>
              </a:rPr>
              <a:t>iaccarig@uww.edu</a:t>
            </a:r>
            <a:endParaRPr lang="en-US" sz="2400" dirty="0" smtClean="0"/>
          </a:p>
          <a:p>
            <a:pPr marL="0" indent="0" algn="ctr">
              <a:buNone/>
            </a:pPr>
            <a:endParaRPr lang="en-US" sz="2400" b="1" i="1" dirty="0" smtClean="0">
              <a:latin typeface="Corbel" panose="020B0503020204020204" pitchFamily="34" charset="0"/>
            </a:endParaRPr>
          </a:p>
          <a:p>
            <a:pPr marL="0" indent="0" algn="ctr">
              <a:buNone/>
            </a:pPr>
            <a:r>
              <a:rPr lang="en-US" sz="2400" b="1" i="1" dirty="0" smtClean="0">
                <a:latin typeface="Corbel" panose="020B0503020204020204" pitchFamily="34" charset="0"/>
              </a:rPr>
              <a:t>Thank </a:t>
            </a:r>
            <a:r>
              <a:rPr lang="en-US" sz="2400" b="1" i="1" dirty="0">
                <a:latin typeface="Corbel" panose="020B0503020204020204" pitchFamily="34" charset="0"/>
              </a:rPr>
              <a:t>You!</a:t>
            </a:r>
          </a:p>
          <a:p>
            <a:pPr marL="0" indent="0">
              <a:buNone/>
            </a:pPr>
            <a:endParaRPr lang="en-US" sz="2400" dirty="0"/>
          </a:p>
          <a:p>
            <a:endParaRPr lang="en-US" dirty="0" smtClean="0"/>
          </a:p>
        </p:txBody>
      </p:sp>
    </p:spTree>
    <p:extLst>
      <p:ext uri="{BB962C8B-B14F-4D97-AF65-F5344CB8AC3E}">
        <p14:creationId xmlns:p14="http://schemas.microsoft.com/office/powerpoint/2010/main" val="2293973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bg1"/>
                </a:solidFill>
                <a:latin typeface="Corbel" panose="020B0503020204020204" pitchFamily="34" charset="0"/>
              </a:rPr>
              <a:t>                            </a:t>
            </a:r>
            <a:r>
              <a:rPr lang="en-US" sz="2800" b="1" dirty="0" smtClean="0">
                <a:solidFill>
                  <a:schemeClr val="bg1"/>
                </a:solidFill>
                <a:latin typeface="Corbel" panose="020B0503020204020204" pitchFamily="34" charset="0"/>
              </a:rPr>
              <a:t>Career &amp; Leadership Development  </a:t>
            </a:r>
            <a:endParaRPr lang="en-US" sz="2800" dirty="0"/>
          </a:p>
        </p:txBody>
      </p:sp>
      <p:sp>
        <p:nvSpPr>
          <p:cNvPr id="3" name="Content Placeholder 2"/>
          <p:cNvSpPr>
            <a:spLocks noGrp="1"/>
          </p:cNvSpPr>
          <p:nvPr>
            <p:ph idx="1"/>
          </p:nvPr>
        </p:nvSpPr>
        <p:spPr/>
        <p:txBody>
          <a:bodyPr/>
          <a:lstStyle/>
          <a:p>
            <a:pPr marL="0" indent="0" algn="ctr">
              <a:buNone/>
            </a:pPr>
            <a:r>
              <a:rPr lang="en-US" b="1" dirty="0" smtClean="0">
                <a:latin typeface="Corbel" panose="020B0503020204020204" pitchFamily="34" charset="0"/>
              </a:rPr>
              <a:t>Career </a:t>
            </a:r>
            <a:r>
              <a:rPr lang="en-US" b="1" dirty="0">
                <a:latin typeface="Corbel" panose="020B0503020204020204" pitchFamily="34" charset="0"/>
              </a:rPr>
              <a:t>&amp; Leadership </a:t>
            </a:r>
            <a:r>
              <a:rPr lang="en-US" b="1" dirty="0" smtClean="0">
                <a:latin typeface="Corbel" panose="020B0503020204020204" pitchFamily="34" charset="0"/>
              </a:rPr>
              <a:t>Development</a:t>
            </a:r>
          </a:p>
          <a:p>
            <a:pPr marL="0" indent="0" algn="ctr">
              <a:buNone/>
            </a:pPr>
            <a:r>
              <a:rPr lang="en-US" b="1" dirty="0" smtClean="0">
                <a:latin typeface="Corbel" panose="020B0503020204020204" pitchFamily="34" charset="0"/>
              </a:rPr>
              <a:t>Can Help You With</a:t>
            </a:r>
          </a:p>
          <a:p>
            <a:pPr algn="ctr">
              <a:buNone/>
            </a:pPr>
            <a:endParaRPr lang="en-US" sz="1600" b="1" dirty="0">
              <a:latin typeface="Corbel" panose="020B0503020204020204" pitchFamily="34" charset="0"/>
            </a:endParaRPr>
          </a:p>
          <a:p>
            <a:pPr algn="ctr">
              <a:buNone/>
            </a:pPr>
            <a:r>
              <a:rPr lang="en-US" sz="1800" dirty="0" smtClean="0">
                <a:latin typeface="Corbel" panose="020B0503020204020204" pitchFamily="34" charset="0"/>
              </a:rPr>
              <a:t>Developing a Resume &amp; Cover Letter </a:t>
            </a:r>
            <a:endParaRPr lang="en-US" sz="1800" dirty="0">
              <a:latin typeface="Corbel" panose="020B0503020204020204" pitchFamily="34" charset="0"/>
            </a:endParaRPr>
          </a:p>
          <a:p>
            <a:pPr algn="ctr">
              <a:buNone/>
            </a:pPr>
            <a:endParaRPr lang="en-US" sz="800" b="1" dirty="0">
              <a:latin typeface="Corbel" panose="020B0503020204020204" pitchFamily="34" charset="0"/>
            </a:endParaRPr>
          </a:p>
          <a:p>
            <a:pPr algn="ctr">
              <a:buNone/>
            </a:pPr>
            <a:r>
              <a:rPr lang="en-US" sz="1800" dirty="0" smtClean="0">
                <a:latin typeface="Corbel" panose="020B0503020204020204" pitchFamily="34" charset="0"/>
              </a:rPr>
              <a:t>Preparing for Interviews (and Practicing for Interviews)</a:t>
            </a:r>
            <a:endParaRPr lang="en-US" sz="1800" dirty="0">
              <a:latin typeface="Corbel" panose="020B0503020204020204" pitchFamily="34" charset="0"/>
            </a:endParaRPr>
          </a:p>
          <a:p>
            <a:pPr algn="ctr">
              <a:buNone/>
            </a:pPr>
            <a:endParaRPr lang="en-US" sz="800" b="1" dirty="0">
              <a:latin typeface="Corbel" panose="020B0503020204020204" pitchFamily="34" charset="0"/>
            </a:endParaRPr>
          </a:p>
          <a:p>
            <a:pPr algn="ctr">
              <a:buNone/>
            </a:pPr>
            <a:r>
              <a:rPr lang="en-US" sz="1800" dirty="0" smtClean="0">
                <a:latin typeface="Corbel" panose="020B0503020204020204" pitchFamily="34" charset="0"/>
              </a:rPr>
              <a:t>Exploring Careers</a:t>
            </a:r>
            <a:endParaRPr lang="en-US" sz="1800" dirty="0">
              <a:latin typeface="Corbel" panose="020B0503020204020204" pitchFamily="34" charset="0"/>
            </a:endParaRPr>
          </a:p>
          <a:p>
            <a:pPr algn="ctr">
              <a:buNone/>
            </a:pPr>
            <a:endParaRPr lang="en-US" sz="800" b="1" dirty="0">
              <a:latin typeface="Corbel" panose="020B0503020204020204" pitchFamily="34" charset="0"/>
            </a:endParaRPr>
          </a:p>
          <a:p>
            <a:pPr algn="ctr">
              <a:buNone/>
            </a:pPr>
            <a:r>
              <a:rPr lang="en-US" sz="1800" dirty="0" smtClean="0">
                <a:latin typeface="Corbel" panose="020B0503020204020204" pitchFamily="34" charset="0"/>
              </a:rPr>
              <a:t>Conducting </a:t>
            </a:r>
            <a:r>
              <a:rPr lang="en-US" sz="1800" dirty="0">
                <a:latin typeface="Corbel" panose="020B0503020204020204" pitchFamily="34" charset="0"/>
              </a:rPr>
              <a:t>an Effective </a:t>
            </a:r>
            <a:r>
              <a:rPr lang="en-US" sz="1800" dirty="0" smtClean="0">
                <a:latin typeface="Corbel" panose="020B0503020204020204" pitchFamily="34" charset="0"/>
              </a:rPr>
              <a:t>Internship &amp; Job Search</a:t>
            </a:r>
          </a:p>
          <a:p>
            <a:pPr algn="ctr">
              <a:buNone/>
            </a:pPr>
            <a:endParaRPr lang="en-US" sz="1800" dirty="0" smtClean="0">
              <a:latin typeface="Corbel" panose="020B0503020204020204" pitchFamily="34" charset="0"/>
            </a:endParaRPr>
          </a:p>
          <a:p>
            <a:pPr algn="ctr">
              <a:buNone/>
            </a:pPr>
            <a:r>
              <a:rPr lang="en-US" sz="1800" dirty="0" smtClean="0">
                <a:latin typeface="Corbel" panose="020B0503020204020204" pitchFamily="34" charset="0"/>
              </a:rPr>
              <a:t>Researching Graduate &amp; Professional School Options</a:t>
            </a:r>
          </a:p>
          <a:p>
            <a:pPr algn="ctr">
              <a:buNone/>
            </a:pPr>
            <a:endParaRPr lang="en-US" sz="1800" dirty="0">
              <a:latin typeface="Corbel" panose="020B0503020204020204" pitchFamily="34" charset="0"/>
            </a:endParaRPr>
          </a:p>
          <a:p>
            <a:pPr algn="ctr">
              <a:buNone/>
            </a:pPr>
            <a:endParaRPr lang="en-US" sz="1800" dirty="0">
              <a:latin typeface="Corbel" panose="020B0503020204020204" pitchFamily="34" charset="0"/>
            </a:endParaRPr>
          </a:p>
          <a:p>
            <a:endParaRPr lang="en-US" b="1" dirty="0"/>
          </a:p>
          <a:p>
            <a:endParaRPr lang="en-US" dirty="0"/>
          </a:p>
        </p:txBody>
      </p:sp>
    </p:spTree>
    <p:extLst>
      <p:ext uri="{BB962C8B-B14F-4D97-AF65-F5344CB8AC3E}">
        <p14:creationId xmlns:p14="http://schemas.microsoft.com/office/powerpoint/2010/main" val="3903943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chemeClr val="bg1"/>
                </a:solidFill>
                <a:latin typeface="Corbel" panose="020B0503020204020204" pitchFamily="34" charset="0"/>
              </a:rPr>
              <a:t>                                Career &amp; Leadership Development</a:t>
            </a:r>
            <a:endParaRPr lang="en-US" sz="2800" dirty="0"/>
          </a:p>
        </p:txBody>
      </p:sp>
      <p:sp>
        <p:nvSpPr>
          <p:cNvPr id="3" name="Content Placeholder 2"/>
          <p:cNvSpPr>
            <a:spLocks noGrp="1"/>
          </p:cNvSpPr>
          <p:nvPr>
            <p:ph idx="1"/>
          </p:nvPr>
        </p:nvSpPr>
        <p:spPr/>
        <p:txBody>
          <a:bodyPr/>
          <a:lstStyle/>
          <a:p>
            <a:pPr marL="0" indent="0" algn="ctr">
              <a:buNone/>
            </a:pPr>
            <a:r>
              <a:rPr lang="en-US" b="1" dirty="0" smtClean="0">
                <a:latin typeface="Corbel" panose="020B0503020204020204" pitchFamily="34" charset="0"/>
              </a:rPr>
              <a:t>Career </a:t>
            </a:r>
            <a:r>
              <a:rPr lang="en-US" b="1" dirty="0">
                <a:latin typeface="Corbel" panose="020B0503020204020204" pitchFamily="34" charset="0"/>
              </a:rPr>
              <a:t>&amp; Leadership </a:t>
            </a:r>
            <a:r>
              <a:rPr lang="en-US" b="1" dirty="0" smtClean="0">
                <a:latin typeface="Corbel" panose="020B0503020204020204" pitchFamily="34" charset="0"/>
              </a:rPr>
              <a:t>Development</a:t>
            </a:r>
          </a:p>
          <a:p>
            <a:endParaRPr lang="en-US" b="1" dirty="0">
              <a:latin typeface="Corbel" panose="020B0503020204020204" pitchFamily="34" charset="0"/>
            </a:endParaRPr>
          </a:p>
          <a:p>
            <a:pPr algn="ctr">
              <a:buNone/>
            </a:pPr>
            <a:r>
              <a:rPr lang="en-US" dirty="0">
                <a:latin typeface="Corbel" panose="020B0503020204020204" pitchFamily="34" charset="0"/>
              </a:rPr>
              <a:t>University Center, Room 146</a:t>
            </a:r>
          </a:p>
          <a:p>
            <a:pPr algn="ctr">
              <a:buNone/>
            </a:pPr>
            <a:r>
              <a:rPr lang="en-US" dirty="0">
                <a:latin typeface="Corbel" panose="020B0503020204020204" pitchFamily="34" charset="0"/>
              </a:rPr>
              <a:t>262.472.1471</a:t>
            </a:r>
          </a:p>
          <a:p>
            <a:pPr algn="ctr">
              <a:buNone/>
            </a:pPr>
            <a:r>
              <a:rPr lang="en-US" dirty="0">
                <a:latin typeface="Corbel" panose="020B0503020204020204" pitchFamily="34" charset="0"/>
              </a:rPr>
              <a:t>career@uww.edu</a:t>
            </a:r>
          </a:p>
          <a:p>
            <a:pPr algn="ctr">
              <a:buNone/>
            </a:pPr>
            <a:endParaRPr lang="en-US" sz="1200" dirty="0">
              <a:latin typeface="Corbel" panose="020B0503020204020204" pitchFamily="34" charset="0"/>
            </a:endParaRPr>
          </a:p>
          <a:p>
            <a:pPr algn="ctr">
              <a:buNone/>
            </a:pPr>
            <a:endParaRPr lang="en-US" sz="2000" dirty="0">
              <a:latin typeface="Corbel" panose="020B0503020204020204" pitchFamily="34" charset="0"/>
            </a:endParaRPr>
          </a:p>
          <a:p>
            <a:pPr algn="ctr">
              <a:buNone/>
            </a:pPr>
            <a:r>
              <a:rPr lang="en-US" u="sng" dirty="0">
                <a:latin typeface="Corbel" panose="020B0503020204020204" pitchFamily="34" charset="0"/>
                <a:hlinkClick r:id="rId2"/>
              </a:rPr>
              <a:t>http://www.uww.edu/career</a:t>
            </a:r>
            <a:endParaRPr lang="en-US" u="sng" dirty="0">
              <a:latin typeface="Corbel" panose="020B0503020204020204" pitchFamily="34" charset="0"/>
            </a:endParaRPr>
          </a:p>
          <a:p>
            <a:endParaRPr lang="en-US" dirty="0"/>
          </a:p>
        </p:txBody>
      </p:sp>
    </p:spTree>
    <p:extLst>
      <p:ext uri="{BB962C8B-B14F-4D97-AF65-F5344CB8AC3E}">
        <p14:creationId xmlns:p14="http://schemas.microsoft.com/office/powerpoint/2010/main" val="1976857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bg1"/>
                </a:solidFill>
                <a:latin typeface="Corbel"/>
                <a:cs typeface="Corbel"/>
              </a:rPr>
              <a:t>                 Career Compentencies</a:t>
            </a:r>
            <a:r>
              <a:rPr lang="en-US" b="1" dirty="0">
                <a:solidFill>
                  <a:schemeClr val="bg1"/>
                </a:solidFill>
                <a:latin typeface="Corbel"/>
                <a:cs typeface="Corbel"/>
              </a:rPr>
              <a:t/>
            </a:r>
            <a:br>
              <a:rPr lang="en-US" b="1" dirty="0">
                <a:solidFill>
                  <a:schemeClr val="bg1"/>
                </a:solidFill>
                <a:latin typeface="Corbel"/>
                <a:cs typeface="Corbel"/>
              </a:rPr>
            </a:b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sz="3600" b="1" dirty="0" smtClean="0"/>
              <a:t>          Career Competencies and Skills </a:t>
            </a:r>
            <a:endParaRPr lang="en-US" sz="3600" b="1" dirty="0"/>
          </a:p>
          <a:p>
            <a:pPr marL="0" indent="0">
              <a:buNone/>
            </a:pPr>
            <a:endParaRPr lang="en-US" dirty="0" smtClean="0"/>
          </a:p>
          <a:p>
            <a:r>
              <a:rPr lang="en-US" dirty="0" smtClean="0">
                <a:hlinkClick r:id="rId2"/>
              </a:rPr>
              <a:t>http</a:t>
            </a:r>
            <a:r>
              <a:rPr lang="en-US" dirty="0">
                <a:hlinkClick r:id="rId2"/>
              </a:rPr>
              <a:t>://</a:t>
            </a:r>
            <a:r>
              <a:rPr lang="en-US" dirty="0" smtClean="0">
                <a:hlinkClick r:id="rId2"/>
              </a:rPr>
              <a:t>www.naceweb.org/uploadedfiles/pages/knowledge/articles/career-readiness-fact-sheet.pdf</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3863585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bg1"/>
                </a:solidFill>
                <a:latin typeface="Corbel"/>
                <a:cs typeface="Corbel"/>
              </a:rPr>
              <a:t>                       Careers/Majors in CS &amp; IT</a:t>
            </a:r>
            <a:endParaRPr lang="en-US" sz="3200" dirty="0"/>
          </a:p>
        </p:txBody>
      </p:sp>
      <p:sp>
        <p:nvSpPr>
          <p:cNvPr id="3" name="Content Placeholder 2"/>
          <p:cNvSpPr>
            <a:spLocks noGrp="1"/>
          </p:cNvSpPr>
          <p:nvPr>
            <p:ph idx="1"/>
          </p:nvPr>
        </p:nvSpPr>
        <p:spPr/>
        <p:txBody>
          <a:bodyPr/>
          <a:lstStyle/>
          <a:p>
            <a:pPr algn="ctr">
              <a:buNone/>
            </a:pPr>
            <a:r>
              <a:rPr lang="en-US" b="1" dirty="0" smtClean="0"/>
              <a:t>What </a:t>
            </a:r>
            <a:r>
              <a:rPr lang="en-US" b="1" dirty="0"/>
              <a:t>to do with a </a:t>
            </a:r>
          </a:p>
          <a:p>
            <a:pPr algn="ctr">
              <a:buNone/>
            </a:pPr>
            <a:r>
              <a:rPr lang="en-US" b="1" dirty="0"/>
              <a:t>Major </a:t>
            </a:r>
            <a:r>
              <a:rPr lang="en-US" b="1" dirty="0" smtClean="0"/>
              <a:t>in Computer Science &amp; IT</a:t>
            </a:r>
          </a:p>
          <a:p>
            <a:pPr algn="ctr">
              <a:buNone/>
            </a:pPr>
            <a:r>
              <a:rPr lang="en-US" b="1" dirty="0" smtClean="0"/>
              <a:t>Career Occupations &amp; Skills</a:t>
            </a:r>
          </a:p>
          <a:p>
            <a:pPr algn="ctr">
              <a:buNone/>
            </a:pPr>
            <a:endParaRPr lang="en-US" sz="2800" dirty="0" smtClean="0"/>
          </a:p>
          <a:p>
            <a:r>
              <a:rPr lang="en-US" sz="2800" dirty="0">
                <a:hlinkClick r:id="rId2"/>
              </a:rPr>
              <a:t>http://</a:t>
            </a:r>
            <a:r>
              <a:rPr lang="en-US" sz="2800" dirty="0" smtClean="0">
                <a:hlinkClick r:id="rId2"/>
              </a:rPr>
              <a:t>www.uww.edu/cobe/departments/itscm</a:t>
            </a:r>
            <a:endParaRPr lang="en-US" sz="2800" dirty="0" smtClean="0"/>
          </a:p>
          <a:p>
            <a:r>
              <a:rPr lang="en-US" sz="2800" dirty="0">
                <a:hlinkClick r:id="rId3"/>
              </a:rPr>
              <a:t>http://</a:t>
            </a:r>
            <a:r>
              <a:rPr lang="en-US" sz="2800" dirty="0" smtClean="0">
                <a:hlinkClick r:id="rId3"/>
              </a:rPr>
              <a:t>www.uww.edu/cls/departments/computer-science/careers-in-comp-sci</a:t>
            </a:r>
            <a:endParaRPr lang="en-US" sz="2800" dirty="0" smtClean="0"/>
          </a:p>
          <a:p>
            <a:endParaRPr lang="en-US" sz="2800" dirty="0" smtClean="0"/>
          </a:p>
          <a:p>
            <a:pPr marL="0" indent="0">
              <a:buNone/>
            </a:pPr>
            <a:endParaRPr lang="en-US" sz="2800" dirty="0"/>
          </a:p>
        </p:txBody>
      </p:sp>
    </p:spTree>
    <p:extLst>
      <p:ext uri="{BB962C8B-B14F-4D97-AF65-F5344CB8AC3E}">
        <p14:creationId xmlns:p14="http://schemas.microsoft.com/office/powerpoint/2010/main" val="872537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solidFill>
                  <a:schemeClr val="bg1"/>
                </a:solidFill>
                <a:latin typeface="Corbel"/>
                <a:cs typeface="Corbel"/>
              </a:rPr>
              <a:t>                             Careers/Majors </a:t>
            </a:r>
            <a:r>
              <a:rPr lang="en-US" sz="2800" b="1" dirty="0">
                <a:solidFill>
                  <a:schemeClr val="bg1"/>
                </a:solidFill>
                <a:latin typeface="Corbel"/>
                <a:cs typeface="Corbel"/>
              </a:rPr>
              <a:t>in CS &amp; IT</a:t>
            </a:r>
            <a:endParaRPr lang="en-US" sz="2800" dirty="0"/>
          </a:p>
        </p:txBody>
      </p:sp>
      <p:sp>
        <p:nvSpPr>
          <p:cNvPr id="3" name="Content Placeholder 2"/>
          <p:cNvSpPr>
            <a:spLocks noGrp="1"/>
          </p:cNvSpPr>
          <p:nvPr>
            <p:ph idx="1"/>
          </p:nvPr>
        </p:nvSpPr>
        <p:spPr/>
        <p:txBody>
          <a:bodyPr/>
          <a:lstStyle/>
          <a:p>
            <a:endParaRPr lang="en-US" dirty="0" smtClean="0"/>
          </a:p>
          <a:p>
            <a:pPr algn="ctr">
              <a:buNone/>
            </a:pPr>
            <a:r>
              <a:rPr lang="en-US" b="1" dirty="0"/>
              <a:t>What to do with a </a:t>
            </a:r>
          </a:p>
          <a:p>
            <a:pPr algn="ctr">
              <a:buNone/>
            </a:pPr>
            <a:r>
              <a:rPr lang="en-US" b="1" dirty="0"/>
              <a:t>Major </a:t>
            </a:r>
            <a:r>
              <a:rPr lang="en-US" b="1" dirty="0" smtClean="0"/>
              <a:t>in Computer Science &amp; IT</a:t>
            </a:r>
          </a:p>
          <a:p>
            <a:pPr algn="ctr">
              <a:buNone/>
            </a:pPr>
            <a:r>
              <a:rPr lang="en-US" b="1" dirty="0" smtClean="0"/>
              <a:t>Career Occupations &amp; Skills (</a:t>
            </a:r>
            <a:r>
              <a:rPr lang="en-US" b="1" dirty="0" err="1" smtClean="0"/>
              <a:t>cont</a:t>
            </a:r>
            <a:r>
              <a:rPr lang="en-US" b="1" dirty="0" smtClean="0"/>
              <a:t>).</a:t>
            </a:r>
            <a:endParaRPr lang="en-US" dirty="0"/>
          </a:p>
          <a:p>
            <a:pPr marL="0" indent="0" algn="ctr">
              <a:buNone/>
            </a:pPr>
            <a:endParaRPr lang="en-US" sz="2400" i="1" dirty="0" smtClean="0"/>
          </a:p>
          <a:p>
            <a:pPr marL="0" indent="0" algn="ctr">
              <a:buNone/>
            </a:pPr>
            <a:r>
              <a:rPr lang="en-US" sz="2400" i="1" dirty="0" smtClean="0"/>
              <a:t>Occupational Outlook Handbook</a:t>
            </a:r>
          </a:p>
          <a:p>
            <a:pPr marL="457200" lvl="1" indent="0">
              <a:buNone/>
            </a:pPr>
            <a:r>
              <a:rPr lang="en-US" sz="2400" dirty="0">
                <a:hlinkClick r:id="rId2"/>
              </a:rPr>
              <a:t>https://</a:t>
            </a:r>
            <a:r>
              <a:rPr lang="en-US" sz="2400" dirty="0" smtClean="0">
                <a:hlinkClick r:id="rId2"/>
              </a:rPr>
              <a:t>www.bls.gov/ooh/computer-and-information-technology/home.htm</a:t>
            </a:r>
            <a:endParaRPr lang="en-US" sz="2400" dirty="0" smtClean="0"/>
          </a:p>
          <a:p>
            <a:endParaRPr lang="en-US" sz="2800" dirty="0" smtClean="0"/>
          </a:p>
          <a:p>
            <a:pPr marL="0" indent="0">
              <a:buNone/>
            </a:pPr>
            <a:endParaRPr lang="en-US" sz="2800" dirty="0"/>
          </a:p>
        </p:txBody>
      </p:sp>
    </p:spTree>
    <p:extLst>
      <p:ext uri="{BB962C8B-B14F-4D97-AF65-F5344CB8AC3E}">
        <p14:creationId xmlns:p14="http://schemas.microsoft.com/office/powerpoint/2010/main" val="2345211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236" y="367001"/>
            <a:ext cx="8229600" cy="1143000"/>
          </a:xfrm>
        </p:spPr>
        <p:txBody>
          <a:bodyPr/>
          <a:lstStyle/>
          <a:p>
            <a:r>
              <a:rPr lang="en-US" sz="3200" b="1" dirty="0" smtClean="0">
                <a:solidFill>
                  <a:schemeClr val="bg1"/>
                </a:solidFill>
                <a:latin typeface="Corbel"/>
                <a:cs typeface="Corbel"/>
              </a:rPr>
              <a:t>                          </a:t>
            </a:r>
            <a:r>
              <a:rPr lang="en-US" sz="2800" b="1" dirty="0" smtClean="0">
                <a:solidFill>
                  <a:schemeClr val="bg1"/>
                </a:solidFill>
                <a:latin typeface="Corbel"/>
                <a:cs typeface="Corbel"/>
              </a:rPr>
              <a:t>Job &amp; Internship Search Strategies</a:t>
            </a:r>
            <a:r>
              <a:rPr lang="en-US" sz="2400" b="1" dirty="0">
                <a:solidFill>
                  <a:schemeClr val="bg1"/>
                </a:solidFill>
                <a:latin typeface="Corbel"/>
                <a:cs typeface="Corbel"/>
              </a:rPr>
              <a:t/>
            </a:r>
            <a:br>
              <a:rPr lang="en-US" sz="2400" b="1" dirty="0">
                <a:solidFill>
                  <a:schemeClr val="bg1"/>
                </a:solidFill>
                <a:latin typeface="Corbel"/>
                <a:cs typeface="Corbel"/>
              </a:rPr>
            </a:br>
            <a:endParaRPr lang="en-US" sz="2400" dirty="0"/>
          </a:p>
        </p:txBody>
      </p:sp>
      <p:sp>
        <p:nvSpPr>
          <p:cNvPr id="3" name="Content Placeholder 2"/>
          <p:cNvSpPr>
            <a:spLocks noGrp="1"/>
          </p:cNvSpPr>
          <p:nvPr>
            <p:ph idx="1"/>
          </p:nvPr>
        </p:nvSpPr>
        <p:spPr/>
        <p:txBody>
          <a:bodyPr/>
          <a:lstStyle/>
          <a:p>
            <a:pPr marL="914400">
              <a:spcAft>
                <a:spcPts val="600"/>
              </a:spcAft>
              <a:buClr>
                <a:schemeClr val="tx1"/>
              </a:buClr>
            </a:pPr>
            <a:r>
              <a:rPr lang="en-US" sz="2400" dirty="0" smtClean="0">
                <a:latin typeface="Corbel" panose="020B0503020204020204" pitchFamily="34" charset="0"/>
              </a:rPr>
              <a:t>Identify your interests, current and desired skills</a:t>
            </a:r>
          </a:p>
          <a:p>
            <a:pPr marL="914400">
              <a:spcAft>
                <a:spcPts val="600"/>
              </a:spcAft>
              <a:buClr>
                <a:schemeClr val="tx1"/>
              </a:buClr>
            </a:pPr>
            <a:r>
              <a:rPr lang="en-US" sz="2400" dirty="0" smtClean="0">
                <a:latin typeface="Corbel" panose="020B0503020204020204" pitchFamily="34" charset="0"/>
              </a:rPr>
              <a:t>Prepare your resumes &amp; cover letters (tailored!) </a:t>
            </a:r>
          </a:p>
          <a:p>
            <a:pPr marL="914400">
              <a:spcAft>
                <a:spcPts val="600"/>
              </a:spcAft>
              <a:buClr>
                <a:schemeClr val="tx1"/>
              </a:buClr>
            </a:pPr>
            <a:r>
              <a:rPr lang="en-US" sz="2400" dirty="0" smtClean="0">
                <a:latin typeface="Corbel" panose="020B0503020204020204" pitchFamily="34" charset="0"/>
              </a:rPr>
              <a:t>Develop and grow your professional network.  </a:t>
            </a:r>
            <a:r>
              <a:rPr lang="en-US" sz="2400" dirty="0">
                <a:latin typeface="Corbel" panose="020B0503020204020204" pitchFamily="34" charset="0"/>
              </a:rPr>
              <a:t>L</a:t>
            </a:r>
            <a:r>
              <a:rPr lang="en-US" sz="2400" dirty="0" smtClean="0">
                <a:latin typeface="Corbel" panose="020B0503020204020204" pitchFamily="34" charset="0"/>
              </a:rPr>
              <a:t>et them know you are looking!</a:t>
            </a:r>
          </a:p>
          <a:p>
            <a:pPr marL="914400">
              <a:spcAft>
                <a:spcPts val="600"/>
              </a:spcAft>
              <a:buClr>
                <a:schemeClr val="tx1"/>
              </a:buClr>
            </a:pPr>
            <a:r>
              <a:rPr lang="en-US" sz="2400" dirty="0" smtClean="0">
                <a:latin typeface="Corbel" panose="020B0503020204020204" pitchFamily="34" charset="0"/>
              </a:rPr>
              <a:t>Become resourceful of online job search sites</a:t>
            </a:r>
          </a:p>
          <a:p>
            <a:pPr marL="914400">
              <a:spcAft>
                <a:spcPts val="600"/>
              </a:spcAft>
              <a:buClr>
                <a:schemeClr val="tx1"/>
              </a:buClr>
            </a:pPr>
            <a:r>
              <a:rPr lang="en-US" sz="2400" dirty="0" smtClean="0">
                <a:latin typeface="Corbel" panose="020B0503020204020204" pitchFamily="34" charset="0"/>
              </a:rPr>
              <a:t>Create an account on Handshake </a:t>
            </a:r>
          </a:p>
          <a:p>
            <a:pPr marL="914400">
              <a:spcAft>
                <a:spcPts val="600"/>
              </a:spcAft>
              <a:buClr>
                <a:schemeClr val="tx1"/>
              </a:buClr>
            </a:pPr>
            <a:r>
              <a:rPr lang="en-US" sz="2400" dirty="0" smtClean="0">
                <a:latin typeface="Corbel" panose="020B0503020204020204" pitchFamily="34" charset="0"/>
              </a:rPr>
              <a:t>Establish your LinkedIn page and professionalize your social media presence.  </a:t>
            </a:r>
          </a:p>
          <a:p>
            <a:pPr marL="914400">
              <a:spcAft>
                <a:spcPts val="600"/>
              </a:spcAft>
              <a:buClr>
                <a:schemeClr val="tx1"/>
              </a:buClr>
            </a:pPr>
            <a:r>
              <a:rPr lang="en-US" sz="2400" dirty="0" smtClean="0">
                <a:latin typeface="Corbel" panose="020B0503020204020204" pitchFamily="34" charset="0"/>
              </a:rPr>
              <a:t>Attend career fairs, networking events, scientific association meetings, campus events/seminars</a:t>
            </a:r>
          </a:p>
          <a:p>
            <a:pPr marL="914400">
              <a:spcAft>
                <a:spcPts val="600"/>
              </a:spcAft>
              <a:buClr>
                <a:schemeClr val="tx1"/>
              </a:buClr>
            </a:pPr>
            <a:endParaRPr lang="en-US" sz="2000" dirty="0" smtClean="0">
              <a:latin typeface="Corbel" panose="020B0503020204020204" pitchFamily="34" charset="0"/>
            </a:endParaRPr>
          </a:p>
          <a:p>
            <a:pPr marL="571500" indent="0">
              <a:spcAft>
                <a:spcPts val="600"/>
              </a:spcAft>
              <a:buClr>
                <a:schemeClr val="tx1"/>
              </a:buClr>
              <a:buNone/>
            </a:pPr>
            <a:endParaRPr lang="en-US" sz="2400" dirty="0" smtClean="0">
              <a:latin typeface="Corbel" panose="020B0503020204020204" pitchFamily="34" charset="0"/>
            </a:endParaRPr>
          </a:p>
          <a:p>
            <a:pPr marL="571500" indent="0">
              <a:buClr>
                <a:schemeClr val="tx1"/>
              </a:buClr>
              <a:buNone/>
            </a:pPr>
            <a:endParaRPr lang="en-US" sz="2400" dirty="0">
              <a:latin typeface="Corbel" panose="020B0503020204020204" pitchFamily="34" charset="0"/>
            </a:endParaRPr>
          </a:p>
          <a:p>
            <a:pPr marL="0" indent="0">
              <a:buNone/>
            </a:pPr>
            <a:endParaRPr lang="en-US" u="sng" dirty="0" smtClean="0">
              <a:hlinkClick r:id="rId2" action="ppaction://hlinkfile"/>
            </a:endParaRPr>
          </a:p>
          <a:p>
            <a:endParaRPr lang="en-US" dirty="0" smtClean="0">
              <a:hlinkClick r:id="rId2" action="ppaction://hlinkfile"/>
            </a:endParaRPr>
          </a:p>
        </p:txBody>
      </p:sp>
    </p:spTree>
    <p:extLst>
      <p:ext uri="{BB962C8B-B14F-4D97-AF65-F5344CB8AC3E}">
        <p14:creationId xmlns:p14="http://schemas.microsoft.com/office/powerpoint/2010/main" val="591440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291" y="415636"/>
            <a:ext cx="8229600" cy="1219200"/>
          </a:xfrm>
        </p:spPr>
        <p:txBody>
          <a:bodyPr>
            <a:normAutofit/>
          </a:bodyPr>
          <a:lstStyle/>
          <a:p>
            <a:pPr algn="r"/>
            <a:r>
              <a:rPr lang="en-US" sz="2400" b="1" dirty="0" smtClean="0">
                <a:solidFill>
                  <a:schemeClr val="bg1"/>
                </a:solidFill>
              </a:rPr>
              <a:t>  Tips when Reading an Internship/Job Listing</a:t>
            </a:r>
            <a:endParaRPr lang="en-US" sz="2400" b="1" cap="none" dirty="0">
              <a:solidFill>
                <a:schemeClr val="bg1"/>
              </a:solidFill>
            </a:endParaRPr>
          </a:p>
        </p:txBody>
      </p:sp>
      <p:sp>
        <p:nvSpPr>
          <p:cNvPr id="3" name="Content Placeholder 2"/>
          <p:cNvSpPr>
            <a:spLocks noGrp="1"/>
          </p:cNvSpPr>
          <p:nvPr>
            <p:ph idx="1"/>
          </p:nvPr>
        </p:nvSpPr>
        <p:spPr>
          <a:xfrm>
            <a:off x="457200" y="1447800"/>
            <a:ext cx="8229600" cy="4572000"/>
          </a:xfrm>
        </p:spPr>
        <p:txBody>
          <a:bodyPr>
            <a:normAutofit fontScale="25000" lnSpcReduction="20000"/>
          </a:bodyPr>
          <a:lstStyle/>
          <a:p>
            <a:pPr>
              <a:buNone/>
            </a:pPr>
            <a:r>
              <a:rPr lang="en-US" sz="9600" b="1" dirty="0" smtClean="0"/>
              <a:t> </a:t>
            </a:r>
            <a:endParaRPr lang="en-US" sz="9600" dirty="0" smtClean="0"/>
          </a:p>
          <a:p>
            <a:pPr marL="0" indent="0" algn="ctr">
              <a:buNone/>
            </a:pPr>
            <a:endParaRPr lang="en-US" sz="9600" b="1" dirty="0">
              <a:latin typeface="Corbel" panose="020B0503020204020204" pitchFamily="34" charset="0"/>
            </a:endParaRPr>
          </a:p>
          <a:p>
            <a:pPr marL="914400">
              <a:spcAft>
                <a:spcPts val="600"/>
              </a:spcAft>
              <a:buClr>
                <a:schemeClr val="tx1"/>
              </a:buClr>
            </a:pPr>
            <a:r>
              <a:rPr lang="en-US" sz="9600" dirty="0" smtClean="0">
                <a:latin typeface="Corbel" panose="020B0503020204020204" pitchFamily="34" charset="0"/>
              </a:rPr>
              <a:t>You may not have ALL of the qualifications. Still apply! </a:t>
            </a:r>
            <a:endParaRPr lang="en-US" sz="9600" dirty="0">
              <a:latin typeface="Corbel" panose="020B0503020204020204" pitchFamily="34" charset="0"/>
            </a:endParaRPr>
          </a:p>
          <a:p>
            <a:pPr marL="914400">
              <a:spcAft>
                <a:spcPts val="600"/>
              </a:spcAft>
              <a:buClr>
                <a:schemeClr val="tx1"/>
              </a:buClr>
            </a:pPr>
            <a:r>
              <a:rPr lang="en-US" sz="9600" dirty="0" smtClean="0">
                <a:latin typeface="Corbel" panose="020B0503020204020204" pitchFamily="34" charset="0"/>
              </a:rPr>
              <a:t>Pay attention to “required,” “preferred,” and “desired”</a:t>
            </a:r>
            <a:endParaRPr lang="en-US" sz="9600" dirty="0">
              <a:latin typeface="Corbel" panose="020B0503020204020204" pitchFamily="34" charset="0"/>
            </a:endParaRPr>
          </a:p>
          <a:p>
            <a:pPr marL="914400">
              <a:spcAft>
                <a:spcPts val="600"/>
              </a:spcAft>
              <a:buClr>
                <a:schemeClr val="tx1"/>
              </a:buClr>
            </a:pPr>
            <a:r>
              <a:rPr lang="en-US" sz="9600" dirty="0" smtClean="0">
                <a:latin typeface="Corbel" panose="020B0503020204020204" pitchFamily="34" charset="0"/>
              </a:rPr>
              <a:t>Always research the “whole picture” of the overall job/internship description, not just limiting yourself to the duties that are listed.  Look at what the position says about the organization as a whole.  </a:t>
            </a:r>
            <a:endParaRPr lang="en-US" sz="9600" dirty="0">
              <a:latin typeface="Corbel" panose="020B0503020204020204" pitchFamily="34" charset="0"/>
            </a:endParaRPr>
          </a:p>
          <a:p>
            <a:pPr marL="914400">
              <a:spcAft>
                <a:spcPts val="600"/>
              </a:spcAft>
              <a:buClr>
                <a:schemeClr val="tx1"/>
              </a:buClr>
            </a:pPr>
            <a:r>
              <a:rPr lang="en-US" sz="9600" dirty="0" smtClean="0">
                <a:latin typeface="Corbel" panose="020B0503020204020204" pitchFamily="34" charset="0"/>
              </a:rPr>
              <a:t>Take note of the words in the description and reference those words in your cover letter and resume.   You want to convey how you would be the “ideal fit” to what you are applying for.  </a:t>
            </a:r>
            <a:endParaRPr lang="en-US" sz="9600" dirty="0">
              <a:latin typeface="Corbel" panose="020B0503020204020204" pitchFamily="34" charset="0"/>
            </a:endParaRPr>
          </a:p>
          <a:p>
            <a:pPr lvl="3">
              <a:buFont typeface="Arial" panose="020B0604020202020204" pitchFamily="34" charset="0"/>
              <a:buChar char="•"/>
            </a:pPr>
            <a:endParaRPr lang="en-US" sz="9600" dirty="0"/>
          </a:p>
          <a:p>
            <a:pPr marL="1371600" lvl="3" indent="0">
              <a:buNone/>
            </a:pPr>
            <a:endParaRPr lang="en-US" sz="9600" dirty="0" smtClean="0">
              <a:hlinkClick r:id="rId2"/>
            </a:endParaRPr>
          </a:p>
          <a:p>
            <a:pPr algn="ctr">
              <a:buNone/>
            </a:pPr>
            <a:endParaRPr lang="en-US" sz="9600" dirty="0" smtClean="0"/>
          </a:p>
          <a:p>
            <a:pPr algn="ctr">
              <a:buNone/>
            </a:pPr>
            <a:endParaRPr lang="en-US" sz="9600" b="1" dirty="0" smtClean="0"/>
          </a:p>
          <a:p>
            <a:pPr algn="ctr">
              <a:buNone/>
            </a:pPr>
            <a:endParaRPr lang="en-US" b="1" dirty="0" smtClean="0"/>
          </a:p>
          <a:p>
            <a:pPr algn="ctr">
              <a:buNone/>
            </a:pPr>
            <a:endParaRPr lang="en-US" b="1" dirty="0" smtClean="0"/>
          </a:p>
          <a:p>
            <a:pPr algn="ctr">
              <a:buNone/>
            </a:pPr>
            <a:endParaRPr lang="en-US" b="1" dirty="0" smtClean="0"/>
          </a:p>
          <a:p>
            <a:pPr algn="ctr">
              <a:buNone/>
            </a:pPr>
            <a:endParaRPr lang="en-US" b="1" dirty="0" smtClean="0"/>
          </a:p>
          <a:p>
            <a:pPr algn="ctr">
              <a:buNone/>
            </a:pPr>
            <a:endParaRPr lang="en-US" sz="1300" dirty="0" smtClean="0"/>
          </a:p>
          <a:p>
            <a:pPr>
              <a:buNone/>
            </a:pPr>
            <a:r>
              <a:rPr lang="en-US" dirty="0" smtClean="0"/>
              <a:t> </a:t>
            </a:r>
            <a:endParaRPr lang="en-US" sz="2100" dirty="0" smtClean="0"/>
          </a:p>
          <a:p>
            <a:pPr>
              <a:buNone/>
            </a:pPr>
            <a:r>
              <a:rPr lang="en-US" sz="2100" dirty="0" smtClean="0"/>
              <a:t> </a:t>
            </a:r>
          </a:p>
          <a:p>
            <a:pPr>
              <a:buNone/>
            </a:pPr>
            <a:r>
              <a:rPr lang="en-US" sz="2100" dirty="0" smtClean="0"/>
              <a:t> </a:t>
            </a:r>
          </a:p>
          <a:p>
            <a:pPr>
              <a:buNone/>
            </a:pPr>
            <a:r>
              <a:rPr lang="en-US" sz="2100" dirty="0" smtClean="0"/>
              <a:t> </a:t>
            </a:r>
          </a:p>
          <a:p>
            <a:endParaRPr lang="en-US" dirty="0"/>
          </a:p>
        </p:txBody>
      </p:sp>
    </p:spTree>
    <p:extLst>
      <p:ext uri="{BB962C8B-B14F-4D97-AF65-F5344CB8AC3E}">
        <p14:creationId xmlns:p14="http://schemas.microsoft.com/office/powerpoint/2010/main" val="2661315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Corbel"/>
                <a:cs typeface="Corbel"/>
              </a:rPr>
              <a:t>                                     Handshake</a:t>
            </a:r>
            <a:r>
              <a:rPr lang="en-US" b="1" dirty="0">
                <a:solidFill>
                  <a:schemeClr val="bg1"/>
                </a:solidFill>
                <a:latin typeface="Corbel"/>
                <a:cs typeface="Corbel"/>
              </a:rPr>
              <a:t/>
            </a:r>
            <a:br>
              <a:rPr lang="en-US" b="1" dirty="0">
                <a:solidFill>
                  <a:schemeClr val="bg1"/>
                </a:solidFill>
                <a:latin typeface="Corbel"/>
                <a:cs typeface="Corbel"/>
              </a:rPr>
            </a:br>
            <a:endParaRPr lang="en-US" dirty="0"/>
          </a:p>
        </p:txBody>
      </p:sp>
      <p:sp>
        <p:nvSpPr>
          <p:cNvPr id="3" name="Content Placeholder 2"/>
          <p:cNvSpPr>
            <a:spLocks noGrp="1"/>
          </p:cNvSpPr>
          <p:nvPr>
            <p:ph idx="1"/>
          </p:nvPr>
        </p:nvSpPr>
        <p:spPr/>
        <p:txBody>
          <a:bodyPr/>
          <a:lstStyle/>
          <a:p>
            <a:pPr marL="0" indent="0" algn="ctr">
              <a:buNone/>
            </a:pPr>
            <a:r>
              <a:rPr lang="en-US" sz="6600" dirty="0" smtClean="0"/>
              <a:t>Handshake</a:t>
            </a:r>
          </a:p>
          <a:p>
            <a:pPr marL="0" indent="0" algn="ctr">
              <a:buNone/>
            </a:pPr>
            <a:r>
              <a:rPr lang="en-US" sz="2800" dirty="0">
                <a:hlinkClick r:id="rId2"/>
              </a:rPr>
              <a:t>https://</a:t>
            </a:r>
            <a:r>
              <a:rPr lang="en-US" sz="2800" dirty="0" smtClean="0">
                <a:hlinkClick r:id="rId2"/>
              </a:rPr>
              <a:t>uww.joinhandshake.com/login</a:t>
            </a:r>
            <a:endParaRPr lang="en-US" sz="2800" dirty="0" smtClean="0"/>
          </a:p>
          <a:p>
            <a:pPr marL="0" indent="0" algn="ctr">
              <a:buNone/>
            </a:pPr>
            <a:r>
              <a:rPr lang="en-US" sz="2400" dirty="0" smtClean="0"/>
              <a:t>Handshake </a:t>
            </a:r>
            <a:r>
              <a:rPr lang="en-US" sz="2400" dirty="0"/>
              <a:t>is UW-Whitewater's tool for finding jobs and internships in all industries/career fields across Wisconsin and the United States.</a:t>
            </a:r>
          </a:p>
          <a:p>
            <a:pPr marL="0" indent="0" algn="ctr">
              <a:buNone/>
            </a:pPr>
            <a:r>
              <a:rPr lang="en-US" sz="2400" dirty="0"/>
              <a:t>  Activate your account and create your profile now!</a:t>
            </a:r>
          </a:p>
          <a:p>
            <a:pPr marL="0" indent="0" algn="ctr">
              <a:buNone/>
            </a:pPr>
            <a:r>
              <a:rPr lang="en-US" sz="2400" dirty="0"/>
              <a:t>Online tutorial on how to use Handshake:</a:t>
            </a:r>
          </a:p>
          <a:p>
            <a:pPr marL="0" indent="0" algn="ctr">
              <a:buNone/>
            </a:pPr>
            <a:r>
              <a:rPr lang="en-US" sz="2400" dirty="0">
                <a:hlinkClick r:id="rId3"/>
              </a:rPr>
              <a:t>https://support.joinhandshake.com/</a:t>
            </a:r>
            <a:endParaRPr lang="en-US" sz="2400" dirty="0"/>
          </a:p>
          <a:p>
            <a:pPr marL="0" indent="0" algn="ctr">
              <a:buNone/>
            </a:pPr>
            <a:endParaRPr lang="en-US" sz="2400" dirty="0" smtClean="0"/>
          </a:p>
          <a:p>
            <a:pPr marL="0" indent="0" algn="ctr">
              <a:buNone/>
            </a:pPr>
            <a:endParaRPr lang="en-US" sz="2400" dirty="0"/>
          </a:p>
          <a:p>
            <a:pPr marL="0" indent="0" algn="ctr">
              <a:buNone/>
            </a:pPr>
            <a:endParaRPr lang="en-US" sz="2400" dirty="0" smtClean="0"/>
          </a:p>
          <a:p>
            <a:pPr marL="0" indent="0" algn="ctr">
              <a:buNone/>
            </a:pPr>
            <a:endParaRPr lang="en-US" sz="2400" dirty="0"/>
          </a:p>
          <a:p>
            <a:pPr marL="0" indent="0" algn="ctr">
              <a:buNone/>
            </a:pPr>
            <a:endParaRPr lang="en-US" sz="2400" dirty="0" smtClean="0"/>
          </a:p>
          <a:p>
            <a:pPr marL="0" indent="0" algn="ctr">
              <a:buNone/>
            </a:pPr>
            <a:endParaRPr lang="en-US" sz="2400" dirty="0"/>
          </a:p>
          <a:p>
            <a:pPr marL="0" indent="0" algn="ctr">
              <a:buNone/>
            </a:pPr>
            <a:endParaRPr lang="en-US" sz="2400" dirty="0"/>
          </a:p>
        </p:txBody>
      </p:sp>
    </p:spTree>
    <p:extLst>
      <p:ext uri="{BB962C8B-B14F-4D97-AF65-F5344CB8AC3E}">
        <p14:creationId xmlns:p14="http://schemas.microsoft.com/office/powerpoint/2010/main" val="3228078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3109</TotalTime>
  <Words>532</Words>
  <Application>Microsoft Office PowerPoint</Application>
  <PresentationFormat>On-screen Show (4:3)</PresentationFormat>
  <Paragraphs>184</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Corbel</vt:lpstr>
      <vt:lpstr>Trajan Pro</vt:lpstr>
      <vt:lpstr>Office Theme</vt:lpstr>
      <vt:lpstr>PowerPoint Presentation</vt:lpstr>
      <vt:lpstr>                            Career &amp; Leadership Development  </vt:lpstr>
      <vt:lpstr>                                Career &amp; Leadership Development</vt:lpstr>
      <vt:lpstr>                 Career Compentencies </vt:lpstr>
      <vt:lpstr>                       Careers/Majors in CS &amp; IT</vt:lpstr>
      <vt:lpstr>                             Careers/Majors in CS &amp; IT</vt:lpstr>
      <vt:lpstr>                          Job &amp; Internship Search Strategies </vt:lpstr>
      <vt:lpstr>  Tips when Reading an Internship/Job Listing</vt:lpstr>
      <vt:lpstr>                                     Handshake </vt:lpstr>
      <vt:lpstr>                          Dice.Com </vt:lpstr>
      <vt:lpstr>                          Internships.com </vt:lpstr>
      <vt:lpstr>                                                                  GoinGlobal</vt:lpstr>
      <vt:lpstr>Search Strategies and Terms/Resources</vt:lpstr>
      <vt:lpstr>                          Connecting and Networking! </vt:lpstr>
      <vt:lpstr>                          LinkedIn </vt:lpstr>
      <vt:lpstr>                          Connecting and Networking! </vt:lpstr>
      <vt:lpstr>Professional Associations </vt:lpstr>
      <vt:lpstr>Rotational Programs</vt:lpstr>
      <vt:lpstr>                               For More Help, Contact</vt:lpstr>
    </vt:vector>
  </TitlesOfParts>
  <Company>UW-Whitewater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UWW Staff</dc:creator>
  <cp:lastModifiedBy>Iaccarino, Greg J</cp:lastModifiedBy>
  <cp:revision>188</cp:revision>
  <cp:lastPrinted>2011-02-23T17:31:26Z</cp:lastPrinted>
  <dcterms:created xsi:type="dcterms:W3CDTF">2011-03-24T18:12:39Z</dcterms:created>
  <dcterms:modified xsi:type="dcterms:W3CDTF">2019-04-24T19:40:44Z</dcterms:modified>
</cp:coreProperties>
</file>