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handoutMasterIdLst>
    <p:handoutMasterId r:id="rId21"/>
  </p:handoutMasterIdLst>
  <p:sldIdLst>
    <p:sldId id="256" r:id="rId2"/>
    <p:sldId id="273" r:id="rId3"/>
    <p:sldId id="276" r:id="rId4"/>
    <p:sldId id="275" r:id="rId5"/>
    <p:sldId id="282" r:id="rId6"/>
    <p:sldId id="281" r:id="rId7"/>
    <p:sldId id="284" r:id="rId8"/>
    <p:sldId id="285" r:id="rId9"/>
    <p:sldId id="286" r:id="rId10"/>
    <p:sldId id="287" r:id="rId11"/>
    <p:sldId id="291" r:id="rId12"/>
    <p:sldId id="288" r:id="rId13"/>
    <p:sldId id="278" r:id="rId14"/>
    <p:sldId id="289" r:id="rId15"/>
    <p:sldId id="290" r:id="rId16"/>
    <p:sldId id="277" r:id="rId17"/>
    <p:sldId id="265" r:id="rId18"/>
    <p:sldId id="268" r:id="rId19"/>
    <p:sldId id="264"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12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46CDEAE-A474-469C-9DA6-ACEC602352BC}" type="datetimeFigureOut">
              <a:rPr lang="en-US" smtClean="0"/>
              <a:t>8/30/2019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5FB64E59-76E9-40E3-8255-7824B83DDEEE}" type="slidenum">
              <a:rPr lang="en-US" smtClean="0"/>
              <a:t>‹#›</a:t>
            </a:fld>
            <a:endParaRPr lang="en-US"/>
          </a:p>
        </p:txBody>
      </p:sp>
    </p:spTree>
    <p:extLst>
      <p:ext uri="{BB962C8B-B14F-4D97-AF65-F5344CB8AC3E}">
        <p14:creationId xmlns:p14="http://schemas.microsoft.com/office/powerpoint/2010/main" val="29313950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2191982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2823744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63DA496-AA70-475C-A2CA-776AC9F3F37C}" type="slidenum">
              <a:rPr lang="en-US" smtClean="0"/>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52584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1983912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63DA496-AA70-475C-A2CA-776AC9F3F37C}" type="slidenum">
              <a:rPr lang="en-US" smtClean="0"/>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95089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1039498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965703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4151477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2263586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927093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1244131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80861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360994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1662445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3229160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06E8A1-E137-4FFC-B6F1-284485408B9E}" type="datetimeFigureOut">
              <a:rPr lang="en-US" smtClean="0"/>
              <a:t>8/30/2019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63DA496-AA70-475C-A2CA-776AC9F3F37C}" type="slidenum">
              <a:rPr lang="en-US" smtClean="0"/>
              <a:t>‹#›</a:t>
            </a:fld>
            <a:endParaRPr lang="en-US" dirty="0"/>
          </a:p>
        </p:txBody>
      </p:sp>
    </p:spTree>
    <p:extLst>
      <p:ext uri="{BB962C8B-B14F-4D97-AF65-F5344CB8AC3E}">
        <p14:creationId xmlns:p14="http://schemas.microsoft.com/office/powerpoint/2010/main" val="151547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B06E8A1-E137-4FFC-B6F1-284485408B9E}" type="datetimeFigureOut">
              <a:rPr lang="en-US" smtClean="0"/>
              <a:t>8/30/2019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63DA496-AA70-475C-A2CA-776AC9F3F37C}" type="slidenum">
              <a:rPr lang="en-US" smtClean="0"/>
              <a:t>‹#›</a:t>
            </a:fld>
            <a:endParaRPr lang="en-US" dirty="0"/>
          </a:p>
        </p:txBody>
      </p:sp>
    </p:spTree>
    <p:extLst>
      <p:ext uri="{BB962C8B-B14F-4D97-AF65-F5344CB8AC3E}">
        <p14:creationId xmlns:p14="http://schemas.microsoft.com/office/powerpoint/2010/main" val="106322593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emf"/><Relationship Id="rId5" Type="http://schemas.openxmlformats.org/officeDocument/2006/relationships/package" Target="../embeddings/Microsoft_Word_Document7.docx"/><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2.docx"/></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package" Target="../embeddings/Microsoft_Word_Document3.docx"/></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package" Target="../embeddings/Microsoft_Word_Document4.docx"/></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emf"/><Relationship Id="rId4" Type="http://schemas.openxmlformats.org/officeDocument/2006/relationships/package" Target="../embeddings/Microsoft_Word_Document5.docx"/></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package" Target="../embeddings/Microsoft_Word_Document6.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normAutofit fontScale="90000"/>
          </a:bodyPr>
          <a:lstStyle/>
          <a:p>
            <a:r>
              <a:rPr lang="en-US" dirty="0" smtClean="0"/>
              <a:t>Conditional Admit Process</a:t>
            </a: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3200" b="1" dirty="0" smtClean="0"/>
              <a:t>Welcome to UW-Whitewater!!</a:t>
            </a:r>
            <a:endParaRPr lang="en-US" sz="3200" b="1" dirty="0"/>
          </a:p>
        </p:txBody>
      </p:sp>
      <p:grpSp>
        <p:nvGrpSpPr>
          <p:cNvPr id="7" name="Group 6"/>
          <p:cNvGrpSpPr/>
          <p:nvPr/>
        </p:nvGrpSpPr>
        <p:grpSpPr>
          <a:xfrm>
            <a:off x="76200" y="5715000"/>
            <a:ext cx="8915400" cy="990600"/>
            <a:chOff x="76200" y="5715000"/>
            <a:chExt cx="8915400" cy="99060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5" name="Rectangle 4"/>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164520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786982" y="3048000"/>
            <a:ext cx="5357018" cy="3352800"/>
          </a:xfrm>
          <a:prstGeom prst="rect">
            <a:avLst/>
          </a:prstGeom>
        </p:spPr>
      </p:pic>
      <p:sp>
        <p:nvSpPr>
          <p:cNvPr id="2" name="Title 1"/>
          <p:cNvSpPr>
            <a:spLocks noGrp="1"/>
          </p:cNvSpPr>
          <p:nvPr>
            <p:ph type="title"/>
          </p:nvPr>
        </p:nvSpPr>
        <p:spPr/>
        <p:txBody>
          <a:bodyPr>
            <a:normAutofit fontScale="90000"/>
          </a:bodyPr>
          <a:lstStyle/>
          <a:p>
            <a:r>
              <a:rPr lang="en-US" dirty="0" smtClean="0"/>
              <a:t>How can you keep track of this? Your DSC won’t have it until you turn it in…    Ideas?</a:t>
            </a:r>
            <a:endParaRPr lang="en-US" dirty="0"/>
          </a:p>
        </p:txBody>
      </p:sp>
      <p:graphicFrame>
        <p:nvGraphicFramePr>
          <p:cNvPr id="4" name="Content Placeholder 3"/>
          <p:cNvGraphicFramePr>
            <a:graphicFrameLocks noGrp="1" noChangeAspect="1"/>
          </p:cNvGraphicFramePr>
          <p:nvPr>
            <p:ph idx="1"/>
            <p:extLst>
              <p:ext uri="{D42A27DB-BD31-4B8C-83A1-F6EECF244321}">
                <p14:modId xmlns:p14="http://schemas.microsoft.com/office/powerpoint/2010/main" val="2739253904"/>
              </p:ext>
            </p:extLst>
          </p:nvPr>
        </p:nvGraphicFramePr>
        <p:xfrm>
          <a:off x="304800" y="2438400"/>
          <a:ext cx="4712787" cy="3778250"/>
        </p:xfrm>
        <a:graphic>
          <a:graphicData uri="http://schemas.openxmlformats.org/presentationml/2006/ole">
            <mc:AlternateContent xmlns:mc="http://schemas.openxmlformats.org/markup-compatibility/2006">
              <mc:Choice xmlns:v="urn:schemas-microsoft-com:vml" Requires="v">
                <p:oleObj spid="_x0000_s7180" name="Document" r:id="rId5" imgW="9141751" imgH="7329071" progId="Word.Document.12">
                  <p:embed/>
                </p:oleObj>
              </mc:Choice>
              <mc:Fallback>
                <p:oleObj name="Document" r:id="rId5" imgW="9141751" imgH="7329071" progId="Word.Document.12">
                  <p:embed/>
                  <p:pic>
                    <p:nvPicPr>
                      <p:cNvPr id="0" name=""/>
                      <p:cNvPicPr/>
                      <p:nvPr/>
                    </p:nvPicPr>
                    <p:blipFill>
                      <a:blip r:embed="rId6"/>
                      <a:stretch>
                        <a:fillRect/>
                      </a:stretch>
                    </p:blipFill>
                    <p:spPr>
                      <a:xfrm>
                        <a:off x="304800" y="2438400"/>
                        <a:ext cx="4712787" cy="3778250"/>
                      </a:xfrm>
                      <a:prstGeom prst="rect">
                        <a:avLst/>
                      </a:prstGeom>
                    </p:spPr>
                  </p:pic>
                </p:oleObj>
              </mc:Fallback>
            </mc:AlternateContent>
          </a:graphicData>
        </a:graphic>
      </p:graphicFrame>
    </p:spTree>
    <p:extLst>
      <p:ext uri="{BB962C8B-B14F-4D97-AF65-F5344CB8AC3E}">
        <p14:creationId xmlns:p14="http://schemas.microsoft.com/office/powerpoint/2010/main" val="229368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128490"/>
          </a:xfrm>
        </p:spPr>
        <p:txBody>
          <a:bodyPr/>
          <a:lstStyle/>
          <a:p>
            <a:pPr algn="ctr"/>
            <a:r>
              <a:rPr lang="en-US" b="1" dirty="0" smtClean="0"/>
              <a:t>GYST</a:t>
            </a:r>
            <a:r>
              <a:rPr lang="en-US" dirty="0" smtClean="0"/>
              <a:t/>
            </a:r>
            <a:br>
              <a:rPr lang="en-US" dirty="0" smtClean="0"/>
            </a:br>
            <a:r>
              <a:rPr lang="en-US" sz="2800" dirty="0" smtClean="0"/>
              <a:t>Another resource for you!</a:t>
            </a:r>
            <a:endParaRPr lang="en-US" sz="2800" dirty="0"/>
          </a:p>
        </p:txBody>
      </p:sp>
      <p:sp>
        <p:nvSpPr>
          <p:cNvPr id="3" name="Content Placeholder 2"/>
          <p:cNvSpPr>
            <a:spLocks noGrp="1"/>
          </p:cNvSpPr>
          <p:nvPr>
            <p:ph idx="1"/>
          </p:nvPr>
        </p:nvSpPr>
        <p:spPr>
          <a:xfrm>
            <a:off x="1942415" y="1828800"/>
            <a:ext cx="6591985" cy="4800600"/>
          </a:xfrm>
        </p:spPr>
        <p:txBody>
          <a:bodyPr>
            <a:noAutofit/>
          </a:bodyPr>
          <a:lstStyle/>
          <a:p>
            <a:pPr marL="0" indent="0">
              <a:buNone/>
            </a:pPr>
            <a:r>
              <a:rPr lang="en-US" b="1" dirty="0" smtClean="0"/>
              <a:t>What is it?</a:t>
            </a:r>
          </a:p>
          <a:p>
            <a:r>
              <a:rPr lang="en-US" sz="1600" dirty="0" smtClean="0"/>
              <a:t>GYST is a program available to any student using CSD services for the first time.  The purpose of GYST is to help you coordinate all of your CSD services and beginning of the year academic responsibilities.  It gets you off to an organized start to the year</a:t>
            </a:r>
            <a:r>
              <a:rPr lang="en-US" sz="1600" dirty="0" smtClean="0"/>
              <a:t>!</a:t>
            </a:r>
          </a:p>
          <a:p>
            <a:r>
              <a:rPr lang="en-US" sz="1600" dirty="0" smtClean="0"/>
              <a:t>GYST </a:t>
            </a:r>
            <a:r>
              <a:rPr lang="en-US" sz="1600" dirty="0" smtClean="0"/>
              <a:t>1 consists of one approximately 30-minute meeting with </a:t>
            </a:r>
            <a:r>
              <a:rPr lang="en-US" sz="1600" dirty="0" smtClean="0"/>
              <a:t>your transition mentor. The </a:t>
            </a:r>
            <a:r>
              <a:rPr lang="en-US" sz="1600" dirty="0" smtClean="0"/>
              <a:t>two of you will double check that you have requested all your services and done all the necessary steps, review university systems (i.e. Canvas, WINs), and talk about some of the tasks you should be doing every day as a college student.  If you attend a GYST 1 meeting, you will be given the option to have a GYST 2 meeting (to check in and see how things are going</a:t>
            </a:r>
            <a:r>
              <a:rPr lang="en-US" sz="1600" dirty="0" smtClean="0"/>
              <a:t>).</a:t>
            </a:r>
          </a:p>
          <a:p>
            <a:r>
              <a:rPr lang="en-US" sz="1600" dirty="0"/>
              <a:t>You have a GYST list in your fall orientation materials</a:t>
            </a:r>
          </a:p>
          <a:p>
            <a:r>
              <a:rPr lang="en-US" sz="1600" dirty="0"/>
              <a:t>E-mail your transition mentor to set up a time to meet</a:t>
            </a:r>
          </a:p>
          <a:p>
            <a:endParaRPr lang="en-US" sz="1600" dirty="0"/>
          </a:p>
        </p:txBody>
      </p:sp>
    </p:spTree>
    <p:extLst>
      <p:ext uri="{BB962C8B-B14F-4D97-AF65-F5344CB8AC3E}">
        <p14:creationId xmlns:p14="http://schemas.microsoft.com/office/powerpoint/2010/main" val="160611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676400"/>
            <a:ext cx="6817799" cy="2971800"/>
          </a:xfrm>
        </p:spPr>
        <p:txBody>
          <a:bodyPr>
            <a:normAutofit/>
          </a:bodyPr>
          <a:lstStyle/>
          <a:p>
            <a:r>
              <a:rPr lang="en-US" sz="3200" dirty="0" smtClean="0"/>
              <a:t>What happens when you have completed STP, your Academic/Transition Plan, and got the grades you need for summer and fall?</a:t>
            </a:r>
            <a:endParaRPr lang="en-US" sz="3200" dirty="0"/>
          </a:p>
        </p:txBody>
      </p:sp>
    </p:spTree>
    <p:extLst>
      <p:ext uri="{BB962C8B-B14F-4D97-AF65-F5344CB8AC3E}">
        <p14:creationId xmlns:p14="http://schemas.microsoft.com/office/powerpoint/2010/main" val="1483938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Conditional Admit Process</a:t>
            </a:r>
            <a:endParaRPr lang="en-US" dirty="0"/>
          </a:p>
        </p:txBody>
      </p:sp>
      <p:sp>
        <p:nvSpPr>
          <p:cNvPr id="3" name="Content Placeholder 2"/>
          <p:cNvSpPr>
            <a:spLocks noGrp="1"/>
          </p:cNvSpPr>
          <p:nvPr>
            <p:ph idx="1"/>
          </p:nvPr>
        </p:nvSpPr>
        <p:spPr/>
        <p:txBody>
          <a:bodyPr>
            <a:normAutofit/>
          </a:bodyPr>
          <a:lstStyle/>
          <a:p>
            <a:r>
              <a:rPr lang="en-US" sz="2400" dirty="0" smtClean="0"/>
              <a:t>Once you have </a:t>
            </a:r>
            <a:r>
              <a:rPr lang="en-US" sz="2400" u="sng" dirty="0" smtClean="0"/>
              <a:t>met all of the requirements </a:t>
            </a:r>
            <a:r>
              <a:rPr lang="en-US" sz="2400" dirty="0" smtClean="0"/>
              <a:t>and </a:t>
            </a:r>
            <a:r>
              <a:rPr lang="en-US" sz="2400" u="sng" dirty="0" smtClean="0"/>
              <a:t>achieved 12 college level credits at a cumulative 2.0 or above</a:t>
            </a:r>
            <a:r>
              <a:rPr lang="en-US" sz="2400" dirty="0" smtClean="0"/>
              <a:t>, you are released from the contract.</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8200" y="3958115"/>
            <a:ext cx="2219325" cy="2219325"/>
          </a:xfrm>
          <a:prstGeom prst="rect">
            <a:avLst/>
          </a:prstGeom>
        </p:spPr>
      </p:pic>
    </p:spTree>
    <p:extLst>
      <p:ext uri="{BB962C8B-B14F-4D97-AF65-F5344CB8AC3E}">
        <p14:creationId xmlns:p14="http://schemas.microsoft.com/office/powerpoint/2010/main" val="4083987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1981200"/>
            <a:ext cx="6589199" cy="3262090"/>
          </a:xfrm>
        </p:spPr>
        <p:txBody>
          <a:bodyPr/>
          <a:lstStyle/>
          <a:p>
            <a:r>
              <a:rPr lang="en-US" dirty="0" smtClean="0"/>
              <a:t>What happens if you don’t make the grades that you need? But you are very, very close, and you have done everything else right? </a:t>
            </a:r>
            <a:endParaRPr lang="en-US" dirty="0"/>
          </a:p>
        </p:txBody>
      </p:sp>
    </p:spTree>
    <p:extLst>
      <p:ext uri="{BB962C8B-B14F-4D97-AF65-F5344CB8AC3E}">
        <p14:creationId xmlns:p14="http://schemas.microsoft.com/office/powerpoint/2010/main" val="848110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362200"/>
            <a:ext cx="6589199" cy="1280890"/>
          </a:xfrm>
        </p:spPr>
        <p:txBody>
          <a:bodyPr>
            <a:normAutofit fontScale="90000"/>
          </a:bodyPr>
          <a:lstStyle/>
          <a:p>
            <a:r>
              <a:rPr lang="en-US" dirty="0" smtClean="0"/>
              <a:t>You might be offered the opportunity to appeal to be reinstated… and if that happens here is what you will need to do:</a:t>
            </a:r>
            <a:endParaRPr lang="en-US" dirty="0"/>
          </a:p>
        </p:txBody>
      </p:sp>
    </p:spTree>
    <p:extLst>
      <p:ext uri="{BB962C8B-B14F-4D97-AF65-F5344CB8AC3E}">
        <p14:creationId xmlns:p14="http://schemas.microsoft.com/office/powerpoint/2010/main" val="4182549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2020</a:t>
            </a:r>
            <a:endParaRPr lang="en-US" dirty="0"/>
          </a:p>
        </p:txBody>
      </p:sp>
      <p:sp>
        <p:nvSpPr>
          <p:cNvPr id="3" name="Content Placeholder 2"/>
          <p:cNvSpPr>
            <a:spLocks noGrp="1"/>
          </p:cNvSpPr>
          <p:nvPr>
            <p:ph idx="1"/>
          </p:nvPr>
        </p:nvSpPr>
        <p:spPr>
          <a:xfrm>
            <a:off x="1524001" y="2133600"/>
            <a:ext cx="7010400" cy="3777622"/>
          </a:xfrm>
        </p:spPr>
        <p:txBody>
          <a:bodyPr>
            <a:normAutofit/>
          </a:bodyPr>
          <a:lstStyle/>
          <a:p>
            <a:r>
              <a:rPr lang="en-US" sz="2800" dirty="0" smtClean="0"/>
              <a:t>For students on academic probation or reinstated, you must: </a:t>
            </a:r>
          </a:p>
          <a:p>
            <a:pPr lvl="1"/>
            <a:r>
              <a:rPr lang="en-US" sz="2000" b="1" dirty="0" smtClean="0"/>
              <a:t>Make and Complete an updated Individualized </a:t>
            </a:r>
            <a:r>
              <a:rPr lang="en-US" sz="2000" b="1" dirty="0"/>
              <a:t>Academic/Transition </a:t>
            </a:r>
            <a:r>
              <a:rPr lang="en-US" sz="2000" b="1" dirty="0" smtClean="0"/>
              <a:t>Plan with your DSC</a:t>
            </a:r>
            <a:endParaRPr lang="en-US" sz="2000" dirty="0" smtClean="0"/>
          </a:p>
          <a:p>
            <a:pPr lvl="1"/>
            <a:r>
              <a:rPr lang="en-US" sz="2000" dirty="0" smtClean="0"/>
              <a:t>Meet at least 2 times with your DSC</a:t>
            </a:r>
          </a:p>
          <a:p>
            <a:pPr lvl="1"/>
            <a:r>
              <a:rPr lang="en-US" sz="2000" dirty="0" smtClean="0"/>
              <a:t>Get DSC approval before dropping a course</a:t>
            </a:r>
            <a:endParaRPr lang="en-US" sz="2000" dirty="0"/>
          </a:p>
        </p:txBody>
      </p:sp>
    </p:spTree>
    <p:extLst>
      <p:ext uri="{BB962C8B-B14F-4D97-AF65-F5344CB8AC3E}">
        <p14:creationId xmlns:p14="http://schemas.microsoft.com/office/powerpoint/2010/main" val="929542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success</a:t>
            </a:r>
            <a:endParaRPr lang="en-US" dirty="0"/>
          </a:p>
        </p:txBody>
      </p:sp>
      <p:sp>
        <p:nvSpPr>
          <p:cNvPr id="3" name="Content Placeholder 2"/>
          <p:cNvSpPr>
            <a:spLocks noGrp="1"/>
          </p:cNvSpPr>
          <p:nvPr>
            <p:ph idx="1"/>
          </p:nvPr>
        </p:nvSpPr>
        <p:spPr>
          <a:xfrm>
            <a:off x="1524000" y="1600201"/>
            <a:ext cx="7162800" cy="3962400"/>
          </a:xfrm>
        </p:spPr>
        <p:txBody>
          <a:bodyPr>
            <a:normAutofit/>
          </a:bodyPr>
          <a:lstStyle/>
          <a:p>
            <a:r>
              <a:rPr lang="en-US" sz="1900" dirty="0" smtClean="0"/>
              <a:t>Go through syllabi &amp; add dates to calendar system</a:t>
            </a:r>
          </a:p>
          <a:p>
            <a:r>
              <a:rPr lang="en-US" sz="1900" dirty="0" smtClean="0"/>
              <a:t>Put ‘study times’ in to your calendar</a:t>
            </a:r>
          </a:p>
          <a:p>
            <a:r>
              <a:rPr lang="en-US" sz="1900" dirty="0" smtClean="0"/>
              <a:t>Check, read &amp; delete email everyday</a:t>
            </a:r>
          </a:p>
          <a:p>
            <a:r>
              <a:rPr lang="en-US" sz="1900" dirty="0" smtClean="0"/>
              <a:t>Check Canvas/D2L for any class updates</a:t>
            </a:r>
          </a:p>
          <a:p>
            <a:pPr lvl="0"/>
            <a:r>
              <a:rPr lang="en-US" sz="1900" dirty="0"/>
              <a:t>Attend advising meeting, schedule 2</a:t>
            </a:r>
            <a:r>
              <a:rPr lang="en-US" sz="1900" baseline="30000" dirty="0"/>
              <a:t>nd</a:t>
            </a:r>
            <a:r>
              <a:rPr lang="en-US" sz="1900" dirty="0"/>
              <a:t> one</a:t>
            </a:r>
          </a:p>
          <a:p>
            <a:pPr lvl="0"/>
            <a:r>
              <a:rPr lang="en-US" sz="1900" dirty="0" smtClean="0"/>
              <a:t>Turn things in on time</a:t>
            </a:r>
          </a:p>
          <a:p>
            <a:pPr lvl="0"/>
            <a:r>
              <a:rPr lang="en-US" sz="1900" dirty="0"/>
              <a:t>S</a:t>
            </a:r>
            <a:r>
              <a:rPr lang="en-US" sz="1900" dirty="0" smtClean="0"/>
              <a:t>tudy each day; </a:t>
            </a:r>
            <a:r>
              <a:rPr lang="en-US" sz="1900" dirty="0"/>
              <a:t>2-3 hours for every hour in </a:t>
            </a:r>
            <a:r>
              <a:rPr lang="en-US" sz="1900" dirty="0" smtClean="0"/>
              <a:t>class</a:t>
            </a:r>
          </a:p>
          <a:p>
            <a:pPr lvl="0"/>
            <a:r>
              <a:rPr lang="en-US" sz="1900" dirty="0" smtClean="0"/>
              <a:t>Find </a:t>
            </a:r>
            <a:r>
              <a:rPr lang="en-US" sz="1900" dirty="0"/>
              <a:t>the best place for you to study!</a:t>
            </a:r>
          </a:p>
          <a:p>
            <a:endParaRPr lang="en-US" sz="2400" b="1" dirty="0"/>
          </a:p>
          <a:p>
            <a:pPr marL="0" indent="0">
              <a:buNone/>
            </a:pPr>
            <a:endParaRPr lang="en-US" sz="2400" b="1" dirty="0" smtClean="0"/>
          </a:p>
          <a:p>
            <a:endParaRPr lang="en-US" sz="2400" dirty="0"/>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274613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tips for success</a:t>
            </a:r>
            <a:endParaRPr lang="en-US" dirty="0"/>
          </a:p>
        </p:txBody>
      </p:sp>
      <p:sp>
        <p:nvSpPr>
          <p:cNvPr id="3" name="Content Placeholder 2"/>
          <p:cNvSpPr>
            <a:spLocks noGrp="1"/>
          </p:cNvSpPr>
          <p:nvPr>
            <p:ph idx="1"/>
          </p:nvPr>
        </p:nvSpPr>
        <p:spPr>
          <a:xfrm>
            <a:off x="1676400" y="1600201"/>
            <a:ext cx="7010400" cy="3962400"/>
          </a:xfrm>
        </p:spPr>
        <p:txBody>
          <a:bodyPr>
            <a:normAutofit/>
          </a:bodyPr>
          <a:lstStyle/>
          <a:p>
            <a:pPr lvl="0"/>
            <a:r>
              <a:rPr lang="en-US" sz="2400" dirty="0" smtClean="0"/>
              <a:t>Utilize your resources!</a:t>
            </a:r>
          </a:p>
          <a:p>
            <a:pPr lvl="0"/>
            <a:r>
              <a:rPr lang="en-US" sz="2400" dirty="0" smtClean="0"/>
              <a:t>Ask for help right away</a:t>
            </a:r>
          </a:p>
          <a:p>
            <a:pPr lvl="0"/>
            <a:r>
              <a:rPr lang="en-US" sz="2400" dirty="0" smtClean="0"/>
              <a:t>Meet with your Disability Services Coordinator: we can help with anything, and we can help better if you come to us sooner</a:t>
            </a:r>
          </a:p>
          <a:p>
            <a:pPr marL="0" lvl="0" indent="0">
              <a:buNone/>
            </a:pPr>
            <a:endParaRPr lang="en-US" sz="2400" dirty="0" smtClean="0"/>
          </a:p>
          <a:p>
            <a:pPr marL="0" indent="0">
              <a:buNone/>
            </a:pPr>
            <a:endParaRPr lang="en-US" sz="2400" dirty="0" smtClean="0"/>
          </a:p>
          <a:p>
            <a:endParaRPr lang="en-US" sz="2400" dirty="0"/>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724107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1524000" y="1600201"/>
            <a:ext cx="7162800" cy="3962400"/>
          </a:xfrm>
        </p:spPr>
        <p:txBody>
          <a:bodyPr>
            <a:normAutofit/>
          </a:bodyPr>
          <a:lstStyle/>
          <a:p>
            <a:pPr marL="0" indent="0">
              <a:buNone/>
            </a:pPr>
            <a:r>
              <a:rPr lang="en-US" sz="2000" b="1" dirty="0" smtClean="0"/>
              <a:t>Center for Students with Disabilities </a:t>
            </a:r>
          </a:p>
          <a:p>
            <a:pPr marL="0" indent="0">
              <a:buNone/>
            </a:pPr>
            <a:r>
              <a:rPr lang="en-US" sz="2000" dirty="0" smtClean="0"/>
              <a:t>	Andersen Library, room 2002</a:t>
            </a:r>
          </a:p>
          <a:p>
            <a:pPr marL="0" indent="0">
              <a:buNone/>
            </a:pPr>
            <a:r>
              <a:rPr lang="en-US" sz="2000" dirty="0" smtClean="0"/>
              <a:t>         (262) 472-4711</a:t>
            </a:r>
            <a:endParaRPr lang="en-US" sz="2000" dirty="0"/>
          </a:p>
        </p:txBody>
      </p:sp>
      <p:grpSp>
        <p:nvGrpSpPr>
          <p:cNvPr id="4" name="Group 3"/>
          <p:cNvGrpSpPr/>
          <p:nvPr/>
        </p:nvGrpSpPr>
        <p:grpSpPr>
          <a:xfrm>
            <a:off x="76200" y="5715000"/>
            <a:ext cx="8915400" cy="990600"/>
            <a:chOff x="76200" y="5715000"/>
            <a:chExt cx="8915400" cy="99060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75" y="5943494"/>
              <a:ext cx="2867425" cy="762106"/>
            </a:xfrm>
            <a:prstGeom prst="rect">
              <a:avLst/>
            </a:prstGeom>
          </p:spPr>
        </p:pic>
        <p:sp>
          <p:nvSpPr>
            <p:cNvPr id="6" name="Rectangle 5"/>
            <p:cNvSpPr/>
            <p:nvPr/>
          </p:nvSpPr>
          <p:spPr>
            <a:xfrm flipV="1">
              <a:off x="76200" y="5715000"/>
              <a:ext cx="8915400" cy="45719"/>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51505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Conditional Admit Requirements</a:t>
            </a:r>
            <a:endParaRPr lang="en-US" dirty="0"/>
          </a:p>
        </p:txBody>
      </p:sp>
      <p:sp>
        <p:nvSpPr>
          <p:cNvPr id="3" name="Content Placeholder 2"/>
          <p:cNvSpPr>
            <a:spLocks noGrp="1"/>
          </p:cNvSpPr>
          <p:nvPr>
            <p:ph idx="1"/>
          </p:nvPr>
        </p:nvSpPr>
        <p:spPr>
          <a:xfrm>
            <a:off x="1219201" y="2133600"/>
            <a:ext cx="7315200" cy="3777622"/>
          </a:xfrm>
        </p:spPr>
        <p:txBody>
          <a:bodyPr>
            <a:normAutofit lnSpcReduction="10000"/>
          </a:bodyPr>
          <a:lstStyle/>
          <a:p>
            <a:r>
              <a:rPr lang="en-US" sz="2400" b="1" dirty="0" smtClean="0"/>
              <a:t>Summer 2019</a:t>
            </a:r>
          </a:p>
          <a:p>
            <a:pPr lvl="1"/>
            <a:r>
              <a:rPr lang="en-US" sz="2000" dirty="0" smtClean="0"/>
              <a:t>Meet with your Disability Services Coordinator prior to program start</a:t>
            </a:r>
          </a:p>
          <a:p>
            <a:pPr lvl="1"/>
            <a:r>
              <a:rPr lang="en-US" sz="2000" dirty="0" smtClean="0"/>
              <a:t>Attend SOAR and register for all developmental course work  and </a:t>
            </a:r>
            <a:r>
              <a:rPr lang="en-US" sz="2000" dirty="0" err="1" smtClean="0"/>
              <a:t>Intraunv</a:t>
            </a:r>
            <a:r>
              <a:rPr lang="en-US" sz="2000" dirty="0" smtClean="0"/>
              <a:t> </a:t>
            </a:r>
            <a:r>
              <a:rPr lang="en-US" sz="2000" dirty="0"/>
              <a:t>104 New Student Seminar </a:t>
            </a:r>
            <a:r>
              <a:rPr lang="en-US" sz="2000" dirty="0" smtClean="0"/>
              <a:t>Course</a:t>
            </a:r>
          </a:p>
          <a:p>
            <a:pPr lvl="1"/>
            <a:r>
              <a:rPr lang="en-US" sz="2000" dirty="0" smtClean="0"/>
              <a:t>Earn a </a:t>
            </a:r>
            <a:r>
              <a:rPr lang="en-US" sz="2000" b="1" dirty="0" smtClean="0">
                <a:solidFill>
                  <a:srgbClr val="FF0000"/>
                </a:solidFill>
              </a:rPr>
              <a:t>cumulative grade point average of B (3.0</a:t>
            </a:r>
            <a:r>
              <a:rPr lang="en-US" sz="2000" dirty="0" smtClean="0">
                <a:solidFill>
                  <a:srgbClr val="FF0000"/>
                </a:solidFill>
              </a:rPr>
              <a:t>) </a:t>
            </a:r>
            <a:r>
              <a:rPr lang="en-US" sz="2000" dirty="0" smtClean="0"/>
              <a:t>or above in Development Education Study Skills and Speced 201 Disability in Society </a:t>
            </a:r>
          </a:p>
          <a:p>
            <a:pPr lvl="1"/>
            <a:r>
              <a:rPr lang="en-US" sz="2000" dirty="0"/>
              <a:t>Have no unresolved university conduct sanctions including residence life</a:t>
            </a:r>
          </a:p>
          <a:p>
            <a:pPr lvl="1"/>
            <a:endParaRPr lang="en-US" sz="2000" dirty="0" smtClean="0"/>
          </a:p>
          <a:p>
            <a:pPr marL="0" indent="0">
              <a:buNone/>
            </a:pPr>
            <a:endParaRPr lang="en-US" sz="2000" dirty="0"/>
          </a:p>
        </p:txBody>
      </p:sp>
    </p:spTree>
    <p:extLst>
      <p:ext uri="{BB962C8B-B14F-4D97-AF65-F5344CB8AC3E}">
        <p14:creationId xmlns:p14="http://schemas.microsoft.com/office/powerpoint/2010/main" val="675829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2019 </a:t>
            </a:r>
            <a:endParaRPr lang="en-US" dirty="0"/>
          </a:p>
        </p:txBody>
      </p:sp>
      <p:sp>
        <p:nvSpPr>
          <p:cNvPr id="3" name="Content Placeholder 2"/>
          <p:cNvSpPr>
            <a:spLocks noGrp="1"/>
          </p:cNvSpPr>
          <p:nvPr>
            <p:ph idx="1"/>
          </p:nvPr>
        </p:nvSpPr>
        <p:spPr/>
        <p:txBody>
          <a:bodyPr>
            <a:normAutofit/>
          </a:bodyPr>
          <a:lstStyle/>
          <a:p>
            <a:r>
              <a:rPr lang="en-US" sz="2400" dirty="0" smtClean="0"/>
              <a:t>Achieve a minimum </a:t>
            </a:r>
            <a:r>
              <a:rPr lang="en-US" sz="2400" b="1" dirty="0" smtClean="0">
                <a:solidFill>
                  <a:srgbClr val="FF0000"/>
                </a:solidFill>
              </a:rPr>
              <a:t>2.0 GPA for the </a:t>
            </a:r>
            <a:r>
              <a:rPr lang="en-US" sz="2400" b="1" u="sng" dirty="0" smtClean="0">
                <a:solidFill>
                  <a:srgbClr val="FF0000"/>
                </a:solidFill>
              </a:rPr>
              <a:t>fall semester  </a:t>
            </a:r>
          </a:p>
          <a:p>
            <a:r>
              <a:rPr lang="en-US" sz="2400" b="1" u="sng" dirty="0" smtClean="0">
                <a:solidFill>
                  <a:srgbClr val="FF0000"/>
                </a:solidFill>
              </a:rPr>
              <a:t>Note:  This is not your cumulative GPA.</a:t>
            </a:r>
            <a:endParaRPr lang="en-US" sz="2400" b="1" u="sng" dirty="0">
              <a:solidFill>
                <a:srgbClr val="FF0000"/>
              </a:solidFill>
            </a:endParaRPr>
          </a:p>
        </p:txBody>
      </p:sp>
    </p:spTree>
    <p:extLst>
      <p:ext uri="{BB962C8B-B14F-4D97-AF65-F5344CB8AC3E}">
        <p14:creationId xmlns:p14="http://schemas.microsoft.com/office/powerpoint/2010/main" val="3011429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2019</a:t>
            </a:r>
            <a:endParaRPr lang="en-US" dirty="0"/>
          </a:p>
        </p:txBody>
      </p:sp>
      <p:sp>
        <p:nvSpPr>
          <p:cNvPr id="3" name="Content Placeholder 2"/>
          <p:cNvSpPr>
            <a:spLocks noGrp="1"/>
          </p:cNvSpPr>
          <p:nvPr>
            <p:ph idx="1"/>
          </p:nvPr>
        </p:nvSpPr>
        <p:spPr>
          <a:xfrm>
            <a:off x="1600201" y="1676400"/>
            <a:ext cx="6934200" cy="4234822"/>
          </a:xfrm>
        </p:spPr>
        <p:txBody>
          <a:bodyPr>
            <a:noAutofit/>
          </a:bodyPr>
          <a:lstStyle/>
          <a:p>
            <a:r>
              <a:rPr lang="en-US" sz="2400" dirty="0" smtClean="0"/>
              <a:t>Take </a:t>
            </a:r>
            <a:r>
              <a:rPr lang="en-US" sz="2400" dirty="0"/>
              <a:t>all developmental course work (based on ACT scores</a:t>
            </a:r>
            <a:r>
              <a:rPr lang="en-US" sz="2400" dirty="0" smtClean="0"/>
              <a:t>)</a:t>
            </a:r>
          </a:p>
          <a:p>
            <a:r>
              <a:rPr lang="en-US" sz="2400" dirty="0" smtClean="0"/>
              <a:t>Meet at least two times during Fall semester with your DSC</a:t>
            </a:r>
          </a:p>
          <a:p>
            <a:r>
              <a:rPr lang="en-US" sz="2400" dirty="0" smtClean="0"/>
              <a:t>Cannot </a:t>
            </a:r>
            <a:r>
              <a:rPr lang="en-US" sz="2400" dirty="0"/>
              <a:t>drop a course without DSC </a:t>
            </a:r>
            <a:r>
              <a:rPr lang="en-US" sz="2400" dirty="0" smtClean="0"/>
              <a:t>approval</a:t>
            </a:r>
          </a:p>
          <a:p>
            <a:r>
              <a:rPr lang="en-US" sz="2400" b="1" dirty="0" smtClean="0"/>
              <a:t>Complete your Individualized Academic/Transition Plan</a:t>
            </a:r>
            <a:endParaRPr lang="en-US" sz="1800" b="1" dirty="0" smtClean="0"/>
          </a:p>
          <a:p>
            <a:endParaRPr lang="en-US" sz="2000" dirty="0"/>
          </a:p>
        </p:txBody>
      </p:sp>
      <p:graphicFrame>
        <p:nvGraphicFramePr>
          <p:cNvPr id="4" name="Object 3"/>
          <p:cNvGraphicFramePr>
            <a:graphicFrameLocks noChangeAspect="1"/>
          </p:cNvGraphicFramePr>
          <p:nvPr>
            <p:extLst>
              <p:ext uri="{D42A27DB-BD31-4B8C-83A1-F6EECF244321}">
                <p14:modId xmlns:p14="http://schemas.microsoft.com/office/powerpoint/2010/main" val="3451924926"/>
              </p:ext>
            </p:extLst>
          </p:nvPr>
        </p:nvGraphicFramePr>
        <p:xfrm>
          <a:off x="6019800" y="4719721"/>
          <a:ext cx="2667000" cy="2138279"/>
        </p:xfrm>
        <a:graphic>
          <a:graphicData uri="http://schemas.openxmlformats.org/presentationml/2006/ole">
            <mc:AlternateContent xmlns:mc="http://schemas.openxmlformats.org/markup-compatibility/2006">
              <mc:Choice xmlns:v="urn:schemas-microsoft-com:vml" Requires="v">
                <p:oleObj spid="_x0000_s4110" name="Document" r:id="rId4" imgW="9141751" imgH="7329071" progId="Word.Document.12">
                  <p:embed/>
                </p:oleObj>
              </mc:Choice>
              <mc:Fallback>
                <p:oleObj name="Document" r:id="rId4" imgW="9141751" imgH="7329071" progId="Word.Document.12">
                  <p:embed/>
                  <p:pic>
                    <p:nvPicPr>
                      <p:cNvPr id="0" name=""/>
                      <p:cNvPicPr/>
                      <p:nvPr/>
                    </p:nvPicPr>
                    <p:blipFill>
                      <a:blip r:embed="rId5"/>
                      <a:stretch>
                        <a:fillRect/>
                      </a:stretch>
                    </p:blipFill>
                    <p:spPr>
                      <a:xfrm>
                        <a:off x="6019800" y="4719721"/>
                        <a:ext cx="2667000" cy="2138279"/>
                      </a:xfrm>
                      <a:prstGeom prst="rect">
                        <a:avLst/>
                      </a:prstGeom>
                    </p:spPr>
                  </p:pic>
                </p:oleObj>
              </mc:Fallback>
            </mc:AlternateContent>
          </a:graphicData>
        </a:graphic>
      </p:graphicFrame>
    </p:spTree>
    <p:extLst>
      <p:ext uri="{BB962C8B-B14F-4D97-AF65-F5344CB8AC3E}">
        <p14:creationId xmlns:p14="http://schemas.microsoft.com/office/powerpoint/2010/main" val="802853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854215143"/>
              </p:ext>
            </p:extLst>
          </p:nvPr>
        </p:nvGraphicFramePr>
        <p:xfrm>
          <a:off x="1524000" y="533400"/>
          <a:ext cx="7315200" cy="5864990"/>
        </p:xfrm>
        <a:graphic>
          <a:graphicData uri="http://schemas.openxmlformats.org/presentationml/2006/ole">
            <mc:AlternateContent xmlns:mc="http://schemas.openxmlformats.org/markup-compatibility/2006">
              <mc:Choice xmlns:v="urn:schemas-microsoft-com:vml" Requires="v">
                <p:oleObj spid="_x0000_s1042" name="Document" r:id="rId4" imgW="9141751" imgH="7329071" progId="Word.Document.12">
                  <p:embed/>
                </p:oleObj>
              </mc:Choice>
              <mc:Fallback>
                <p:oleObj name="Document" r:id="rId4" imgW="9141751" imgH="7329071" progId="Word.Document.12">
                  <p:embed/>
                  <p:pic>
                    <p:nvPicPr>
                      <p:cNvPr id="0" name=""/>
                      <p:cNvPicPr/>
                      <p:nvPr/>
                    </p:nvPicPr>
                    <p:blipFill>
                      <a:blip r:embed="rId5"/>
                      <a:stretch>
                        <a:fillRect/>
                      </a:stretch>
                    </p:blipFill>
                    <p:spPr>
                      <a:xfrm>
                        <a:off x="1524000" y="533400"/>
                        <a:ext cx="7315200" cy="5864990"/>
                      </a:xfrm>
                      <a:prstGeom prst="rect">
                        <a:avLst/>
                      </a:prstGeom>
                    </p:spPr>
                  </p:pic>
                </p:oleObj>
              </mc:Fallback>
            </mc:AlternateContent>
          </a:graphicData>
        </a:graphic>
      </p:graphicFrame>
    </p:spTree>
    <p:extLst>
      <p:ext uri="{BB962C8B-B14F-4D97-AF65-F5344CB8AC3E}">
        <p14:creationId xmlns:p14="http://schemas.microsoft.com/office/powerpoint/2010/main" val="488218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Group Options</a:t>
            </a:r>
            <a:endParaRPr lang="en-US" dirty="0"/>
          </a:p>
        </p:txBody>
      </p:sp>
      <p:sp>
        <p:nvSpPr>
          <p:cNvPr id="3" name="Content Placeholder 2"/>
          <p:cNvSpPr>
            <a:spLocks noGrp="1"/>
          </p:cNvSpPr>
          <p:nvPr>
            <p:ph idx="1"/>
          </p:nvPr>
        </p:nvSpPr>
        <p:spPr>
          <a:xfrm>
            <a:off x="1942415" y="1447800"/>
            <a:ext cx="7353985" cy="4463422"/>
          </a:xfrm>
        </p:spPr>
        <p:txBody>
          <a:bodyPr>
            <a:normAutofit/>
          </a:bodyPr>
          <a:lstStyle/>
          <a:p>
            <a:r>
              <a:rPr lang="en-US" sz="2400" dirty="0" smtClean="0"/>
              <a:t>Did you and your DSC choose for you to attend a group as part of your Academic Transition Plan?</a:t>
            </a:r>
          </a:p>
          <a:p>
            <a:endParaRPr lang="en-US" sz="2400" dirty="0" smtClean="0"/>
          </a:p>
        </p:txBody>
      </p:sp>
      <p:graphicFrame>
        <p:nvGraphicFramePr>
          <p:cNvPr id="6" name="Object 5"/>
          <p:cNvGraphicFramePr>
            <a:graphicFrameLocks noChangeAspect="1"/>
          </p:cNvGraphicFramePr>
          <p:nvPr>
            <p:extLst>
              <p:ext uri="{D42A27DB-BD31-4B8C-83A1-F6EECF244321}">
                <p14:modId xmlns:p14="http://schemas.microsoft.com/office/powerpoint/2010/main" val="4119885065"/>
              </p:ext>
            </p:extLst>
          </p:nvPr>
        </p:nvGraphicFramePr>
        <p:xfrm>
          <a:off x="2133600" y="2514600"/>
          <a:ext cx="5791200" cy="4643117"/>
        </p:xfrm>
        <a:graphic>
          <a:graphicData uri="http://schemas.openxmlformats.org/presentationml/2006/ole">
            <mc:AlternateContent xmlns:mc="http://schemas.openxmlformats.org/markup-compatibility/2006">
              <mc:Choice xmlns:v="urn:schemas-microsoft-com:vml" Requires="v">
                <p:oleObj spid="_x0000_s2060" name="Document" r:id="rId4" imgW="9141751" imgH="7329071" progId="Word.Document.12">
                  <p:embed/>
                </p:oleObj>
              </mc:Choice>
              <mc:Fallback>
                <p:oleObj name="Document" r:id="rId4" imgW="9141751" imgH="7329071" progId="Word.Document.12">
                  <p:embed/>
                  <p:pic>
                    <p:nvPicPr>
                      <p:cNvPr id="0" name=""/>
                      <p:cNvPicPr/>
                      <p:nvPr/>
                    </p:nvPicPr>
                    <p:blipFill>
                      <a:blip r:embed="rId5"/>
                      <a:stretch>
                        <a:fillRect/>
                      </a:stretch>
                    </p:blipFill>
                    <p:spPr>
                      <a:xfrm>
                        <a:off x="2133600" y="2514600"/>
                        <a:ext cx="5791200" cy="4643117"/>
                      </a:xfrm>
                      <a:prstGeom prst="rect">
                        <a:avLst/>
                      </a:prstGeom>
                    </p:spPr>
                  </p:pic>
                </p:oleObj>
              </mc:Fallback>
            </mc:AlternateContent>
          </a:graphicData>
        </a:graphic>
      </p:graphicFrame>
      <p:cxnSp>
        <p:nvCxnSpPr>
          <p:cNvPr id="8" name="Straight Arrow Connector 7"/>
          <p:cNvCxnSpPr/>
          <p:nvPr/>
        </p:nvCxnSpPr>
        <p:spPr>
          <a:xfrm>
            <a:off x="1428408" y="5758822"/>
            <a:ext cx="609600" cy="3048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8348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Group Options</a:t>
            </a:r>
            <a:endParaRPr lang="en-US" dirty="0"/>
          </a:p>
        </p:txBody>
      </p:sp>
      <p:sp>
        <p:nvSpPr>
          <p:cNvPr id="3" name="Content Placeholder 2"/>
          <p:cNvSpPr>
            <a:spLocks noGrp="1"/>
          </p:cNvSpPr>
          <p:nvPr>
            <p:ph idx="1"/>
          </p:nvPr>
        </p:nvSpPr>
        <p:spPr>
          <a:xfrm>
            <a:off x="1942415" y="1447800"/>
            <a:ext cx="7353985" cy="4463422"/>
          </a:xfrm>
        </p:spPr>
        <p:txBody>
          <a:bodyPr>
            <a:normAutofit/>
          </a:bodyPr>
          <a:lstStyle/>
          <a:p>
            <a:r>
              <a:rPr lang="en-US" sz="2400" dirty="0" smtClean="0"/>
              <a:t>Details on group times for Study Skills, Well-being, and ON TASK groups will be e-mailed in September for groups starting in October</a:t>
            </a:r>
          </a:p>
        </p:txBody>
      </p:sp>
      <p:graphicFrame>
        <p:nvGraphicFramePr>
          <p:cNvPr id="6" name="Object 5"/>
          <p:cNvGraphicFramePr>
            <a:graphicFrameLocks noChangeAspect="1"/>
          </p:cNvGraphicFramePr>
          <p:nvPr>
            <p:extLst>
              <p:ext uri="{D42A27DB-BD31-4B8C-83A1-F6EECF244321}">
                <p14:modId xmlns:p14="http://schemas.microsoft.com/office/powerpoint/2010/main" val="1250586325"/>
              </p:ext>
            </p:extLst>
          </p:nvPr>
        </p:nvGraphicFramePr>
        <p:xfrm>
          <a:off x="2133601" y="2514600"/>
          <a:ext cx="5791200" cy="4643117"/>
        </p:xfrm>
        <a:graphic>
          <a:graphicData uri="http://schemas.openxmlformats.org/presentationml/2006/ole">
            <mc:AlternateContent xmlns:mc="http://schemas.openxmlformats.org/markup-compatibility/2006">
              <mc:Choice xmlns:v="urn:schemas-microsoft-com:vml" Requires="v">
                <p:oleObj spid="_x0000_s3087" name="Document" r:id="rId4" imgW="9141751" imgH="7329071" progId="Word.Document.12">
                  <p:embed/>
                </p:oleObj>
              </mc:Choice>
              <mc:Fallback>
                <p:oleObj name="Document" r:id="rId4" imgW="9141751" imgH="7329071" progId="Word.Document.12">
                  <p:embed/>
                  <p:pic>
                    <p:nvPicPr>
                      <p:cNvPr id="0" name=""/>
                      <p:cNvPicPr/>
                      <p:nvPr/>
                    </p:nvPicPr>
                    <p:blipFill>
                      <a:blip r:embed="rId5"/>
                      <a:stretch>
                        <a:fillRect/>
                      </a:stretch>
                    </p:blipFill>
                    <p:spPr>
                      <a:xfrm>
                        <a:off x="2133601" y="2514600"/>
                        <a:ext cx="5791200" cy="4643117"/>
                      </a:xfrm>
                      <a:prstGeom prst="rect">
                        <a:avLst/>
                      </a:prstGeom>
                    </p:spPr>
                  </p:pic>
                </p:oleObj>
              </mc:Fallback>
            </mc:AlternateContent>
          </a:graphicData>
        </a:graphic>
      </p:graphicFrame>
      <p:cxnSp>
        <p:nvCxnSpPr>
          <p:cNvPr id="8" name="Straight Arrow Connector 7"/>
          <p:cNvCxnSpPr/>
          <p:nvPr/>
        </p:nvCxnSpPr>
        <p:spPr>
          <a:xfrm>
            <a:off x="1428408" y="5758822"/>
            <a:ext cx="609600" cy="3048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2038008" y="5892424"/>
            <a:ext cx="1143000" cy="48957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3219108" y="5917730"/>
            <a:ext cx="1143000" cy="48957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429023" y="5920057"/>
            <a:ext cx="1143000" cy="48957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4287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Group Options</a:t>
            </a:r>
            <a:endParaRPr lang="en-US" dirty="0"/>
          </a:p>
        </p:txBody>
      </p:sp>
      <p:sp>
        <p:nvSpPr>
          <p:cNvPr id="3" name="Content Placeholder 2"/>
          <p:cNvSpPr>
            <a:spLocks noGrp="1"/>
          </p:cNvSpPr>
          <p:nvPr>
            <p:ph idx="1"/>
          </p:nvPr>
        </p:nvSpPr>
        <p:spPr>
          <a:xfrm>
            <a:off x="1942415" y="1447800"/>
            <a:ext cx="7353985" cy="4463422"/>
          </a:xfrm>
        </p:spPr>
        <p:txBody>
          <a:bodyPr>
            <a:normAutofit/>
          </a:bodyPr>
          <a:lstStyle/>
          <a:p>
            <a:r>
              <a:rPr lang="en-US" sz="2400" dirty="0" smtClean="0"/>
              <a:t>To join UHCS groups you would do an intake at UHCS this summer or early in fall, and let them know you want to join a group.</a:t>
            </a:r>
          </a:p>
        </p:txBody>
      </p:sp>
      <p:graphicFrame>
        <p:nvGraphicFramePr>
          <p:cNvPr id="6" name="Object 5"/>
          <p:cNvGraphicFramePr>
            <a:graphicFrameLocks noChangeAspect="1"/>
          </p:cNvGraphicFramePr>
          <p:nvPr>
            <p:extLst>
              <p:ext uri="{D42A27DB-BD31-4B8C-83A1-F6EECF244321}">
                <p14:modId xmlns:p14="http://schemas.microsoft.com/office/powerpoint/2010/main" val="2993037707"/>
              </p:ext>
            </p:extLst>
          </p:nvPr>
        </p:nvGraphicFramePr>
        <p:xfrm>
          <a:off x="2133601" y="2514600"/>
          <a:ext cx="5791200" cy="4643117"/>
        </p:xfrm>
        <a:graphic>
          <a:graphicData uri="http://schemas.openxmlformats.org/presentationml/2006/ole">
            <mc:AlternateContent xmlns:mc="http://schemas.openxmlformats.org/markup-compatibility/2006">
              <mc:Choice xmlns:v="urn:schemas-microsoft-com:vml" Requires="v">
                <p:oleObj spid="_x0000_s5133" name="Document" r:id="rId4" imgW="9141751" imgH="7329071" progId="Word.Document.12">
                  <p:embed/>
                </p:oleObj>
              </mc:Choice>
              <mc:Fallback>
                <p:oleObj name="Document" r:id="rId4" imgW="9141751" imgH="7329071" progId="Word.Document.12">
                  <p:embed/>
                  <p:pic>
                    <p:nvPicPr>
                      <p:cNvPr id="0" name=""/>
                      <p:cNvPicPr/>
                      <p:nvPr/>
                    </p:nvPicPr>
                    <p:blipFill>
                      <a:blip r:embed="rId5"/>
                      <a:stretch>
                        <a:fillRect/>
                      </a:stretch>
                    </p:blipFill>
                    <p:spPr>
                      <a:xfrm>
                        <a:off x="2133601" y="2514600"/>
                        <a:ext cx="5791200" cy="4643117"/>
                      </a:xfrm>
                      <a:prstGeom prst="rect">
                        <a:avLst/>
                      </a:prstGeom>
                    </p:spPr>
                  </p:pic>
                </p:oleObj>
              </mc:Fallback>
            </mc:AlternateContent>
          </a:graphicData>
        </a:graphic>
      </p:graphicFrame>
      <p:cxnSp>
        <p:nvCxnSpPr>
          <p:cNvPr id="8" name="Straight Arrow Connector 7"/>
          <p:cNvCxnSpPr/>
          <p:nvPr/>
        </p:nvCxnSpPr>
        <p:spPr>
          <a:xfrm>
            <a:off x="1428408" y="5758822"/>
            <a:ext cx="609600" cy="3048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5638938" y="5911222"/>
            <a:ext cx="1143000" cy="489578"/>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7051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p:cNvGraphicFramePr>
            <a:graphicFrameLocks noChangeAspect="1"/>
          </p:cNvGraphicFramePr>
          <p:nvPr>
            <p:extLst>
              <p:ext uri="{D42A27DB-BD31-4B8C-83A1-F6EECF244321}">
                <p14:modId xmlns:p14="http://schemas.microsoft.com/office/powerpoint/2010/main" val="3734491857"/>
              </p:ext>
            </p:extLst>
          </p:nvPr>
        </p:nvGraphicFramePr>
        <p:xfrm>
          <a:off x="611701" y="2971800"/>
          <a:ext cx="2667000" cy="2138279"/>
        </p:xfrm>
        <a:graphic>
          <a:graphicData uri="http://schemas.openxmlformats.org/presentationml/2006/ole">
            <mc:AlternateContent xmlns:mc="http://schemas.openxmlformats.org/markup-compatibility/2006">
              <mc:Choice xmlns:v="urn:schemas-microsoft-com:vml" Requires="v">
                <p:oleObj spid="_x0000_s6154" name="Document" r:id="rId4" imgW="9141751" imgH="7329071" progId="Word.Document.12">
                  <p:embed/>
                </p:oleObj>
              </mc:Choice>
              <mc:Fallback>
                <p:oleObj name="Document" r:id="rId4" imgW="9141751" imgH="7329071" progId="Word.Document.12">
                  <p:embed/>
                  <p:pic>
                    <p:nvPicPr>
                      <p:cNvPr id="0" name=""/>
                      <p:cNvPicPr/>
                      <p:nvPr/>
                    </p:nvPicPr>
                    <p:blipFill>
                      <a:blip r:embed="rId5"/>
                      <a:stretch>
                        <a:fillRect/>
                      </a:stretch>
                    </p:blipFill>
                    <p:spPr>
                      <a:xfrm>
                        <a:off x="611701" y="2971800"/>
                        <a:ext cx="2667000" cy="2138279"/>
                      </a:xfrm>
                      <a:prstGeom prst="rect">
                        <a:avLst/>
                      </a:prstGeom>
                    </p:spPr>
                  </p:pic>
                </p:oleObj>
              </mc:Fallback>
            </mc:AlternateContent>
          </a:graphicData>
        </a:graphic>
      </p:graphicFrame>
      <p:sp>
        <p:nvSpPr>
          <p:cNvPr id="2" name="Title 1"/>
          <p:cNvSpPr>
            <a:spLocks noGrp="1"/>
          </p:cNvSpPr>
          <p:nvPr>
            <p:ph type="title"/>
          </p:nvPr>
        </p:nvSpPr>
        <p:spPr/>
        <p:txBody>
          <a:bodyPr>
            <a:normAutofit fontScale="90000"/>
          </a:bodyPr>
          <a:lstStyle/>
          <a:p>
            <a:r>
              <a:rPr lang="en-US" b="1" dirty="0"/>
              <a:t>Complete your Individualized Academic/Transition </a:t>
            </a:r>
            <a:r>
              <a:rPr lang="en-US" b="1" dirty="0" smtClean="0"/>
              <a:t>Plan with your DSC, do the tasks you decided upon, get signatures and turn it in to your DSC!</a:t>
            </a:r>
            <a:r>
              <a:rPr lang="en-US" sz="2800" b="1" dirty="0"/>
              <a:t/>
            </a:r>
            <a:br>
              <a:rPr lang="en-US" sz="2800" b="1" dirty="0"/>
            </a:br>
            <a:endParaRPr lang="en-US" dirty="0"/>
          </a:p>
        </p:txBody>
      </p:sp>
      <p:pic>
        <p:nvPicPr>
          <p:cNvPr id="6" name="Content Placeholder 5"/>
          <p:cNvPicPr>
            <a:picLocks noGrp="1" noChangeAspect="1"/>
          </p:cNvPicPr>
          <p:nvPr>
            <p:ph idx="1"/>
          </p:nvPr>
        </p:nvPicPr>
        <p:blipFill>
          <a:blip r:embed="rId6"/>
          <a:stretch>
            <a:fillRect/>
          </a:stretch>
        </p:blipFill>
        <p:spPr>
          <a:xfrm>
            <a:off x="1945201" y="3352800"/>
            <a:ext cx="6591300" cy="3199013"/>
          </a:xfrm>
          <a:prstGeom prst="rect">
            <a:avLst/>
          </a:prstGeom>
        </p:spPr>
      </p:pic>
    </p:spTree>
    <p:extLst>
      <p:ext uri="{BB962C8B-B14F-4D97-AF65-F5344CB8AC3E}">
        <p14:creationId xmlns:p14="http://schemas.microsoft.com/office/powerpoint/2010/main" val="383721725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762</TotalTime>
  <Words>681</Words>
  <Application>Microsoft Office PowerPoint</Application>
  <PresentationFormat>On-screen Show (4:3)</PresentationFormat>
  <Paragraphs>59</Paragraphs>
  <Slides>19</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Century Gothic</vt:lpstr>
      <vt:lpstr>Wingdings 3</vt:lpstr>
      <vt:lpstr>Wisp</vt:lpstr>
      <vt:lpstr>Document</vt:lpstr>
      <vt:lpstr>Conditional Admit Process</vt:lpstr>
      <vt:lpstr>Conditional Admit Requirements</vt:lpstr>
      <vt:lpstr>Fall 2019 </vt:lpstr>
      <vt:lpstr>Fall 2019</vt:lpstr>
      <vt:lpstr>PowerPoint Presentation</vt:lpstr>
      <vt:lpstr>Fall Group Options</vt:lpstr>
      <vt:lpstr>Fall Group Options</vt:lpstr>
      <vt:lpstr>Fall Group Options</vt:lpstr>
      <vt:lpstr>Complete your Individualized Academic/Transition Plan with your DSC, do the tasks you decided upon, get signatures and turn it in to your DSC! </vt:lpstr>
      <vt:lpstr>How can you keep track of this? Your DSC won’t have it until you turn it in…    Ideas?</vt:lpstr>
      <vt:lpstr>GYST Another resource for you!</vt:lpstr>
      <vt:lpstr>What happens when you have completed STP, your Academic/Transition Plan, and got the grades you need for summer and fall?</vt:lpstr>
      <vt:lpstr>Conditional Admit Process</vt:lpstr>
      <vt:lpstr>What happens if you don’t make the grades that you need? But you are very, very close, and you have done everything else right? </vt:lpstr>
      <vt:lpstr>You might be offered the opportunity to appeal to be reinstated… and if that happens here is what you will need to do:</vt:lpstr>
      <vt:lpstr>Spring 2020</vt:lpstr>
      <vt:lpstr>Tips for success</vt:lpstr>
      <vt:lpstr>More tips for success</vt:lpstr>
      <vt:lpstr>Questions?</vt:lpstr>
    </vt:vector>
  </TitlesOfParts>
  <Company>UW-Whitewater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Mueller, Eric Steven</dc:creator>
  <cp:lastModifiedBy>Fisher, Karen A</cp:lastModifiedBy>
  <cp:revision>56</cp:revision>
  <cp:lastPrinted>2018-07-13T14:24:18Z</cp:lastPrinted>
  <dcterms:created xsi:type="dcterms:W3CDTF">2012-07-30T14:56:49Z</dcterms:created>
  <dcterms:modified xsi:type="dcterms:W3CDTF">2019-08-30T14:53:29Z</dcterms:modified>
</cp:coreProperties>
</file>