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60" r:id="rId4"/>
    <p:sldId id="258" r:id="rId5"/>
    <p:sldId id="263" r:id="rId6"/>
    <p:sldId id="271" r:id="rId7"/>
    <p:sldId id="270" r:id="rId8"/>
    <p:sldId id="269" r:id="rId9"/>
    <p:sldId id="272" r:id="rId10"/>
    <p:sldId id="268" r:id="rId11"/>
    <p:sldId id="267" r:id="rId12"/>
    <p:sldId id="266" r:id="rId13"/>
    <p:sldId id="265" r:id="rId14"/>
    <p:sldId id="273" r:id="rId15"/>
    <p:sldId id="264" r:id="rId16"/>
    <p:sldId id="259" r:id="rId17"/>
    <p:sldId id="262" r:id="rId18"/>
    <p:sldId id="26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p:cViewPr varScale="1">
        <p:scale>
          <a:sx n="99" d="100"/>
          <a:sy n="99" d="100"/>
        </p:scale>
        <p:origin x="811"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9604AF-2067-471A-BE9F-379B3A61B8BA}" type="datetimeFigureOut">
              <a:rPr lang="en-US" smtClean="0"/>
              <a:t>8/29/2019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94E1D9E-4518-4ACF-BFA0-EF8D17AB98DF}" type="slidenum">
              <a:rPr lang="en-US" smtClean="0"/>
              <a:t>‹#›</a:t>
            </a:fld>
            <a:endParaRPr lang="en-US"/>
          </a:p>
        </p:txBody>
      </p:sp>
    </p:spTree>
    <p:extLst>
      <p:ext uri="{BB962C8B-B14F-4D97-AF65-F5344CB8AC3E}">
        <p14:creationId xmlns:p14="http://schemas.microsoft.com/office/powerpoint/2010/main" val="237726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6C89B1F-4FC5-4131-9FD9-8DC68FCA4A81}" type="datetimeFigureOut">
              <a:rPr lang="en-US" smtClean="0"/>
              <a:t>8/29/2019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A1B67ED-38F7-4A20-BC2D-E0001885B403}" type="slidenum">
              <a:rPr lang="en-US" smtClean="0"/>
              <a:t>‹#›</a:t>
            </a:fld>
            <a:endParaRPr lang="en-US"/>
          </a:p>
        </p:txBody>
      </p:sp>
    </p:spTree>
    <p:extLst>
      <p:ext uri="{BB962C8B-B14F-4D97-AF65-F5344CB8AC3E}">
        <p14:creationId xmlns:p14="http://schemas.microsoft.com/office/powerpoint/2010/main" val="862531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reduced</a:t>
            </a:r>
            <a:r>
              <a:rPr lang="en-US" baseline="0" dirty="0"/>
              <a:t> the price to make it more accessible.</a:t>
            </a:r>
            <a:endParaRPr lang="en-US" dirty="0"/>
          </a:p>
        </p:txBody>
      </p:sp>
      <p:sp>
        <p:nvSpPr>
          <p:cNvPr id="4" name="Slide Number Placeholder 3"/>
          <p:cNvSpPr>
            <a:spLocks noGrp="1"/>
          </p:cNvSpPr>
          <p:nvPr>
            <p:ph type="sldNum" sz="quarter" idx="10"/>
          </p:nvPr>
        </p:nvSpPr>
        <p:spPr/>
        <p:txBody>
          <a:bodyPr/>
          <a:lstStyle/>
          <a:p>
            <a:fld id="{0A1B67ED-38F7-4A20-BC2D-E0001885B403}" type="slidenum">
              <a:rPr lang="en-US" smtClean="0"/>
              <a:t>2</a:t>
            </a:fld>
            <a:endParaRPr lang="en-US"/>
          </a:p>
        </p:txBody>
      </p:sp>
    </p:spTree>
    <p:extLst>
      <p:ext uri="{BB962C8B-B14F-4D97-AF65-F5344CB8AC3E}">
        <p14:creationId xmlns:p14="http://schemas.microsoft.com/office/powerpoint/2010/main" val="4220542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06E8A1-E137-4FFC-B6F1-284485408B9E}"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84093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06E8A1-E137-4FFC-B6F1-284485408B9E}"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48171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06E8A1-E137-4FFC-B6F1-284485408B9E}"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179840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06E8A1-E137-4FFC-B6F1-284485408B9E}"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131231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06E8A1-E137-4FFC-B6F1-284485408B9E}"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4050743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06E8A1-E137-4FFC-B6F1-284485408B9E}"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275521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06E8A1-E137-4FFC-B6F1-284485408B9E}" type="datetimeFigureOut">
              <a:rPr lang="en-US" smtClean="0"/>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319840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06E8A1-E137-4FFC-B6F1-284485408B9E}" type="datetimeFigureOut">
              <a:rPr lang="en-US" smtClean="0"/>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3471425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6E8A1-E137-4FFC-B6F1-284485408B9E}" type="datetimeFigureOut">
              <a:rPr lang="en-US" smtClean="0"/>
              <a:t>8/29/2019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1168026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501924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DA496-AA70-475C-A2CA-776AC9F3F37C}" type="slidenum">
              <a:rPr lang="en-US" smtClean="0"/>
              <a:t>‹#›</a:t>
            </a:fld>
            <a:endParaRPr lang="en-US"/>
          </a:p>
        </p:txBody>
      </p:sp>
    </p:spTree>
    <p:extLst>
      <p:ext uri="{BB962C8B-B14F-4D97-AF65-F5344CB8AC3E}">
        <p14:creationId xmlns:p14="http://schemas.microsoft.com/office/powerpoint/2010/main" val="2405379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6E8A1-E137-4FFC-B6F1-284485408B9E}" type="datetimeFigureOut">
              <a:rPr lang="en-US" smtClean="0"/>
              <a:t>8/29/2019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3DA496-AA70-475C-A2CA-776AC9F3F37C}" type="slidenum">
              <a:rPr lang="en-US" smtClean="0"/>
              <a:t>‹#›</a:t>
            </a:fld>
            <a:endParaRPr lang="en-US"/>
          </a:p>
        </p:txBody>
      </p:sp>
    </p:spTree>
    <p:extLst>
      <p:ext uri="{BB962C8B-B14F-4D97-AF65-F5344CB8AC3E}">
        <p14:creationId xmlns:p14="http://schemas.microsoft.com/office/powerpoint/2010/main" val="227721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Project ASSIST</a:t>
            </a:r>
          </a:p>
        </p:txBody>
      </p:sp>
      <p:sp>
        <p:nvSpPr>
          <p:cNvPr id="3" name="Subtitle 2"/>
          <p:cNvSpPr>
            <a:spLocks noGrp="1"/>
          </p:cNvSpPr>
          <p:nvPr>
            <p:ph type="subTitle" idx="1"/>
          </p:nvPr>
        </p:nvSpPr>
        <p:spPr>
          <a:xfrm>
            <a:off x="1371600" y="3200400"/>
            <a:ext cx="6400800" cy="1752600"/>
          </a:xfrm>
        </p:spPr>
        <p:txBody>
          <a:bodyPr/>
          <a:lstStyle/>
          <a:p>
            <a:r>
              <a:rPr lang="en-US" dirty="0"/>
              <a:t>What should </a:t>
            </a:r>
            <a:r>
              <a:rPr lang="en-US" i="1" dirty="0"/>
              <a:t>you</a:t>
            </a:r>
            <a:r>
              <a:rPr lang="en-US" dirty="0"/>
              <a:t>, as the student, know about the program?</a:t>
            </a:r>
          </a:p>
        </p:txBody>
      </p:sp>
      <p:grpSp>
        <p:nvGrpSpPr>
          <p:cNvPr id="7" name="Group 6"/>
          <p:cNvGrpSpPr/>
          <p:nvPr/>
        </p:nvGrpSpPr>
        <p:grpSpPr>
          <a:xfrm>
            <a:off x="76200" y="5715000"/>
            <a:ext cx="8915400" cy="990600"/>
            <a:chOff x="76200" y="5715000"/>
            <a:chExt cx="8915400" cy="99060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5" name="Rectangle 4"/>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64520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Canceling Meetings</a:t>
            </a:r>
          </a:p>
        </p:txBody>
      </p:sp>
      <p:sp>
        <p:nvSpPr>
          <p:cNvPr id="3" name="Content Placeholder 2"/>
          <p:cNvSpPr>
            <a:spLocks noGrp="1"/>
          </p:cNvSpPr>
          <p:nvPr>
            <p:ph idx="1"/>
          </p:nvPr>
        </p:nvSpPr>
        <p:spPr>
          <a:xfrm>
            <a:off x="457200" y="1600201"/>
            <a:ext cx="5562600" cy="3962400"/>
          </a:xfrm>
        </p:spPr>
        <p:txBody>
          <a:bodyPr>
            <a:normAutofit fontScale="92500" lnSpcReduction="20000"/>
          </a:bodyPr>
          <a:lstStyle/>
          <a:p>
            <a:r>
              <a:rPr lang="en-US" dirty="0"/>
              <a:t>Canceling right before a tutoring session is disrespectful </a:t>
            </a:r>
            <a:r>
              <a:rPr lang="en-US"/>
              <a:t>and impolite</a:t>
            </a:r>
            <a:endParaRPr lang="en-US" dirty="0"/>
          </a:p>
          <a:p>
            <a:pPr lvl="1"/>
            <a:r>
              <a:rPr lang="en-US" b="1" u="sng" dirty="0"/>
              <a:t>EX:</a:t>
            </a:r>
            <a:r>
              <a:rPr lang="en-US" dirty="0"/>
              <a:t> How would you feel if a good friend cancelled going to the movies with you 10 minutes before you were going to leave?</a:t>
            </a:r>
          </a:p>
          <a:p>
            <a:endParaRPr lang="en-US" b="1" u="sng" dirty="0"/>
          </a:p>
          <a:p>
            <a:r>
              <a:rPr lang="en-US" dirty="0"/>
              <a:t>Please do your best to make all scheduled sessions!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4" descr="C:\Users\Owner\AppData\Local\Microsoft\Windows\Temporary Internet Files\Content.IE5\UJ5VZHTC\MP90031676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742" y="1371600"/>
            <a:ext cx="2677054" cy="4015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066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No-Show Policy</a:t>
            </a:r>
          </a:p>
        </p:txBody>
      </p:sp>
      <p:sp>
        <p:nvSpPr>
          <p:cNvPr id="3" name="Content Placeholder 2"/>
          <p:cNvSpPr>
            <a:spLocks noGrp="1"/>
          </p:cNvSpPr>
          <p:nvPr>
            <p:ph idx="1"/>
          </p:nvPr>
        </p:nvSpPr>
        <p:spPr>
          <a:xfrm>
            <a:off x="457200" y="1295400"/>
            <a:ext cx="8229600" cy="4267201"/>
          </a:xfrm>
        </p:spPr>
        <p:txBody>
          <a:bodyPr>
            <a:normAutofit fontScale="62500" lnSpcReduction="20000"/>
          </a:bodyPr>
          <a:lstStyle/>
          <a:p>
            <a:pPr lvl="0"/>
            <a:r>
              <a:rPr lang="en-US" dirty="0"/>
              <a:t>Policy is as follows:</a:t>
            </a:r>
          </a:p>
          <a:p>
            <a:pPr lvl="1">
              <a:lnSpc>
                <a:spcPct val="120000"/>
              </a:lnSpc>
              <a:spcBef>
                <a:spcPts val="0"/>
              </a:spcBef>
              <a:defRPr/>
            </a:pPr>
            <a:r>
              <a:rPr lang="en-US" i="1" u="sng" dirty="0"/>
              <a:t>1</a:t>
            </a:r>
            <a:r>
              <a:rPr lang="en-US" i="1" u="sng" baseline="30000" dirty="0"/>
              <a:t>st</a:t>
            </a:r>
            <a:r>
              <a:rPr lang="en-US" i="1" u="sng" dirty="0"/>
              <a:t> </a:t>
            </a:r>
            <a:r>
              <a:rPr lang="en-US" i="1" u="sng" dirty="0" err="1"/>
              <a:t>no-show</a:t>
            </a:r>
            <a:r>
              <a:rPr lang="en-US" dirty="0" err="1">
                <a:sym typeface="Wingdings" pitchFamily="2" charset="2"/>
              </a:rPr>
              <a:t>Tutor</a:t>
            </a:r>
            <a:r>
              <a:rPr lang="en-US" dirty="0">
                <a:sym typeface="Wingdings" pitchFamily="2" charset="2"/>
              </a:rPr>
              <a:t> will immediately follow up with you via e-mail/phone to discuss reason for no-show and reschedule.</a:t>
            </a:r>
          </a:p>
          <a:p>
            <a:pPr lvl="1">
              <a:lnSpc>
                <a:spcPct val="120000"/>
              </a:lnSpc>
              <a:spcBef>
                <a:spcPts val="0"/>
              </a:spcBef>
              <a:defRPr/>
            </a:pPr>
            <a:r>
              <a:rPr lang="en-US" i="1" u="sng" dirty="0">
                <a:sym typeface="Wingdings" pitchFamily="2" charset="2"/>
              </a:rPr>
              <a:t>2</a:t>
            </a:r>
            <a:r>
              <a:rPr lang="en-US" i="1" u="sng" baseline="30000" dirty="0">
                <a:sym typeface="Wingdings" pitchFamily="2" charset="2"/>
              </a:rPr>
              <a:t>nd</a:t>
            </a:r>
            <a:r>
              <a:rPr lang="en-US" i="1" u="sng" dirty="0">
                <a:sym typeface="Wingdings" pitchFamily="2" charset="2"/>
              </a:rPr>
              <a:t> </a:t>
            </a:r>
            <a:r>
              <a:rPr lang="en-US" i="1" u="sng" dirty="0" err="1">
                <a:sym typeface="Wingdings" pitchFamily="2" charset="2"/>
              </a:rPr>
              <a:t>no-show</a:t>
            </a:r>
            <a:r>
              <a:rPr lang="en-US" dirty="0" err="1">
                <a:sym typeface="Wingdings" pitchFamily="2" charset="2"/>
              </a:rPr>
              <a:t>You</a:t>
            </a:r>
            <a:r>
              <a:rPr lang="en-US" dirty="0">
                <a:sym typeface="Wingdings" pitchFamily="2" charset="2"/>
              </a:rPr>
              <a:t> will receive e-mail from tutor coordinator, reminding you of no-show policy.</a:t>
            </a:r>
          </a:p>
          <a:p>
            <a:pPr lvl="1">
              <a:lnSpc>
                <a:spcPct val="120000"/>
              </a:lnSpc>
              <a:spcBef>
                <a:spcPts val="0"/>
              </a:spcBef>
              <a:defRPr/>
            </a:pPr>
            <a:r>
              <a:rPr lang="en-US" u="sng" dirty="0"/>
              <a:t>After </a:t>
            </a:r>
            <a:r>
              <a:rPr lang="en-US" i="1" u="sng" dirty="0"/>
              <a:t>3</a:t>
            </a:r>
            <a:r>
              <a:rPr lang="en-US" i="1" u="sng" baseline="30000" dirty="0"/>
              <a:t>rd</a:t>
            </a:r>
            <a:r>
              <a:rPr lang="en-US" i="1" u="sng" dirty="0"/>
              <a:t> </a:t>
            </a:r>
            <a:r>
              <a:rPr lang="en-US" i="1" u="sng" dirty="0" err="1"/>
              <a:t>no-show</a:t>
            </a:r>
            <a:r>
              <a:rPr lang="en-US" dirty="0" err="1">
                <a:sym typeface="Wingdings" pitchFamily="2" charset="2"/>
              </a:rPr>
              <a:t></a:t>
            </a:r>
            <a:r>
              <a:rPr lang="en-US" dirty="0" err="1"/>
              <a:t>You</a:t>
            </a:r>
            <a:r>
              <a:rPr lang="en-US" dirty="0"/>
              <a:t> are not allowed to schedule another one-on-one meeting with your individual academic tutor until you talk/meet with tutor coordinator.</a:t>
            </a:r>
          </a:p>
          <a:p>
            <a:r>
              <a:rPr lang="en-US" dirty="0"/>
              <a:t>If you continue to miss your tutoring sessions </a:t>
            </a:r>
            <a:r>
              <a:rPr lang="en-US" b="1" dirty="0"/>
              <a:t>without </a:t>
            </a:r>
            <a:r>
              <a:rPr lang="en-US" dirty="0"/>
              <a:t>informing your tutor, it could result in the removal of one-on-one tutoring</a:t>
            </a:r>
          </a:p>
          <a:p>
            <a:r>
              <a:rPr lang="en-US" dirty="0"/>
              <a:t>AS A REMINDER:</a:t>
            </a:r>
          </a:p>
          <a:p>
            <a:pPr lvl="1"/>
            <a:r>
              <a:rPr lang="en-US" dirty="0"/>
              <a:t>Your tutor is also a student who’s time can be limited!</a:t>
            </a:r>
          </a:p>
          <a:p>
            <a:pPr lvl="1"/>
            <a:r>
              <a:rPr lang="en-US" dirty="0"/>
              <a:t>No-shows do not create and/or develop a genuine, good working relationship.</a:t>
            </a:r>
          </a:p>
          <a:p>
            <a:endParaRPr lang="en-US"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80713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Tutors</a:t>
            </a:r>
          </a:p>
        </p:txBody>
      </p:sp>
      <p:sp>
        <p:nvSpPr>
          <p:cNvPr id="3" name="Content Placeholder 2"/>
          <p:cNvSpPr>
            <a:spLocks noGrp="1"/>
          </p:cNvSpPr>
          <p:nvPr>
            <p:ph idx="1"/>
          </p:nvPr>
        </p:nvSpPr>
        <p:spPr>
          <a:xfrm>
            <a:off x="457200" y="1600201"/>
            <a:ext cx="5791200" cy="3962400"/>
          </a:xfrm>
        </p:spPr>
        <p:txBody>
          <a:bodyPr>
            <a:normAutofit fontScale="92500" lnSpcReduction="20000"/>
          </a:bodyPr>
          <a:lstStyle/>
          <a:p>
            <a:r>
              <a:rPr lang="en-US" dirty="0"/>
              <a:t>Available during daytime and evening hours; and Sunday evening </a:t>
            </a:r>
          </a:p>
          <a:p>
            <a:pPr lvl="1"/>
            <a:r>
              <a:rPr lang="en-US" dirty="0"/>
              <a:t>Allows students the flexibility to receive assistance during the times they are not scheduled to meet with their individual tutors</a:t>
            </a:r>
          </a:p>
          <a:p>
            <a:r>
              <a:rPr lang="en-US" dirty="0"/>
              <a:t>Strives to provide coverage for all academic areas and organizational needs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descr="C:\Users\Owner\AppData\Local\Microsoft\Windows\Temporary Internet Files\Content.IE5\5P9ER72F\MP90043941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9852" y="1282214"/>
            <a:ext cx="2661748" cy="3975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031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Tutor Hours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Content Placeholder 3"/>
          <p:cNvSpPr>
            <a:spLocks noGrp="1"/>
          </p:cNvSpPr>
          <p:nvPr>
            <p:ph idx="1"/>
          </p:nvPr>
        </p:nvSpPr>
        <p:spPr>
          <a:xfrm>
            <a:off x="477715" y="1562896"/>
            <a:ext cx="8229600" cy="3962400"/>
          </a:xfrm>
        </p:spPr>
        <p:txBody>
          <a:bodyPr>
            <a:normAutofit/>
          </a:bodyPr>
          <a:lstStyle/>
          <a:p>
            <a:r>
              <a:rPr lang="en-US" sz="2800" dirty="0"/>
              <a:t>Located in the PA Lab (Andersen 2002)</a:t>
            </a:r>
          </a:p>
          <a:p>
            <a:r>
              <a:rPr lang="en-US" sz="2800" dirty="0"/>
              <a:t>Can enter through main entry of CSD or door located in the hallway</a:t>
            </a:r>
          </a:p>
          <a:p>
            <a:pPr lvl="1"/>
            <a:r>
              <a:rPr lang="en-US" sz="2400" dirty="0"/>
              <a:t>When CSD closes for the night (4:30pm), students/tutors must enter through the hallway door</a:t>
            </a:r>
          </a:p>
        </p:txBody>
      </p:sp>
      <p:graphicFrame>
        <p:nvGraphicFramePr>
          <p:cNvPr id="8" name="Table 7"/>
          <p:cNvGraphicFramePr>
            <a:graphicFrameLocks noGrp="1"/>
          </p:cNvGraphicFramePr>
          <p:nvPr>
            <p:extLst>
              <p:ext uri="{D42A27DB-BD31-4B8C-83A1-F6EECF244321}">
                <p14:modId xmlns:p14="http://schemas.microsoft.com/office/powerpoint/2010/main" val="2211189806"/>
              </p:ext>
            </p:extLst>
          </p:nvPr>
        </p:nvGraphicFramePr>
        <p:xfrm>
          <a:off x="533400" y="4038600"/>
          <a:ext cx="7924800" cy="1143000"/>
        </p:xfrm>
        <a:graphic>
          <a:graphicData uri="http://schemas.openxmlformats.org/drawingml/2006/table">
            <a:tbl>
              <a:tblPr firstRow="1" bandRow="1">
                <a:tableStyleId>{21E4AEA4-8DFA-4A89-87EB-49C32662AFE0}</a:tableStyleId>
              </a:tblPr>
              <a:tblGrid>
                <a:gridCol w="1320800">
                  <a:extLst>
                    <a:ext uri="{9D8B030D-6E8A-4147-A177-3AD203B41FA5}">
                      <a16:colId xmlns:a16="http://schemas.microsoft.com/office/drawing/2014/main" xmlns="" val="20000"/>
                    </a:ext>
                  </a:extLst>
                </a:gridCol>
                <a:gridCol w="1320800">
                  <a:extLst>
                    <a:ext uri="{9D8B030D-6E8A-4147-A177-3AD203B41FA5}">
                      <a16:colId xmlns:a16="http://schemas.microsoft.com/office/drawing/2014/main" xmlns="" val="20001"/>
                    </a:ext>
                  </a:extLst>
                </a:gridCol>
                <a:gridCol w="1403351">
                  <a:extLst>
                    <a:ext uri="{9D8B030D-6E8A-4147-A177-3AD203B41FA5}">
                      <a16:colId xmlns:a16="http://schemas.microsoft.com/office/drawing/2014/main" xmlns="" val="20002"/>
                    </a:ext>
                  </a:extLst>
                </a:gridCol>
                <a:gridCol w="1343913">
                  <a:extLst>
                    <a:ext uri="{9D8B030D-6E8A-4147-A177-3AD203B41FA5}">
                      <a16:colId xmlns:a16="http://schemas.microsoft.com/office/drawing/2014/main" xmlns="" val="20003"/>
                    </a:ext>
                  </a:extLst>
                </a:gridCol>
                <a:gridCol w="1215136">
                  <a:extLst>
                    <a:ext uri="{9D8B030D-6E8A-4147-A177-3AD203B41FA5}">
                      <a16:colId xmlns:a16="http://schemas.microsoft.com/office/drawing/2014/main" xmlns="" val="20004"/>
                    </a:ext>
                  </a:extLst>
                </a:gridCol>
                <a:gridCol w="1320800">
                  <a:extLst>
                    <a:ext uri="{9D8B030D-6E8A-4147-A177-3AD203B41FA5}">
                      <a16:colId xmlns:a16="http://schemas.microsoft.com/office/drawing/2014/main" xmlns="" val="1048996866"/>
                    </a:ext>
                  </a:extLst>
                </a:gridCol>
              </a:tblGrid>
              <a:tr h="1143000">
                <a:tc>
                  <a:txBody>
                    <a:bodyPr/>
                    <a:lstStyle/>
                    <a:p>
                      <a:pPr algn="ctr"/>
                      <a:r>
                        <a:rPr lang="en-US" sz="1600" dirty="0" smtClean="0"/>
                        <a:t>Monday</a:t>
                      </a:r>
                    </a:p>
                    <a:p>
                      <a:pPr algn="ctr"/>
                      <a:endParaRPr lang="en-US" sz="1600" dirty="0" smtClean="0"/>
                    </a:p>
                    <a:p>
                      <a:pPr algn="ctr"/>
                      <a:r>
                        <a:rPr lang="en-US" sz="1600" dirty="0" smtClean="0"/>
                        <a:t>9 am – 7 pm</a:t>
                      </a:r>
                      <a:endParaRPr lang="en-US" sz="1600" dirty="0"/>
                    </a:p>
                  </a:txBody>
                  <a:tcPr/>
                </a:tc>
                <a:tc>
                  <a:txBody>
                    <a:bodyPr/>
                    <a:lstStyle/>
                    <a:p>
                      <a:pPr algn="ctr"/>
                      <a:r>
                        <a:rPr lang="en-US" sz="1600" dirty="0" smtClean="0"/>
                        <a:t>Tuesday</a:t>
                      </a:r>
                    </a:p>
                    <a:p>
                      <a:pPr algn="ctr"/>
                      <a:endParaRPr lang="en-US" sz="1600" dirty="0" smtClean="0"/>
                    </a:p>
                    <a:p>
                      <a:pPr algn="ctr"/>
                      <a:r>
                        <a:rPr lang="en-US" sz="1600" dirty="0" smtClean="0"/>
                        <a:t>9 am – 7 pm</a:t>
                      </a:r>
                      <a:endParaRPr lang="en-US" sz="1600" dirty="0"/>
                    </a:p>
                  </a:txBody>
                  <a:tcPr/>
                </a:tc>
                <a:tc>
                  <a:txBody>
                    <a:bodyPr/>
                    <a:lstStyle/>
                    <a:p>
                      <a:pPr algn="ctr"/>
                      <a:r>
                        <a:rPr lang="en-US" sz="1600" dirty="0" smtClean="0"/>
                        <a:t>Wednesday</a:t>
                      </a:r>
                    </a:p>
                    <a:p>
                      <a:pPr algn="ctr"/>
                      <a:endParaRPr lang="en-US" sz="1600" dirty="0" smtClean="0"/>
                    </a:p>
                    <a:p>
                      <a:pPr algn="ctr"/>
                      <a:r>
                        <a:rPr lang="en-US" sz="1600" dirty="0" smtClean="0"/>
                        <a:t>9 am – 7 pm</a:t>
                      </a:r>
                      <a:endParaRPr lang="en-US" sz="1600" dirty="0"/>
                    </a:p>
                  </a:txBody>
                  <a:tcPr/>
                </a:tc>
                <a:tc>
                  <a:txBody>
                    <a:bodyPr/>
                    <a:lstStyle/>
                    <a:p>
                      <a:pPr algn="ctr"/>
                      <a:r>
                        <a:rPr lang="en-US" sz="1600" dirty="0" smtClean="0"/>
                        <a:t>Thursday</a:t>
                      </a:r>
                    </a:p>
                    <a:p>
                      <a:pPr algn="ctr"/>
                      <a:endParaRPr lang="en-US" sz="1600" dirty="0" smtClean="0"/>
                    </a:p>
                    <a:p>
                      <a:pPr algn="ctr"/>
                      <a:r>
                        <a:rPr lang="en-US" sz="1600" dirty="0" smtClean="0"/>
                        <a:t>9 am – 7 pm</a:t>
                      </a:r>
                      <a:endParaRPr lang="en-US" sz="1600" dirty="0"/>
                    </a:p>
                  </a:txBody>
                  <a:tcPr/>
                </a:tc>
                <a:tc>
                  <a:txBody>
                    <a:bodyPr/>
                    <a:lstStyle/>
                    <a:p>
                      <a:pPr algn="ctr"/>
                      <a:r>
                        <a:rPr lang="en-US" sz="1600" dirty="0" smtClean="0"/>
                        <a:t>Friday</a:t>
                      </a:r>
                    </a:p>
                    <a:p>
                      <a:pPr algn="ctr"/>
                      <a:endParaRPr lang="en-US" sz="1600" dirty="0" smtClean="0"/>
                    </a:p>
                    <a:p>
                      <a:pPr algn="ctr"/>
                      <a:r>
                        <a:rPr lang="en-US" sz="1600" dirty="0" smtClean="0"/>
                        <a:t>10 am – </a:t>
                      </a:r>
                    </a:p>
                    <a:p>
                      <a:pPr algn="ctr"/>
                      <a:r>
                        <a:rPr lang="en-US" sz="1600" dirty="0" smtClean="0"/>
                        <a:t>3 pm</a:t>
                      </a:r>
                      <a:endParaRPr lang="en-US" sz="1600" dirty="0"/>
                    </a:p>
                  </a:txBody>
                  <a:tcPr/>
                </a:tc>
                <a:tc>
                  <a:txBody>
                    <a:bodyPr/>
                    <a:lstStyle/>
                    <a:p>
                      <a:pPr algn="ctr"/>
                      <a:r>
                        <a:rPr lang="en-US" sz="1600" dirty="0" smtClean="0"/>
                        <a:t>Sunday</a:t>
                      </a:r>
                    </a:p>
                    <a:p>
                      <a:pPr algn="ctr"/>
                      <a:endParaRPr lang="en-US" sz="1600" dirty="0" smtClean="0"/>
                    </a:p>
                    <a:p>
                      <a:pPr algn="ctr"/>
                      <a:r>
                        <a:rPr lang="en-US" sz="1600" dirty="0" smtClean="0"/>
                        <a:t>3 pm – 8 pm</a:t>
                      </a:r>
                      <a:endParaRPr lang="en-US" sz="1600" dirty="0"/>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199875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Lab</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Content Placeholder 3"/>
          <p:cNvSpPr>
            <a:spLocks noGrp="1"/>
          </p:cNvSpPr>
          <p:nvPr>
            <p:ph idx="1"/>
          </p:nvPr>
        </p:nvSpPr>
        <p:spPr>
          <a:xfrm>
            <a:off x="477715" y="1562896"/>
            <a:ext cx="8229600" cy="3962400"/>
          </a:xfrm>
        </p:spPr>
        <p:txBody>
          <a:bodyPr/>
          <a:lstStyle/>
          <a:p>
            <a:r>
              <a:rPr lang="en-US" dirty="0"/>
              <a:t>When entering the drop-in lab be sure to swipe your </a:t>
            </a:r>
            <a:r>
              <a:rPr lang="en-US" dirty="0" err="1"/>
              <a:t>hawkcard</a:t>
            </a:r>
            <a:r>
              <a:rPr lang="en-US" dirty="0"/>
              <a:t> at the card slider </a:t>
            </a:r>
          </a:p>
          <a:p>
            <a:r>
              <a:rPr lang="en-US" dirty="0"/>
              <a:t>Be courteous to others around you </a:t>
            </a:r>
          </a:p>
          <a:p>
            <a:endParaRPr lang="en-US" dirty="0"/>
          </a:p>
        </p:txBody>
      </p:sp>
    </p:spTree>
    <p:extLst>
      <p:ext uri="{BB962C8B-B14F-4D97-AF65-F5344CB8AC3E}">
        <p14:creationId xmlns:p14="http://schemas.microsoft.com/office/powerpoint/2010/main" val="1131706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 of Services</a:t>
            </a:r>
          </a:p>
        </p:txBody>
      </p:sp>
      <p:sp>
        <p:nvSpPr>
          <p:cNvPr id="3" name="Content Placeholder 2"/>
          <p:cNvSpPr>
            <a:spLocks noGrp="1"/>
          </p:cNvSpPr>
          <p:nvPr>
            <p:ph idx="1"/>
          </p:nvPr>
        </p:nvSpPr>
        <p:spPr>
          <a:xfrm>
            <a:off x="457200" y="1600201"/>
            <a:ext cx="8229600" cy="3962400"/>
          </a:xfrm>
        </p:spPr>
        <p:txBody>
          <a:bodyPr>
            <a:normAutofit fontScale="92500" lnSpcReduction="20000"/>
          </a:bodyPr>
          <a:lstStyle/>
          <a:p>
            <a:r>
              <a:rPr lang="en-US" dirty="0"/>
              <a:t>Can decide to </a:t>
            </a:r>
            <a:r>
              <a:rPr lang="en-US" b="1" u="sng" dirty="0"/>
              <a:t>cancel</a:t>
            </a:r>
            <a:r>
              <a:rPr lang="en-US" dirty="0"/>
              <a:t> PA services</a:t>
            </a:r>
          </a:p>
          <a:p>
            <a:pPr lvl="1"/>
            <a:r>
              <a:rPr lang="en-US" dirty="0"/>
              <a:t>Cancellation date stated on PA contract</a:t>
            </a:r>
          </a:p>
          <a:p>
            <a:pPr lvl="2"/>
            <a:r>
              <a:rPr lang="en-US" dirty="0"/>
              <a:t>Usually the 5</a:t>
            </a:r>
            <a:r>
              <a:rPr lang="en-US" baseline="30000" dirty="0"/>
              <a:t>th</a:t>
            </a:r>
            <a:r>
              <a:rPr lang="en-US" dirty="0"/>
              <a:t> week of the semester</a:t>
            </a:r>
          </a:p>
          <a:p>
            <a:pPr lvl="1"/>
            <a:r>
              <a:rPr lang="en-US" dirty="0"/>
              <a:t>May be subject to service fee ($100, or more), depending on…</a:t>
            </a:r>
          </a:p>
          <a:p>
            <a:pPr lvl="2"/>
            <a:r>
              <a:rPr lang="en-US" i="1" dirty="0"/>
              <a:t>When</a:t>
            </a:r>
            <a:r>
              <a:rPr lang="en-US" dirty="0"/>
              <a:t> you decide to cancel</a:t>
            </a:r>
          </a:p>
          <a:p>
            <a:pPr lvl="2"/>
            <a:r>
              <a:rPr lang="en-US" i="1" dirty="0"/>
              <a:t>How often </a:t>
            </a:r>
            <a:r>
              <a:rPr lang="en-US" dirty="0"/>
              <a:t>you met with tutor</a:t>
            </a:r>
          </a:p>
          <a:p>
            <a:endParaRPr lang="en-US" dirty="0"/>
          </a:p>
          <a:p>
            <a:r>
              <a:rPr lang="en-US" dirty="0"/>
              <a:t>The fee will be charged to your student bill </a:t>
            </a:r>
            <a:r>
              <a:rPr lang="en-US" i="1" u="sng" dirty="0"/>
              <a:t>or</a:t>
            </a:r>
            <a:r>
              <a:rPr lang="en-US" dirty="0"/>
              <a:t> forwarded to your DVR Counselor (if applicable)</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0504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Reminders: </a:t>
            </a:r>
          </a:p>
        </p:txBody>
      </p:sp>
      <p:sp>
        <p:nvSpPr>
          <p:cNvPr id="3" name="Content Placeholder 2"/>
          <p:cNvSpPr>
            <a:spLocks noGrp="1"/>
          </p:cNvSpPr>
          <p:nvPr>
            <p:ph idx="1"/>
          </p:nvPr>
        </p:nvSpPr>
        <p:spPr>
          <a:xfrm>
            <a:off x="457200" y="1600201"/>
            <a:ext cx="8229600" cy="3962400"/>
          </a:xfrm>
        </p:spPr>
        <p:txBody>
          <a:bodyPr>
            <a:normAutofit fontScale="70000" lnSpcReduction="20000"/>
          </a:bodyPr>
          <a:lstStyle/>
          <a:p>
            <a:r>
              <a:rPr lang="en-US" dirty="0"/>
              <a:t>Be sure to utilize your tutors!</a:t>
            </a:r>
          </a:p>
          <a:p>
            <a:pPr lvl="1"/>
            <a:r>
              <a:rPr lang="en-US" b="1" u="sng" dirty="0"/>
              <a:t>EX:</a:t>
            </a:r>
            <a:r>
              <a:rPr lang="en-US" dirty="0"/>
              <a:t>  If you only meet with your tutor for 2 </a:t>
            </a:r>
            <a:r>
              <a:rPr lang="en-US" b="1" dirty="0"/>
              <a:t>total</a:t>
            </a:r>
            <a:r>
              <a:rPr lang="en-US" dirty="0"/>
              <a:t> hours for the semester, you’re paying $450 hour!</a:t>
            </a:r>
          </a:p>
          <a:p>
            <a:pPr lvl="2"/>
            <a:r>
              <a:rPr lang="en-US" dirty="0"/>
              <a:t>Can you imagine paying for something else that costs that much per hour?</a:t>
            </a:r>
          </a:p>
          <a:p>
            <a:endParaRPr lang="en-US" dirty="0"/>
          </a:p>
          <a:p>
            <a:r>
              <a:rPr lang="en-US" dirty="0"/>
              <a:t>Remember, your tutors are students too!</a:t>
            </a:r>
          </a:p>
          <a:p>
            <a:pPr lvl="1"/>
            <a:r>
              <a:rPr lang="en-US" dirty="0"/>
              <a:t>During mid-terms/finals week, please be respectful of their study time and schedule meetings ahead of time</a:t>
            </a:r>
          </a:p>
          <a:p>
            <a:pPr lvl="1"/>
            <a:r>
              <a:rPr lang="en-US" b="1" u="sng" dirty="0"/>
              <a:t>Refrain from scheduling meetings at the last minute</a:t>
            </a:r>
          </a:p>
          <a:p>
            <a:pPr lvl="2"/>
            <a:r>
              <a:rPr lang="en-US" b="1" u="sng" dirty="0"/>
              <a:t>EX:</a:t>
            </a:r>
            <a:r>
              <a:rPr lang="en-US" dirty="0"/>
              <a:t>  “I have a paper due tomorrow and I haven’t started it yet, we need to meet.”  OR, “I have to review for an exam tomorrow, can we meet today?”</a:t>
            </a:r>
          </a:p>
          <a:p>
            <a:pPr lvl="2"/>
            <a:r>
              <a:rPr lang="en-US" dirty="0"/>
              <a:t>Chances are, your tutor may not be able to comply to your request because they may have already made plans or were scheduled to do other things (i.e., work, attend group study, etc.)</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79520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a:t>
            </a:r>
          </a:p>
        </p:txBody>
      </p:sp>
      <p:sp>
        <p:nvSpPr>
          <p:cNvPr id="3" name="Content Placeholder 2"/>
          <p:cNvSpPr>
            <a:spLocks noGrp="1"/>
          </p:cNvSpPr>
          <p:nvPr>
            <p:ph idx="1"/>
          </p:nvPr>
        </p:nvSpPr>
        <p:spPr>
          <a:xfrm>
            <a:off x="457200" y="1600201"/>
            <a:ext cx="5334000" cy="3962400"/>
          </a:xfrm>
        </p:spPr>
        <p:txBody>
          <a:bodyPr>
            <a:normAutofit fontScale="70000" lnSpcReduction="20000"/>
          </a:bodyPr>
          <a:lstStyle/>
          <a:p>
            <a:r>
              <a:rPr lang="en-US" dirty="0"/>
              <a:t>Tutors are here to </a:t>
            </a:r>
            <a:r>
              <a:rPr lang="en-US" b="1" i="1" u="sng" dirty="0"/>
              <a:t>guide</a:t>
            </a:r>
            <a:r>
              <a:rPr lang="en-US" dirty="0"/>
              <a:t> and </a:t>
            </a:r>
            <a:r>
              <a:rPr lang="en-US" b="1" i="1" u="sng" dirty="0"/>
              <a:t>assist</a:t>
            </a:r>
            <a:r>
              <a:rPr lang="en-US" b="1" dirty="0"/>
              <a:t> </a:t>
            </a:r>
            <a:r>
              <a:rPr lang="en-US" dirty="0"/>
              <a:t>you to complete each class to the best of your abilities.  </a:t>
            </a:r>
          </a:p>
          <a:p>
            <a:pPr lvl="1"/>
            <a:r>
              <a:rPr lang="en-US" dirty="0"/>
              <a:t>This </a:t>
            </a:r>
            <a:r>
              <a:rPr lang="en-US" i="1" dirty="0"/>
              <a:t>does not mean </a:t>
            </a:r>
            <a:r>
              <a:rPr lang="en-US" dirty="0"/>
              <a:t>they’ll </a:t>
            </a:r>
            <a:r>
              <a:rPr lang="en-US" i="1" dirty="0"/>
              <a:t>do</a:t>
            </a:r>
            <a:r>
              <a:rPr lang="en-US" dirty="0"/>
              <a:t> the </a:t>
            </a:r>
            <a:r>
              <a:rPr lang="en-US" i="1" dirty="0"/>
              <a:t>work for you</a:t>
            </a:r>
            <a:r>
              <a:rPr lang="en-US" dirty="0"/>
              <a:t>!</a:t>
            </a:r>
          </a:p>
          <a:p>
            <a:endParaRPr lang="en-US" dirty="0"/>
          </a:p>
          <a:p>
            <a:r>
              <a:rPr lang="en-US" b="1" u="sng" dirty="0"/>
              <a:t>YOU</a:t>
            </a:r>
            <a:r>
              <a:rPr lang="en-US" b="1" dirty="0"/>
              <a:t> </a:t>
            </a:r>
            <a:r>
              <a:rPr lang="en-US" dirty="0"/>
              <a:t>are responsible for your own success!</a:t>
            </a:r>
          </a:p>
          <a:p>
            <a:endParaRPr lang="en-US" b="1" dirty="0"/>
          </a:p>
          <a:p>
            <a:r>
              <a:rPr lang="en-US" dirty="0"/>
              <a:t>PA services may be terminated if the student does not meet his/her responsibilities.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descr="C:\Documents and Settings\CSDPA\Local Settings\Temporary Internet Files\Content.IE5\J46BKFSU\MP9003873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25" y="1295401"/>
            <a:ext cx="2613150" cy="3663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328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descr="C:\Documents and Settings\CSDPA\Local Settings\Temporary Internet Files\Content.IE5\BXKHO3SG\MC900441902[1].wmf"/>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19401" y="1295400"/>
            <a:ext cx="3505198" cy="4141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85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Project ASSIST (PA)?</a:t>
            </a:r>
          </a:p>
        </p:txBody>
      </p:sp>
      <p:sp>
        <p:nvSpPr>
          <p:cNvPr id="9" name="Content Placeholder 8"/>
          <p:cNvSpPr>
            <a:spLocks noGrp="1"/>
          </p:cNvSpPr>
          <p:nvPr>
            <p:ph sz="half" idx="1"/>
          </p:nvPr>
        </p:nvSpPr>
        <p:spPr/>
        <p:txBody>
          <a:bodyPr/>
          <a:lstStyle/>
          <a:p>
            <a:r>
              <a:rPr lang="en-US" dirty="0"/>
              <a:t>PA is a supplementary fee-based program</a:t>
            </a:r>
          </a:p>
          <a:p>
            <a:pPr lvl="1"/>
            <a:endParaRPr lang="en-US" dirty="0"/>
          </a:p>
          <a:p>
            <a:pPr marL="457200" lvl="1" indent="0">
              <a:buNone/>
            </a:pPr>
            <a:endParaRPr lang="en-US" dirty="0"/>
          </a:p>
          <a:p>
            <a:r>
              <a:rPr lang="en-US" dirty="0"/>
              <a:t>PA provides comprehensive and individualized support services to students</a:t>
            </a:r>
          </a:p>
        </p:txBody>
      </p:sp>
      <p:sp>
        <p:nvSpPr>
          <p:cNvPr id="10" name="Content Placeholder 9"/>
          <p:cNvSpPr>
            <a:spLocks noGrp="1"/>
          </p:cNvSpPr>
          <p:nvPr>
            <p:ph sz="half" idx="2"/>
          </p:nvPr>
        </p:nvSpPr>
        <p:spPr>
          <a:xfrm>
            <a:off x="4953000" y="1600200"/>
            <a:ext cx="4038600" cy="4525963"/>
          </a:xfrm>
        </p:spPr>
        <p:txBody>
          <a:bodyPr>
            <a:normAutofit/>
          </a:bodyPr>
          <a:lstStyle/>
          <a:p>
            <a:r>
              <a:rPr lang="en-US" sz="2400" dirty="0"/>
              <a:t>Our intention…</a:t>
            </a:r>
          </a:p>
          <a:p>
            <a:pPr lvl="1"/>
            <a:r>
              <a:rPr lang="en-US" sz="2000" b="1" i="1" dirty="0"/>
              <a:t>empower </a:t>
            </a:r>
            <a:r>
              <a:rPr lang="en-US" sz="2000" dirty="0"/>
              <a:t>students with the tools to find strengths, skills and abilities within themselves to become successful at the college level</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2" descr="C:\Documents and Settings\CSDPA\Local Settings\Temporary Internet Files\Content.IE5\BXKHO3SG\MP900401036[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3733800"/>
            <a:ext cx="2560856" cy="170657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3886676648"/>
              </p:ext>
            </p:extLst>
          </p:nvPr>
        </p:nvGraphicFramePr>
        <p:xfrm>
          <a:off x="685800" y="2819400"/>
          <a:ext cx="3146613" cy="365760"/>
        </p:xfrm>
        <a:graphic>
          <a:graphicData uri="http://schemas.openxmlformats.org/drawingml/2006/table">
            <a:tbl>
              <a:tblPr firstRow="1" bandRow="1">
                <a:tableStyleId>{21E4AEA4-8DFA-4A89-87EB-49C32662AFE0}</a:tableStyleId>
              </a:tblPr>
              <a:tblGrid>
                <a:gridCol w="3146613">
                  <a:extLst>
                    <a:ext uri="{9D8B030D-6E8A-4147-A177-3AD203B41FA5}">
                      <a16:colId xmlns:a16="http://schemas.microsoft.com/office/drawing/2014/main" xmlns="" val="20000"/>
                    </a:ext>
                  </a:extLst>
                </a:gridCol>
              </a:tblGrid>
              <a:tr h="0">
                <a:tc>
                  <a:txBody>
                    <a:bodyPr/>
                    <a:lstStyle/>
                    <a:p>
                      <a:pPr algn="ctr"/>
                      <a:r>
                        <a:rPr lang="en-US" dirty="0"/>
                        <a:t>$ 900</a:t>
                      </a:r>
                      <a:r>
                        <a:rPr lang="en-US" baseline="0" dirty="0"/>
                        <a:t> </a:t>
                      </a:r>
                      <a:r>
                        <a:rPr lang="en-US" dirty="0"/>
                        <a:t>per semester</a:t>
                      </a: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090201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Academic Tutors</a:t>
            </a:r>
          </a:p>
        </p:txBody>
      </p:sp>
      <p:sp>
        <p:nvSpPr>
          <p:cNvPr id="3" name="Content Placeholder 2"/>
          <p:cNvSpPr>
            <a:spLocks noGrp="1"/>
          </p:cNvSpPr>
          <p:nvPr>
            <p:ph idx="1"/>
          </p:nvPr>
        </p:nvSpPr>
        <p:spPr>
          <a:xfrm>
            <a:off x="457200" y="1600201"/>
            <a:ext cx="8229600" cy="3962400"/>
          </a:xfrm>
        </p:spPr>
        <p:txBody>
          <a:bodyPr>
            <a:normAutofit fontScale="70000" lnSpcReduction="20000"/>
          </a:bodyPr>
          <a:lstStyle/>
          <a:p>
            <a:r>
              <a:rPr lang="en-US" dirty="0"/>
              <a:t>Assist students in identifying his/her "academic" learning styles and/or modes of learning and identify resources to meet these needs </a:t>
            </a:r>
          </a:p>
          <a:p>
            <a:endParaRPr lang="en-US" dirty="0"/>
          </a:p>
          <a:p>
            <a:r>
              <a:rPr lang="en-US" dirty="0"/>
              <a:t>Meet with you one-on-one </a:t>
            </a:r>
          </a:p>
          <a:p>
            <a:endParaRPr lang="en-US" dirty="0"/>
          </a:p>
          <a:p>
            <a:r>
              <a:rPr lang="en-US" dirty="0"/>
              <a:t>Paired with based upon:</a:t>
            </a:r>
          </a:p>
          <a:p>
            <a:pPr lvl="1"/>
            <a:r>
              <a:rPr lang="en-US" dirty="0"/>
              <a:t>If he/she has taken the course</a:t>
            </a:r>
          </a:p>
          <a:p>
            <a:pPr lvl="1"/>
            <a:r>
              <a:rPr lang="en-US" dirty="0"/>
              <a:t>If he/she has much experience/knowledge in certain field of study</a:t>
            </a:r>
          </a:p>
          <a:p>
            <a:pPr lvl="1"/>
            <a:endParaRPr lang="en-US" dirty="0"/>
          </a:p>
          <a:p>
            <a:r>
              <a:rPr lang="en-US" dirty="0"/>
              <a:t>Schedule specific times to meet during week</a:t>
            </a:r>
          </a:p>
          <a:p>
            <a:pPr lvl="1"/>
            <a:r>
              <a:rPr lang="en-US" dirty="0"/>
              <a:t>What is the availability in </a:t>
            </a:r>
            <a:r>
              <a:rPr lang="en-US" b="1" dirty="0"/>
              <a:t>both </a:t>
            </a:r>
            <a:r>
              <a:rPr lang="en-US" dirty="0"/>
              <a:t>of your schedules?</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9587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Contacting/Meeting with Tutors</a:t>
            </a:r>
          </a:p>
        </p:txBody>
      </p:sp>
      <p:sp>
        <p:nvSpPr>
          <p:cNvPr id="3" name="Content Placeholder 2"/>
          <p:cNvSpPr>
            <a:spLocks noGrp="1"/>
          </p:cNvSpPr>
          <p:nvPr>
            <p:ph idx="1"/>
          </p:nvPr>
        </p:nvSpPr>
        <p:spPr>
          <a:xfrm>
            <a:off x="457200" y="1600201"/>
            <a:ext cx="8229600" cy="3962400"/>
          </a:xfrm>
        </p:spPr>
        <p:txBody>
          <a:bodyPr>
            <a:normAutofit fontScale="77500" lnSpcReduction="20000"/>
          </a:bodyPr>
          <a:lstStyle/>
          <a:p>
            <a:r>
              <a:rPr lang="en-US" dirty="0"/>
              <a:t>Receive tutor contact information (as they also receive yours) within the first two weeks of the semester.</a:t>
            </a:r>
          </a:p>
          <a:p>
            <a:pPr lvl="1"/>
            <a:r>
              <a:rPr lang="en-US" dirty="0"/>
              <a:t>Phone # and e-mail address given</a:t>
            </a:r>
          </a:p>
          <a:p>
            <a:r>
              <a:rPr lang="en-US" dirty="0"/>
              <a:t>It’s in your best interest to </a:t>
            </a:r>
            <a:r>
              <a:rPr lang="en-US" dirty="0" smtClean="0"/>
              <a:t>contact tutor </a:t>
            </a:r>
            <a:r>
              <a:rPr lang="en-US" dirty="0"/>
              <a:t>immediately</a:t>
            </a:r>
          </a:p>
          <a:p>
            <a:pPr lvl="1"/>
            <a:r>
              <a:rPr lang="en-US" dirty="0" smtClean="0"/>
              <a:t>Schedule </a:t>
            </a:r>
            <a:r>
              <a:rPr lang="en-US" dirty="0"/>
              <a:t>an ‘introductory’ meeting to discuss schedules, syllabi, etc.</a:t>
            </a:r>
          </a:p>
          <a:p>
            <a:pPr lvl="1"/>
            <a:r>
              <a:rPr lang="en-US" dirty="0"/>
              <a:t>Discuss </a:t>
            </a:r>
            <a:r>
              <a:rPr lang="en-US" i="1" dirty="0"/>
              <a:t>how often</a:t>
            </a:r>
            <a:r>
              <a:rPr lang="en-US" dirty="0"/>
              <a:t> you’d like to meet with your tutor</a:t>
            </a:r>
          </a:p>
          <a:p>
            <a:r>
              <a:rPr lang="en-US" dirty="0"/>
              <a:t>Remember:</a:t>
            </a:r>
          </a:p>
          <a:p>
            <a:pPr lvl="1"/>
            <a:r>
              <a:rPr lang="en-US" dirty="0"/>
              <a:t>You need to schedule your meetings ahead of time…get a good start on projects/papers early on!</a:t>
            </a:r>
          </a:p>
          <a:p>
            <a:pPr lvl="1"/>
            <a:r>
              <a:rPr lang="en-US" dirty="0"/>
              <a:t>Tutors cannot drop everything in their life in order to help you on an assignment that’s due the next day</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51773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Schedule Meetings </a:t>
            </a:r>
          </a:p>
        </p:txBody>
      </p:sp>
      <p:sp>
        <p:nvSpPr>
          <p:cNvPr id="3" name="Content Placeholder 2"/>
          <p:cNvSpPr>
            <a:spLocks noGrp="1"/>
          </p:cNvSpPr>
          <p:nvPr>
            <p:ph idx="1"/>
          </p:nvPr>
        </p:nvSpPr>
        <p:spPr>
          <a:xfrm>
            <a:off x="457200" y="1600201"/>
            <a:ext cx="8229600" cy="3962400"/>
          </a:xfrm>
        </p:spPr>
        <p:txBody>
          <a:bodyPr>
            <a:normAutofit fontScale="62500" lnSpcReduction="20000"/>
          </a:bodyPr>
          <a:lstStyle/>
          <a:p>
            <a:r>
              <a:rPr lang="en-US" dirty="0"/>
              <a:t>Set consistent schedule with tutor to meet each week, throughout the </a:t>
            </a:r>
            <a:r>
              <a:rPr lang="en-US" i="1" dirty="0"/>
              <a:t>whole</a:t>
            </a:r>
            <a:r>
              <a:rPr lang="en-US" dirty="0"/>
              <a:t> semester</a:t>
            </a:r>
          </a:p>
          <a:p>
            <a:pPr lvl="1"/>
            <a:r>
              <a:rPr lang="en-US" b="1" u="sng" dirty="0"/>
              <a:t>EX:</a:t>
            </a:r>
            <a:r>
              <a:rPr lang="en-US" dirty="0"/>
              <a:t>  meet every </a:t>
            </a:r>
            <a:r>
              <a:rPr lang="en-US" dirty="0" err="1"/>
              <a:t>Tu</a:t>
            </a:r>
            <a:r>
              <a:rPr lang="en-US" dirty="0"/>
              <a:t>/</a:t>
            </a:r>
            <a:r>
              <a:rPr lang="en-US" dirty="0" err="1"/>
              <a:t>Th</a:t>
            </a:r>
            <a:r>
              <a:rPr lang="en-US" dirty="0"/>
              <a:t> at 3:30pm in the Library</a:t>
            </a:r>
          </a:p>
          <a:p>
            <a:endParaRPr lang="en-US" dirty="0"/>
          </a:p>
          <a:p>
            <a:r>
              <a:rPr lang="en-US" dirty="0"/>
              <a:t>Both student/tutor mark calendar/planner as a reminder of meeting times</a:t>
            </a:r>
          </a:p>
          <a:p>
            <a:endParaRPr lang="en-US" dirty="0"/>
          </a:p>
          <a:p>
            <a:r>
              <a:rPr lang="en-US" dirty="0"/>
              <a:t>Know that this can be </a:t>
            </a:r>
            <a:r>
              <a:rPr lang="en-US" b="1" dirty="0"/>
              <a:t>subject to change</a:t>
            </a:r>
            <a:r>
              <a:rPr lang="en-US" dirty="0"/>
              <a:t>!</a:t>
            </a:r>
          </a:p>
          <a:p>
            <a:pPr lvl="1"/>
            <a:r>
              <a:rPr lang="en-US" dirty="0"/>
              <a:t>Both parties need to be </a:t>
            </a:r>
            <a:r>
              <a:rPr lang="en-US" i="1" dirty="0"/>
              <a:t>flexible</a:t>
            </a:r>
            <a:r>
              <a:rPr lang="en-US" dirty="0"/>
              <a:t> when it comes to scheduling</a:t>
            </a:r>
          </a:p>
          <a:p>
            <a:pPr lvl="1"/>
            <a:r>
              <a:rPr lang="en-US" dirty="0"/>
              <a:t>How often you meet with one another should not be ‘far-fetched’</a:t>
            </a:r>
          </a:p>
          <a:p>
            <a:pPr lvl="2"/>
            <a:r>
              <a:rPr lang="en-US" b="1" u="sng" dirty="0"/>
              <a:t>EX:</a:t>
            </a:r>
            <a:r>
              <a:rPr lang="en-US" dirty="0"/>
              <a:t>  Need to meet 4x/week, each session lasting 3 hours</a:t>
            </a:r>
          </a:p>
          <a:p>
            <a:pPr lvl="2"/>
            <a:r>
              <a:rPr lang="en-US" dirty="0"/>
              <a:t>Such an example may question your reasoning for tutoring and your motivation to learn as a student </a:t>
            </a:r>
          </a:p>
          <a:p>
            <a:endParaRPr lang="en-US" dirty="0"/>
          </a:p>
          <a:p>
            <a:r>
              <a:rPr lang="en-US" dirty="0"/>
              <a:t>All meeting times will be recorded by Project ASSIST coordinator</a:t>
            </a:r>
          </a:p>
          <a:p>
            <a:endParaRPr lang="en-US"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descr="C:\Users\Owner\AppData\Local\Microsoft\Windows\Temporary Internet Files\Content.IE5\UJ5VZHTC\MC9004463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304800"/>
            <a:ext cx="969230" cy="971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74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Your</a:t>
            </a:r>
            <a:r>
              <a:rPr lang="en-US" dirty="0"/>
              <a:t> Responsibilities</a:t>
            </a:r>
            <a:endParaRPr lang="en-US" u="sng" dirty="0"/>
          </a:p>
        </p:txBody>
      </p:sp>
      <p:sp>
        <p:nvSpPr>
          <p:cNvPr id="3" name="Content Placeholder 2"/>
          <p:cNvSpPr>
            <a:spLocks noGrp="1"/>
          </p:cNvSpPr>
          <p:nvPr>
            <p:ph idx="1"/>
          </p:nvPr>
        </p:nvSpPr>
        <p:spPr>
          <a:xfrm>
            <a:off x="457200" y="1600201"/>
            <a:ext cx="8229600" cy="3962400"/>
          </a:xfrm>
        </p:spPr>
        <p:txBody>
          <a:bodyPr>
            <a:normAutofit fontScale="70000" lnSpcReduction="20000"/>
          </a:bodyPr>
          <a:lstStyle/>
          <a:p>
            <a:r>
              <a:rPr lang="en-US" dirty="0"/>
              <a:t>Supply information to tutors about education needs/learning styles</a:t>
            </a:r>
          </a:p>
          <a:p>
            <a:pPr lvl="1"/>
            <a:r>
              <a:rPr lang="en-US" dirty="0"/>
              <a:t>How do you learn best?</a:t>
            </a:r>
          </a:p>
          <a:p>
            <a:pPr lvl="1"/>
            <a:endParaRPr lang="en-US" dirty="0"/>
          </a:p>
          <a:p>
            <a:pPr lvl="0"/>
            <a:r>
              <a:rPr lang="en-US" dirty="0"/>
              <a:t>Meet with my tutor </a:t>
            </a:r>
            <a:r>
              <a:rPr lang="en-US" b="1" u="sng" dirty="0"/>
              <a:t>on-campus</a:t>
            </a:r>
            <a:r>
              <a:rPr lang="en-US" b="1" dirty="0"/>
              <a:t> </a:t>
            </a:r>
            <a:r>
              <a:rPr lang="en-US" dirty="0"/>
              <a:t>(Project ASSIST, the Library, the UC, etc.)</a:t>
            </a:r>
          </a:p>
          <a:p>
            <a:pPr lvl="1"/>
            <a:r>
              <a:rPr lang="en-US" dirty="0"/>
              <a:t>Permission must be given by Becca Harris to tutor elsewhere</a:t>
            </a:r>
          </a:p>
          <a:p>
            <a:pPr lvl="1"/>
            <a:endParaRPr lang="en-US" dirty="0"/>
          </a:p>
          <a:p>
            <a:pPr lvl="0"/>
            <a:r>
              <a:rPr lang="en-US" dirty="0"/>
              <a:t>Always bring class notes, books, or assignments to the sessions</a:t>
            </a:r>
          </a:p>
          <a:p>
            <a:pPr lvl="0"/>
            <a:endParaRPr lang="en-US" dirty="0"/>
          </a:p>
          <a:p>
            <a:pPr lvl="0"/>
            <a:r>
              <a:rPr lang="en-US" b="1" dirty="0"/>
              <a:t>Come to sessions prepared </a:t>
            </a:r>
            <a:r>
              <a:rPr lang="en-US" dirty="0"/>
              <a:t>with homework attempted and questions to ask tutor</a:t>
            </a:r>
          </a:p>
          <a:p>
            <a:pPr marL="457200" lvl="1" indent="0">
              <a:buNone/>
            </a:pPr>
            <a:endParaRPr lang="en-US"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9534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Your</a:t>
            </a:r>
            <a:r>
              <a:rPr lang="en-US" dirty="0"/>
              <a:t> Responsibilities (Cont’d)</a:t>
            </a:r>
          </a:p>
        </p:txBody>
      </p:sp>
      <p:sp>
        <p:nvSpPr>
          <p:cNvPr id="3" name="Content Placeholder 2"/>
          <p:cNvSpPr>
            <a:spLocks noGrp="1"/>
          </p:cNvSpPr>
          <p:nvPr>
            <p:ph idx="1"/>
          </p:nvPr>
        </p:nvSpPr>
        <p:spPr>
          <a:xfrm>
            <a:off x="457200" y="1600201"/>
            <a:ext cx="8229600" cy="3962400"/>
          </a:xfrm>
        </p:spPr>
        <p:txBody>
          <a:bodyPr>
            <a:normAutofit fontScale="70000" lnSpcReduction="20000"/>
          </a:bodyPr>
          <a:lstStyle/>
          <a:p>
            <a:pPr lvl="0"/>
            <a:r>
              <a:rPr lang="en-US" dirty="0"/>
              <a:t>Come to sessions ready to work on strategies to improve your learning</a:t>
            </a:r>
          </a:p>
          <a:p>
            <a:pPr lvl="0"/>
            <a:endParaRPr lang="en-US" dirty="0"/>
          </a:p>
          <a:p>
            <a:pPr lvl="0"/>
            <a:r>
              <a:rPr lang="en-US" dirty="0"/>
              <a:t>During sessions, turn cell phone off or turn to silent </a:t>
            </a:r>
          </a:p>
          <a:p>
            <a:pPr lvl="1"/>
            <a:r>
              <a:rPr lang="en-US" dirty="0"/>
              <a:t>If expecting an emergency phone call, let your tutor know at the beginning of the session</a:t>
            </a:r>
          </a:p>
          <a:p>
            <a:pPr lvl="1"/>
            <a:endParaRPr lang="en-US" dirty="0"/>
          </a:p>
          <a:p>
            <a:pPr lvl="0"/>
            <a:r>
              <a:rPr lang="en-US" dirty="0"/>
              <a:t>Notify tutor in advance (</a:t>
            </a:r>
            <a:r>
              <a:rPr lang="en-US" b="1" i="1" dirty="0"/>
              <a:t>24 hours</a:t>
            </a:r>
            <a:r>
              <a:rPr lang="en-US" dirty="0"/>
              <a:t>) if session cannot be attended</a:t>
            </a:r>
          </a:p>
          <a:p>
            <a:pPr lvl="1"/>
            <a:r>
              <a:rPr lang="en-US" dirty="0"/>
              <a:t>If you wake up with the flu, or an emergency arises, inform your tutor ASAP!</a:t>
            </a:r>
          </a:p>
          <a:p>
            <a:pPr lvl="1"/>
            <a:r>
              <a:rPr lang="en-US" dirty="0"/>
              <a:t>E-mail/text is not always the best form of communication…</a:t>
            </a:r>
            <a:r>
              <a:rPr lang="en-US" b="1" u="sng" dirty="0"/>
              <a:t>make a phone call</a:t>
            </a:r>
            <a:r>
              <a:rPr lang="en-US" dirty="0"/>
              <a:t>!</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9234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Your</a:t>
            </a:r>
            <a:r>
              <a:rPr lang="en-US" dirty="0"/>
              <a:t> Responsibilities (cont’d)</a:t>
            </a:r>
          </a:p>
        </p:txBody>
      </p:sp>
      <p:sp>
        <p:nvSpPr>
          <p:cNvPr id="3" name="Content Placeholder 2"/>
          <p:cNvSpPr>
            <a:spLocks noGrp="1"/>
          </p:cNvSpPr>
          <p:nvPr>
            <p:ph idx="1"/>
          </p:nvPr>
        </p:nvSpPr>
        <p:spPr>
          <a:xfrm>
            <a:off x="457200" y="1600201"/>
            <a:ext cx="5410200" cy="3962400"/>
          </a:xfrm>
        </p:spPr>
        <p:txBody>
          <a:bodyPr>
            <a:normAutofit fontScale="55000" lnSpcReduction="20000"/>
          </a:bodyPr>
          <a:lstStyle/>
          <a:p>
            <a:pPr lvl="0"/>
            <a:r>
              <a:rPr lang="en-US" dirty="0"/>
              <a:t>Notify Project ASSIST Tutor Coordinator of any concerns or problems when they occur</a:t>
            </a:r>
          </a:p>
          <a:p>
            <a:pPr lvl="1"/>
            <a:r>
              <a:rPr lang="en-US" dirty="0"/>
              <a:t>E-mail:  </a:t>
            </a:r>
            <a:r>
              <a:rPr lang="en-US" dirty="0">
                <a:solidFill>
                  <a:schemeClr val="tx2">
                    <a:lumMod val="75000"/>
                  </a:schemeClr>
                </a:solidFill>
              </a:rPr>
              <a:t>csdpa@uww.edu</a:t>
            </a:r>
          </a:p>
          <a:p>
            <a:pPr lvl="1"/>
            <a:r>
              <a:rPr lang="en-US" dirty="0"/>
              <a:t>Phone: 262-472-1674</a:t>
            </a:r>
          </a:p>
          <a:p>
            <a:pPr lvl="1"/>
            <a:endParaRPr lang="en-US" dirty="0"/>
          </a:p>
          <a:p>
            <a:pPr lvl="0"/>
            <a:r>
              <a:rPr lang="en-US" dirty="0"/>
              <a:t>Submit tutor session summary sheets immediately to verify hours</a:t>
            </a:r>
          </a:p>
          <a:p>
            <a:pPr lvl="1"/>
            <a:r>
              <a:rPr lang="en-US" dirty="0"/>
              <a:t>Can be found on your D2L account (</a:t>
            </a:r>
            <a:r>
              <a:rPr lang="en-US" dirty="0" err="1"/>
              <a:t>Qualtrics</a:t>
            </a:r>
            <a:r>
              <a:rPr lang="en-US" dirty="0"/>
              <a:t> Survey)</a:t>
            </a:r>
          </a:p>
          <a:p>
            <a:pPr lvl="1"/>
            <a:endParaRPr lang="en-US" dirty="0"/>
          </a:p>
          <a:p>
            <a:r>
              <a:rPr lang="en-US" b="1" dirty="0"/>
              <a:t>Tutors cannot assist you during quizzes, labs, or take-home exams</a:t>
            </a:r>
          </a:p>
          <a:p>
            <a:pPr marL="0" indent="0">
              <a:buNone/>
            </a:pPr>
            <a:endParaRPr lang="en-US" dirty="0"/>
          </a:p>
          <a:p>
            <a:r>
              <a:rPr lang="en-US" dirty="0"/>
              <a:t>Tutors cannot read out loud or scribe for you (unless you have a combined contract)</a:t>
            </a:r>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descr="C:\Documents and Settings\CSDPA\Local Settings\Temporary Internet Files\Content.IE5\BXKHO3SG\MC90029754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1447800"/>
            <a:ext cx="2956039" cy="3424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50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Tutor/Student Agreement</a:t>
            </a:r>
          </a:p>
        </p:txBody>
      </p:sp>
      <p:sp>
        <p:nvSpPr>
          <p:cNvPr id="3" name="Content Placeholder 2"/>
          <p:cNvSpPr>
            <a:spLocks noGrp="1"/>
          </p:cNvSpPr>
          <p:nvPr>
            <p:ph idx="1"/>
          </p:nvPr>
        </p:nvSpPr>
        <p:spPr>
          <a:xfrm>
            <a:off x="419100" y="1219200"/>
            <a:ext cx="8229600" cy="1066800"/>
          </a:xfrm>
        </p:spPr>
        <p:txBody>
          <a:bodyPr/>
          <a:lstStyle/>
          <a:p>
            <a:r>
              <a:rPr lang="en-US" sz="1800" dirty="0"/>
              <a:t>To be completed during introductory meeting.</a:t>
            </a:r>
          </a:p>
          <a:p>
            <a:r>
              <a:rPr lang="en-US" sz="1800" dirty="0"/>
              <a:t>Allows you to discuss goals, expectations and responsibilities with one another.</a:t>
            </a:r>
          </a:p>
          <a:p>
            <a:r>
              <a:rPr lang="en-US" sz="1800" dirty="0"/>
              <a:t>Also covers ‘Cancellation Policy</a:t>
            </a:r>
            <a:r>
              <a:rPr lang="en-US" sz="1800" dirty="0" smtClean="0"/>
              <a:t>’</a:t>
            </a:r>
            <a:endParaRPr lang="en-US" sz="1800" dirty="0"/>
          </a:p>
          <a:p>
            <a:endParaRPr lang="en-US"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638" t="18039" r="7174" b="17990"/>
          <a:stretch/>
        </p:blipFill>
        <p:spPr bwMode="auto">
          <a:xfrm>
            <a:off x="876300" y="2240032"/>
            <a:ext cx="7315200" cy="339876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8173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2997</TotalTime>
  <Words>1203</Words>
  <Application>Microsoft Office PowerPoint</Application>
  <PresentationFormat>On-screen Show (4:3)</PresentationFormat>
  <Paragraphs>150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Project ASSIST</vt:lpstr>
      <vt:lpstr>What is Project ASSIST (PA)?</vt:lpstr>
      <vt:lpstr>Individual Academic Tutors</vt:lpstr>
      <vt:lpstr>Contacting/Meeting with Tutors</vt:lpstr>
      <vt:lpstr>How to Schedule Meetings </vt:lpstr>
      <vt:lpstr>Your Responsibilities</vt:lpstr>
      <vt:lpstr>Your Responsibilities (Cont’d)</vt:lpstr>
      <vt:lpstr>Your Responsibilities (cont’d)</vt:lpstr>
      <vt:lpstr>Tutor/Student Agreement</vt:lpstr>
      <vt:lpstr>Canceling Meetings</vt:lpstr>
      <vt:lpstr>No-Show Policy</vt:lpstr>
      <vt:lpstr>Drop-In Tutors</vt:lpstr>
      <vt:lpstr>Drop-In Tutor Hours</vt:lpstr>
      <vt:lpstr>Drop-In Lab</vt:lpstr>
      <vt:lpstr>Termination of Services</vt:lpstr>
      <vt:lpstr>A Few Reminders: </vt:lpstr>
      <vt:lpstr>Remember…</vt:lpstr>
      <vt:lpstr>Questions?</vt:lpstr>
    </vt:vector>
  </TitlesOfParts>
  <Company>UW-Whitewater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Mueller, Eric Steven</dc:creator>
  <cp:lastModifiedBy>Vogt, Sara</cp:lastModifiedBy>
  <cp:revision>33</cp:revision>
  <cp:lastPrinted>2017-06-27T15:59:56Z</cp:lastPrinted>
  <dcterms:created xsi:type="dcterms:W3CDTF">2012-07-30T14:56:49Z</dcterms:created>
  <dcterms:modified xsi:type="dcterms:W3CDTF">2019-08-29T12:55:29Z</dcterms:modified>
</cp:coreProperties>
</file>