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57" r:id="rId3"/>
    <p:sldId id="259" r:id="rId4"/>
    <p:sldId id="260" r:id="rId5"/>
    <p:sldId id="261" r:id="rId6"/>
    <p:sldId id="262" r:id="rId7"/>
    <p:sldId id="263" r:id="rId8"/>
    <p:sldId id="264" r:id="rId9"/>
    <p:sldId id="265" r:id="rId10"/>
    <p:sldId id="268" r:id="rId11"/>
    <p:sldId id="267" r:id="rId12"/>
  </p:sldIdLst>
  <p:sldSz cx="9144000" cy="5143500" type="screen16x9"/>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1484"/>
    <a:srgbClr val="632D87"/>
    <a:srgbClr val="B990FF"/>
    <a:srgbClr val="9E41E0"/>
    <a:srgbClr val="6E21E1"/>
    <a:srgbClr val="6F0FFF"/>
    <a:srgbClr val="CF00E0"/>
    <a:srgbClr val="FFFFFF"/>
    <a:srgbClr val="501073"/>
    <a:srgbClr val="F9F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84"/>
    <p:restoredTop sz="94363"/>
  </p:normalViewPr>
  <p:slideViewPr>
    <p:cSldViewPr snapToGrid="0" snapToObjects="1">
      <p:cViewPr varScale="1">
        <p:scale>
          <a:sx n="107" d="100"/>
          <a:sy n="107" d="100"/>
        </p:scale>
        <p:origin x="1026" y="9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905B965-A8EE-AD48-A2E3-37EC50DE0BAA}" type="datetimeFigureOut">
              <a:rPr lang="en-US" smtClean="0"/>
              <a:pPr/>
              <a:t>8/27/2020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1E787F5-9DFB-0746-8D73-54CCDAD5AA76}" type="slidenum">
              <a:rPr lang="en-US" smtClean="0"/>
              <a:pPr/>
              <a:t>‹#›</a:t>
            </a:fld>
            <a:endParaRPr lang="en-US"/>
          </a:p>
        </p:txBody>
      </p:sp>
    </p:spTree>
    <p:extLst>
      <p:ext uri="{BB962C8B-B14F-4D97-AF65-F5344CB8AC3E}">
        <p14:creationId xmlns:p14="http://schemas.microsoft.com/office/powerpoint/2010/main" val="23092767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E5B8583-905C-D946-B388-9274B0F17519}" type="datetimeFigureOut">
              <a:rPr lang="en-US" smtClean="0"/>
              <a:pPr/>
              <a:t>8/27/2020</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A41FC9B-542E-0841-BE22-7283FF2254D5}" type="slidenum">
              <a:rPr lang="en-US" smtClean="0"/>
              <a:pPr/>
              <a:t>‹#›</a:t>
            </a:fld>
            <a:endParaRPr lang="en-US"/>
          </a:p>
        </p:txBody>
      </p:sp>
    </p:spTree>
    <p:extLst>
      <p:ext uri="{BB962C8B-B14F-4D97-AF65-F5344CB8AC3E}">
        <p14:creationId xmlns:p14="http://schemas.microsoft.com/office/powerpoint/2010/main" val="166805581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41FC9B-542E-0841-BE22-7283FF2254D5}" type="slidenum">
              <a:rPr lang="en-US" smtClean="0"/>
              <a:pPr/>
              <a:t>1</a:t>
            </a:fld>
            <a:endParaRPr lang="en-US"/>
          </a:p>
        </p:txBody>
      </p:sp>
    </p:spTree>
    <p:extLst>
      <p:ext uri="{BB962C8B-B14F-4D97-AF65-F5344CB8AC3E}">
        <p14:creationId xmlns:p14="http://schemas.microsoft.com/office/powerpoint/2010/main" val="1592666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102519"/>
          </a:xfrm>
          <a:prstGeom prst="rect">
            <a:avLst/>
          </a:prstGeom>
        </p:spPr>
        <p:txBody>
          <a:bodyPr anchor="ctr"/>
          <a:lstStyle>
            <a:lvl1pP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242157"/>
            <a:ext cx="6400800" cy="742950"/>
          </a:xfrm>
          <a:prstGeom prst="rect">
            <a:avLst/>
          </a:prstGeom>
        </p:spPr>
        <p:txBody>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1" y="4904186"/>
            <a:ext cx="2074719" cy="230441"/>
          </a:xfrm>
          <a:prstGeom prst="rect">
            <a:avLst/>
          </a:prstGeom>
        </p:spPr>
        <p:txBody>
          <a:bodyPr/>
          <a:lstStyle>
            <a:lvl1pPr>
              <a:defRPr sz="1100" b="0" i="0">
                <a:solidFill>
                  <a:schemeClr val="bg1"/>
                </a:solidFill>
                <a:latin typeface="Calibri" charset="0"/>
                <a:ea typeface="Calibri" charset="0"/>
                <a:cs typeface="Calibri" charset="0"/>
              </a:defRPr>
            </a:lvl1pPr>
          </a:lstStyle>
          <a:p>
            <a:fld id="{ABF959F8-94F1-5E4F-959D-42EDCFEE3BA2}" type="datetime1">
              <a:rPr lang="en-US" smtClean="0"/>
              <a:pPr/>
              <a:t>8/27/2020</a:t>
            </a:fld>
            <a:endParaRPr lang="en-US" dirty="0"/>
          </a:p>
        </p:txBody>
      </p:sp>
      <p:sp>
        <p:nvSpPr>
          <p:cNvPr id="5" name="Footer Placeholder 4"/>
          <p:cNvSpPr>
            <a:spLocks noGrp="1"/>
          </p:cNvSpPr>
          <p:nvPr>
            <p:ph type="ftr" sz="quarter" idx="11"/>
          </p:nvPr>
        </p:nvSpPr>
        <p:spPr>
          <a:xfrm>
            <a:off x="3124200" y="4869656"/>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6" name="Slide Number Placeholder 5"/>
          <p:cNvSpPr>
            <a:spLocks noGrp="1"/>
          </p:cNvSpPr>
          <p:nvPr>
            <p:ph type="sldNum" sz="quarter" idx="12"/>
          </p:nvPr>
        </p:nvSpPr>
        <p:spPr>
          <a:xfrm>
            <a:off x="7006935" y="4860783"/>
            <a:ext cx="2133600" cy="273844"/>
          </a:xfrm>
          <a:prstGeom prst="rect">
            <a:avLst/>
          </a:prstGeom>
        </p:spPr>
        <p:txBody>
          <a:bodyPr/>
          <a:lstStyle>
            <a:lvl1pPr algn="r">
              <a:defRPr sz="1100">
                <a:solidFill>
                  <a:schemeClr val="bg1"/>
                </a:solidFill>
              </a:defRPr>
            </a:lvl1pPr>
          </a:lstStyle>
          <a:p>
            <a:fld id="{3E8203E6-F22B-C34E-B756-8EEB45C0ABD3}" type="slidenum">
              <a:rPr lang="en-US" smtClean="0"/>
              <a:pPr/>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73568" y="3605645"/>
            <a:ext cx="2996864" cy="57021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80655"/>
          </a:xfrm>
          <a:prstGeom prst="rect">
            <a:avLst/>
          </a:prstGeom>
        </p:spPr>
        <p:txBody>
          <a:bodyPr anchor="ctr"/>
          <a:lstStyle>
            <a:lvl1pPr algn="l">
              <a:defRPr sz="3600">
                <a:solidFill>
                  <a:schemeClr val="bg1"/>
                </a:solidFill>
                <a:latin typeface="+mj-lt"/>
                <a:ea typeface="Calibri" charset="0"/>
                <a:cs typeface="Calibri"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54727"/>
            <a:ext cx="8229600" cy="2792176"/>
          </a:xfrm>
          <a:prstGeom prst="rect">
            <a:avLst/>
          </a:prstGeom>
        </p:spPr>
        <p:txBody>
          <a:bodyPr/>
          <a:lstStyle>
            <a:lvl1pPr>
              <a:defRPr sz="2800" b="1" i="0">
                <a:solidFill>
                  <a:schemeClr val="tx1"/>
                </a:solidFill>
                <a:latin typeface="Calibri" charset="0"/>
                <a:ea typeface="Calibri" charset="0"/>
                <a:cs typeface="Calibri" charset="0"/>
              </a:defRPr>
            </a:lvl1pPr>
            <a:lvl2pPr>
              <a:defRPr sz="2400" b="0" i="0">
                <a:solidFill>
                  <a:schemeClr val="tx1"/>
                </a:solidFill>
                <a:latin typeface="Calibri" charset="0"/>
                <a:ea typeface="Calibri" charset="0"/>
                <a:cs typeface="Calibri" charset="0"/>
              </a:defRPr>
            </a:lvl2pPr>
            <a:lvl3pPr>
              <a:defRPr sz="2000" b="0" i="0">
                <a:solidFill>
                  <a:schemeClr val="tx1"/>
                </a:solidFill>
                <a:latin typeface="Calibri" charset="0"/>
                <a:ea typeface="Calibri" charset="0"/>
                <a:cs typeface="Calibri" charset="0"/>
              </a:defRPr>
            </a:lvl3pPr>
            <a:lvl4pPr>
              <a:defRPr sz="1800" b="0" i="0">
                <a:solidFill>
                  <a:schemeClr val="tx1"/>
                </a:solidFill>
                <a:latin typeface="Calibri" charset="0"/>
                <a:ea typeface="Calibri" charset="0"/>
                <a:cs typeface="Calibri" charset="0"/>
              </a:defRPr>
            </a:lvl4pPr>
            <a:lvl5pPr>
              <a:defRPr sz="1800" b="0" i="0">
                <a:solidFill>
                  <a:schemeClr val="tx1"/>
                </a:solidFill>
                <a:latin typeface="Calibri" charset="0"/>
                <a:ea typeface="Calibri" charset="0"/>
                <a:cs typeface="Calibri"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0" y="4857102"/>
            <a:ext cx="2133600" cy="273844"/>
          </a:xfrm>
          <a:prstGeom prst="rect">
            <a:avLst/>
          </a:prstGeom>
        </p:spPr>
        <p:txBody>
          <a:bodyPr/>
          <a:lstStyle>
            <a:lvl1pPr>
              <a:defRPr sz="1100" b="0" i="0">
                <a:solidFill>
                  <a:schemeClr val="bg1"/>
                </a:solidFill>
                <a:latin typeface="Calibri" charset="0"/>
                <a:ea typeface="Calibri" charset="0"/>
                <a:cs typeface="Calibri" charset="0"/>
              </a:defRPr>
            </a:lvl1pPr>
          </a:lstStyle>
          <a:p>
            <a:fld id="{83073EE9-9A9B-E54C-A74D-EF56A5AB1B08}" type="datetime1">
              <a:rPr lang="en-US" smtClean="0"/>
              <a:pPr/>
              <a:t>8/27/2020</a:t>
            </a:fld>
            <a:endParaRPr lang="en-US"/>
          </a:p>
        </p:txBody>
      </p:sp>
      <p:sp>
        <p:nvSpPr>
          <p:cNvPr id="5" name="Footer Placeholder 4"/>
          <p:cNvSpPr>
            <a:spLocks noGrp="1"/>
          </p:cNvSpPr>
          <p:nvPr>
            <p:ph type="ftr" sz="quarter" idx="11"/>
          </p:nvPr>
        </p:nvSpPr>
        <p:spPr>
          <a:xfrm>
            <a:off x="3124200" y="4857102"/>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6" name="Slide Number Placeholder 5"/>
          <p:cNvSpPr>
            <a:spLocks noGrp="1"/>
          </p:cNvSpPr>
          <p:nvPr>
            <p:ph type="sldNum" sz="quarter" idx="12"/>
          </p:nvPr>
        </p:nvSpPr>
        <p:spPr>
          <a:xfrm>
            <a:off x="7010400" y="4857102"/>
            <a:ext cx="2133600" cy="273844"/>
          </a:xfrm>
          <a:prstGeom prst="rect">
            <a:avLst/>
          </a:prstGeom>
        </p:spPr>
        <p:txBody>
          <a:bodyPr/>
          <a:lstStyle>
            <a:lvl1pPr algn="r">
              <a:defRPr sz="1100" b="0" i="0">
                <a:solidFill>
                  <a:schemeClr val="bg1"/>
                </a:solidFill>
                <a:latin typeface="Calibri" charset="0"/>
                <a:ea typeface="Calibri" charset="0"/>
                <a:cs typeface="Calibri" charset="0"/>
              </a:defRPr>
            </a:lvl1pPr>
          </a:lstStyle>
          <a:p>
            <a:fld id="{3E8203E6-F22B-C34E-B756-8EEB45C0ABD3}" type="slidenum">
              <a:rPr lang="en-US" smtClean="0"/>
              <a:pPr/>
              <a:t>‹#›</a:t>
            </a:fld>
            <a:endParaRPr lang="en-US"/>
          </a:p>
        </p:txBody>
      </p:sp>
      <p:pic>
        <p:nvPicPr>
          <p:cNvPr id="9" name="Picture 8"/>
          <p:cNvPicPr>
            <a:picLocks noChangeAspect="1"/>
          </p:cNvPicPr>
          <p:nvPr userDrawn="1"/>
        </p:nvPicPr>
        <p:blipFill>
          <a:blip r:embed="rId2">
            <a:alphaModFix amt="41000"/>
            <a:extLst>
              <a:ext uri="{28A0092B-C50C-407E-A947-70E740481C1C}">
                <a14:useLocalDpi xmlns:a14="http://schemas.microsoft.com/office/drawing/2010/main" val="0"/>
              </a:ext>
            </a:extLst>
          </a:blip>
          <a:stretch>
            <a:fillRect/>
          </a:stretch>
        </p:blipFill>
        <p:spPr>
          <a:xfrm>
            <a:off x="6854535" y="4267685"/>
            <a:ext cx="1960420" cy="373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80655"/>
          </a:xfrm>
          <a:prstGeom prst="rect">
            <a:avLst/>
          </a:prstGeom>
        </p:spPr>
        <p:txBody>
          <a:bodyPr anchor="ctr"/>
          <a:lstStyle>
            <a:lvl1pPr algn="l">
              <a:defRPr sz="3600">
                <a:solidFill>
                  <a:schemeClr val="bg1"/>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513177"/>
            <a:ext cx="4038600" cy="2545556"/>
          </a:xfrm>
          <a:prstGeom prst="rect">
            <a:avLst/>
          </a:prstGeom>
        </p:spPr>
        <p:txBody>
          <a:bodyPr/>
          <a:lstStyle>
            <a:lvl1pPr>
              <a:defRPr sz="2000" b="1">
                <a:solidFill>
                  <a:schemeClr val="tx1"/>
                </a:solidFill>
                <a:latin typeface="Calibri" charset="0"/>
                <a:ea typeface="Calibri" charset="0"/>
                <a:cs typeface="Calibri" charset="0"/>
              </a:defRPr>
            </a:lvl1pPr>
            <a:lvl2pPr>
              <a:defRPr sz="2000">
                <a:solidFill>
                  <a:schemeClr val="tx1"/>
                </a:solidFill>
                <a:latin typeface="Calibri" charset="0"/>
                <a:ea typeface="Calibri" charset="0"/>
                <a:cs typeface="Calibri" charset="0"/>
              </a:defRPr>
            </a:lvl2pPr>
            <a:lvl3pPr>
              <a:defRPr sz="1800">
                <a:solidFill>
                  <a:schemeClr val="tx1"/>
                </a:solidFill>
                <a:latin typeface="Calibri" charset="0"/>
                <a:ea typeface="Calibri" charset="0"/>
                <a:cs typeface="Calibri" charset="0"/>
              </a:defRPr>
            </a:lvl3pPr>
            <a:lvl4pPr>
              <a:defRPr sz="1600">
                <a:solidFill>
                  <a:schemeClr val="tx1"/>
                </a:solidFill>
                <a:latin typeface="Calibri" charset="0"/>
                <a:ea typeface="Calibri" charset="0"/>
                <a:cs typeface="Calibri" charset="0"/>
              </a:defRPr>
            </a:lvl4pPr>
            <a:lvl5pPr>
              <a:defRPr sz="1600">
                <a:solidFill>
                  <a:schemeClr val="tx1"/>
                </a:solidFill>
                <a:latin typeface="Calibri" charset="0"/>
                <a:ea typeface="Calibri" charset="0"/>
                <a:cs typeface="Calibri"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13177"/>
            <a:ext cx="4038600" cy="2545556"/>
          </a:xfrm>
          <a:prstGeom prst="rect">
            <a:avLst/>
          </a:prstGeom>
        </p:spPr>
        <p:txBody>
          <a:bodyPr/>
          <a:lstStyle>
            <a:lvl1pPr>
              <a:defRPr sz="2000" b="1">
                <a:solidFill>
                  <a:schemeClr val="tx1"/>
                </a:solidFill>
                <a:latin typeface="Calibri" charset="0"/>
                <a:ea typeface="Calibri" charset="0"/>
                <a:cs typeface="Calibri" charset="0"/>
              </a:defRPr>
            </a:lvl1pPr>
            <a:lvl2pPr>
              <a:defRPr sz="2000">
                <a:solidFill>
                  <a:schemeClr val="tx1"/>
                </a:solidFill>
                <a:latin typeface="Calibri" charset="0"/>
                <a:ea typeface="Calibri" charset="0"/>
                <a:cs typeface="Calibri" charset="0"/>
              </a:defRPr>
            </a:lvl2pPr>
            <a:lvl3pPr>
              <a:defRPr sz="1800">
                <a:solidFill>
                  <a:schemeClr val="tx1"/>
                </a:solidFill>
                <a:latin typeface="Calibri" charset="0"/>
                <a:ea typeface="Calibri" charset="0"/>
                <a:cs typeface="Calibri" charset="0"/>
              </a:defRPr>
            </a:lvl3pPr>
            <a:lvl4pPr>
              <a:defRPr sz="1600">
                <a:solidFill>
                  <a:schemeClr val="tx1"/>
                </a:solidFill>
                <a:latin typeface="Calibri" charset="0"/>
                <a:ea typeface="Calibri" charset="0"/>
                <a:cs typeface="Calibri" charset="0"/>
              </a:defRPr>
            </a:lvl4pPr>
            <a:lvl5pPr>
              <a:defRPr sz="1600">
                <a:solidFill>
                  <a:schemeClr val="tx1"/>
                </a:solidFill>
                <a:latin typeface="Calibri" charset="0"/>
                <a:ea typeface="Calibri" charset="0"/>
                <a:cs typeface="Calibri"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a:xfrm>
            <a:off x="0" y="4857102"/>
            <a:ext cx="2133600" cy="273844"/>
          </a:xfrm>
          <a:prstGeom prst="rect">
            <a:avLst/>
          </a:prstGeom>
        </p:spPr>
        <p:txBody>
          <a:bodyPr/>
          <a:lstStyle>
            <a:lvl1pPr>
              <a:defRPr sz="1100" b="0" i="0">
                <a:solidFill>
                  <a:schemeClr val="bg1"/>
                </a:solidFill>
                <a:latin typeface="Calibri" charset="0"/>
                <a:ea typeface="Calibri" charset="0"/>
                <a:cs typeface="Calibri" charset="0"/>
              </a:defRPr>
            </a:lvl1pPr>
          </a:lstStyle>
          <a:p>
            <a:fld id="{83073EE9-9A9B-E54C-A74D-EF56A5AB1B08}" type="datetime1">
              <a:rPr lang="en-US" smtClean="0"/>
              <a:pPr/>
              <a:t>8/27/2020</a:t>
            </a:fld>
            <a:endParaRPr lang="en-US"/>
          </a:p>
        </p:txBody>
      </p:sp>
      <p:sp>
        <p:nvSpPr>
          <p:cNvPr id="9" name="Footer Placeholder 4"/>
          <p:cNvSpPr>
            <a:spLocks noGrp="1"/>
          </p:cNvSpPr>
          <p:nvPr>
            <p:ph type="ftr" sz="quarter" idx="11"/>
          </p:nvPr>
        </p:nvSpPr>
        <p:spPr>
          <a:xfrm>
            <a:off x="3124200" y="4857102"/>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10" name="Slide Number Placeholder 5"/>
          <p:cNvSpPr>
            <a:spLocks noGrp="1"/>
          </p:cNvSpPr>
          <p:nvPr>
            <p:ph type="sldNum" sz="quarter" idx="12"/>
          </p:nvPr>
        </p:nvSpPr>
        <p:spPr>
          <a:xfrm>
            <a:off x="7010400" y="4857102"/>
            <a:ext cx="2133600" cy="273844"/>
          </a:xfrm>
          <a:prstGeom prst="rect">
            <a:avLst/>
          </a:prstGeom>
        </p:spPr>
        <p:txBody>
          <a:bodyPr/>
          <a:lstStyle>
            <a:lvl1pPr algn="r">
              <a:defRPr sz="1100" b="0" i="0">
                <a:solidFill>
                  <a:schemeClr val="bg1"/>
                </a:solidFill>
                <a:latin typeface="Calibri" charset="0"/>
                <a:ea typeface="Calibri" charset="0"/>
                <a:cs typeface="Calibri" charset="0"/>
              </a:defRPr>
            </a:lvl1pPr>
          </a:lstStyle>
          <a:p>
            <a:fld id="{3E8203E6-F22B-C34E-B756-8EEB45C0ABD3}" type="slidenum">
              <a:rPr lang="en-US" smtClean="0"/>
              <a:pPr/>
              <a:t>‹#›</a:t>
            </a:fld>
            <a:endParaRPr lang="en-US"/>
          </a:p>
        </p:txBody>
      </p:sp>
      <p:pic>
        <p:nvPicPr>
          <p:cNvPr id="13" name="Picture 12"/>
          <p:cNvPicPr>
            <a:picLocks noChangeAspect="1"/>
          </p:cNvPicPr>
          <p:nvPr userDrawn="1"/>
        </p:nvPicPr>
        <p:blipFill>
          <a:blip r:embed="rId2">
            <a:alphaModFix amt="41000"/>
            <a:extLst>
              <a:ext uri="{28A0092B-C50C-407E-A947-70E740481C1C}">
                <a14:useLocalDpi xmlns:a14="http://schemas.microsoft.com/office/drawing/2010/main" val="0"/>
              </a:ext>
            </a:extLst>
          </a:blip>
          <a:stretch>
            <a:fillRect/>
          </a:stretch>
        </p:blipFill>
        <p:spPr>
          <a:xfrm>
            <a:off x="6854535" y="4267685"/>
            <a:ext cx="1960420" cy="373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059873"/>
          </a:xfrm>
          <a:prstGeom prst="rect">
            <a:avLst/>
          </a:prstGeom>
        </p:spPr>
        <p:txBody>
          <a:bodyPr anchor="ctr"/>
          <a:lstStyle>
            <a:lvl1pPr algn="l">
              <a:defRPr sz="3600" b="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48764"/>
            <a:ext cx="4040188" cy="479822"/>
          </a:xfrm>
          <a:prstGeom prst="rect">
            <a:avLst/>
          </a:prstGeom>
        </p:spPr>
        <p:txBody>
          <a:bodyPr anchor="b"/>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6692"/>
            <a:ext cx="4040188" cy="2728046"/>
          </a:xfrm>
          <a:prstGeom prst="rect">
            <a:avLst/>
          </a:prstGeom>
        </p:spPr>
        <p:txBody>
          <a:bodyPr/>
          <a:lstStyle>
            <a:lvl1pPr>
              <a:defRPr sz="1800" b="1">
                <a:solidFill>
                  <a:schemeClr val="tx1"/>
                </a:solidFill>
                <a:latin typeface="Calibri" charset="0"/>
                <a:ea typeface="Calibri" charset="0"/>
                <a:cs typeface="Calibri" charset="0"/>
              </a:defRPr>
            </a:lvl1pPr>
            <a:lvl2pPr>
              <a:defRPr sz="1800">
                <a:solidFill>
                  <a:schemeClr val="tx1"/>
                </a:solidFill>
                <a:latin typeface="Calibri" charset="0"/>
                <a:ea typeface="Calibri" charset="0"/>
                <a:cs typeface="Calibri" charset="0"/>
              </a:defRPr>
            </a:lvl2pPr>
            <a:lvl3pPr>
              <a:defRPr sz="1800">
                <a:solidFill>
                  <a:schemeClr val="tx1"/>
                </a:solidFill>
                <a:latin typeface="Calibri" charset="0"/>
                <a:ea typeface="Calibri" charset="0"/>
                <a:cs typeface="Calibri" charset="0"/>
              </a:defRPr>
            </a:lvl3pPr>
            <a:lvl4pPr>
              <a:defRPr sz="1800">
                <a:solidFill>
                  <a:schemeClr val="tx1"/>
                </a:solidFill>
                <a:latin typeface="Calibri" charset="0"/>
                <a:ea typeface="Calibri" charset="0"/>
                <a:cs typeface="Calibri" charset="0"/>
              </a:defRPr>
            </a:lvl4pPr>
            <a:lvl5pPr>
              <a:defRPr sz="1800">
                <a:solidFill>
                  <a:schemeClr val="tx1"/>
                </a:solidFill>
                <a:latin typeface="Calibri" charset="0"/>
                <a:ea typeface="Calibri" charset="0"/>
                <a:cs typeface="Calibri"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8" y="1348764"/>
            <a:ext cx="4041775" cy="479822"/>
          </a:xfrm>
          <a:prstGeom prst="rect">
            <a:avLst/>
          </a:prstGeom>
        </p:spPr>
        <p:txBody>
          <a:bodyPr anchor="b"/>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916692"/>
            <a:ext cx="4041775" cy="2728046"/>
          </a:xfrm>
          <a:prstGeom prst="rect">
            <a:avLst/>
          </a:prstGeom>
        </p:spPr>
        <p:txBody>
          <a:bodyPr/>
          <a:lstStyle>
            <a:lvl1pPr>
              <a:defRPr sz="1800" b="1">
                <a:solidFill>
                  <a:schemeClr val="tx1"/>
                </a:solidFill>
                <a:latin typeface="Calibri" charset="0"/>
                <a:ea typeface="Calibri" charset="0"/>
                <a:cs typeface="Calibri" charset="0"/>
              </a:defRPr>
            </a:lvl1pPr>
            <a:lvl2pPr>
              <a:defRPr sz="1800">
                <a:solidFill>
                  <a:schemeClr val="tx1"/>
                </a:solidFill>
                <a:latin typeface="Calibri" charset="0"/>
                <a:ea typeface="Calibri" charset="0"/>
                <a:cs typeface="Calibri" charset="0"/>
              </a:defRPr>
            </a:lvl2pPr>
            <a:lvl3pPr>
              <a:defRPr sz="1800">
                <a:solidFill>
                  <a:schemeClr val="tx1"/>
                </a:solidFill>
                <a:latin typeface="Calibri" charset="0"/>
                <a:ea typeface="Calibri" charset="0"/>
                <a:cs typeface="Calibri" charset="0"/>
              </a:defRPr>
            </a:lvl3pPr>
            <a:lvl4pPr>
              <a:defRPr sz="1800">
                <a:solidFill>
                  <a:schemeClr val="tx1"/>
                </a:solidFill>
                <a:latin typeface="Calibri" charset="0"/>
                <a:ea typeface="Calibri" charset="0"/>
                <a:cs typeface="Calibri" charset="0"/>
              </a:defRPr>
            </a:lvl4pPr>
            <a:lvl5pPr>
              <a:defRPr sz="1800">
                <a:solidFill>
                  <a:schemeClr val="tx1"/>
                </a:solidFill>
                <a:latin typeface="Calibri" charset="0"/>
                <a:ea typeface="Calibri" charset="0"/>
                <a:cs typeface="Calibri"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3"/>
          <p:cNvSpPr>
            <a:spLocks noGrp="1"/>
          </p:cNvSpPr>
          <p:nvPr>
            <p:ph type="dt" sz="half" idx="10"/>
          </p:nvPr>
        </p:nvSpPr>
        <p:spPr>
          <a:xfrm>
            <a:off x="0" y="4857102"/>
            <a:ext cx="2133600" cy="273844"/>
          </a:xfrm>
          <a:prstGeom prst="rect">
            <a:avLst/>
          </a:prstGeom>
        </p:spPr>
        <p:txBody>
          <a:bodyPr/>
          <a:lstStyle>
            <a:lvl1pPr>
              <a:defRPr sz="1100" b="0" i="0">
                <a:solidFill>
                  <a:schemeClr val="bg1"/>
                </a:solidFill>
                <a:latin typeface="Calibri" charset="0"/>
                <a:ea typeface="Calibri" charset="0"/>
                <a:cs typeface="Calibri" charset="0"/>
              </a:defRPr>
            </a:lvl1pPr>
          </a:lstStyle>
          <a:p>
            <a:fld id="{83073EE9-9A9B-E54C-A74D-EF56A5AB1B08}" type="datetime1">
              <a:rPr lang="en-US" smtClean="0"/>
              <a:pPr/>
              <a:t>8/27/2020</a:t>
            </a:fld>
            <a:endParaRPr lang="en-US"/>
          </a:p>
        </p:txBody>
      </p:sp>
      <p:sp>
        <p:nvSpPr>
          <p:cNvPr id="11" name="Footer Placeholder 4"/>
          <p:cNvSpPr>
            <a:spLocks noGrp="1"/>
          </p:cNvSpPr>
          <p:nvPr>
            <p:ph type="ftr" sz="quarter" idx="11"/>
          </p:nvPr>
        </p:nvSpPr>
        <p:spPr>
          <a:xfrm>
            <a:off x="3124200" y="4857102"/>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12" name="Slide Number Placeholder 5"/>
          <p:cNvSpPr>
            <a:spLocks noGrp="1"/>
          </p:cNvSpPr>
          <p:nvPr>
            <p:ph type="sldNum" sz="quarter" idx="12"/>
          </p:nvPr>
        </p:nvSpPr>
        <p:spPr>
          <a:xfrm>
            <a:off x="7010400" y="4857102"/>
            <a:ext cx="2133600" cy="273844"/>
          </a:xfrm>
          <a:prstGeom prst="rect">
            <a:avLst/>
          </a:prstGeom>
        </p:spPr>
        <p:txBody>
          <a:bodyPr/>
          <a:lstStyle>
            <a:lvl1pPr algn="r">
              <a:defRPr sz="1100" b="0" i="0">
                <a:solidFill>
                  <a:schemeClr val="bg1"/>
                </a:solidFill>
                <a:latin typeface="Calibri" charset="0"/>
                <a:ea typeface="Calibri" charset="0"/>
                <a:cs typeface="Calibri" charset="0"/>
              </a:defRPr>
            </a:lvl1pPr>
          </a:lstStyle>
          <a:p>
            <a:fld id="{3E8203E6-F22B-C34E-B756-8EEB45C0ABD3}" type="slidenum">
              <a:rPr lang="en-US" smtClean="0"/>
              <a:pPr/>
              <a:t>‹#›</a:t>
            </a:fld>
            <a:endParaRPr lang="en-US"/>
          </a:p>
        </p:txBody>
      </p:sp>
      <p:cxnSp>
        <p:nvCxnSpPr>
          <p:cNvPr id="14" name="Straight Connector 13"/>
          <p:cNvCxnSpPr/>
          <p:nvPr userDrawn="1"/>
        </p:nvCxnSpPr>
        <p:spPr>
          <a:xfrm>
            <a:off x="457200" y="1916692"/>
            <a:ext cx="4040188" cy="0"/>
          </a:xfrm>
          <a:prstGeom prst="line">
            <a:avLst/>
          </a:prstGeom>
          <a:ln>
            <a:solidFill>
              <a:srgbClr val="5D1484"/>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4646612" y="1916692"/>
            <a:ext cx="4040188" cy="0"/>
          </a:xfrm>
          <a:prstGeom prst="line">
            <a:avLst/>
          </a:prstGeom>
          <a:ln>
            <a:solidFill>
              <a:srgbClr val="5D1484"/>
            </a:solidFill>
          </a:ln>
        </p:spPr>
        <p:style>
          <a:lnRef idx="2">
            <a:schemeClr val="accent1"/>
          </a:lnRef>
          <a:fillRef idx="0">
            <a:schemeClr val="accent1"/>
          </a:fillRef>
          <a:effectRef idx="1">
            <a:schemeClr val="accent1"/>
          </a:effectRef>
          <a:fontRef idx="minor">
            <a:schemeClr val="tx1"/>
          </a:fontRef>
        </p:style>
      </p:cxnSp>
      <p:pic>
        <p:nvPicPr>
          <p:cNvPr id="20" name="Picture 19"/>
          <p:cNvPicPr>
            <a:picLocks noChangeAspect="1"/>
          </p:cNvPicPr>
          <p:nvPr userDrawn="1"/>
        </p:nvPicPr>
        <p:blipFill>
          <a:blip r:embed="rId2">
            <a:alphaModFix amt="41000"/>
            <a:extLst>
              <a:ext uri="{28A0092B-C50C-407E-A947-70E740481C1C}">
                <a14:useLocalDpi xmlns:a14="http://schemas.microsoft.com/office/drawing/2010/main" val="0"/>
              </a:ext>
            </a:extLst>
          </a:blip>
          <a:stretch>
            <a:fillRect/>
          </a:stretch>
        </p:blipFill>
        <p:spPr>
          <a:xfrm>
            <a:off x="6854535" y="4267685"/>
            <a:ext cx="1960420" cy="373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94402"/>
          </a:xfrm>
          <a:prstGeom prst="rect">
            <a:avLst/>
          </a:prstGeom>
        </p:spPr>
        <p:txBody>
          <a:bodyPr anchor="ctr"/>
          <a:lstStyle>
            <a:lvl1pPr>
              <a:defRPr sz="3600">
                <a:solidFill>
                  <a:schemeClr val="bg1"/>
                </a:solidFill>
              </a:defRPr>
            </a:lvl1pPr>
          </a:lstStyle>
          <a:p>
            <a:r>
              <a:rPr lang="en-US" dirty="0" smtClean="0"/>
              <a:t>Click to edit Master title style</a:t>
            </a:r>
            <a:endParaRPr lang="en-US" dirty="0"/>
          </a:p>
        </p:txBody>
      </p:sp>
      <p:sp>
        <p:nvSpPr>
          <p:cNvPr id="6" name="Date Placeholder 3"/>
          <p:cNvSpPr>
            <a:spLocks noGrp="1"/>
          </p:cNvSpPr>
          <p:nvPr>
            <p:ph type="dt" sz="half" idx="10"/>
          </p:nvPr>
        </p:nvSpPr>
        <p:spPr>
          <a:xfrm>
            <a:off x="0" y="4857102"/>
            <a:ext cx="2133600" cy="273844"/>
          </a:xfrm>
          <a:prstGeom prst="rect">
            <a:avLst/>
          </a:prstGeom>
        </p:spPr>
        <p:txBody>
          <a:bodyPr/>
          <a:lstStyle>
            <a:lvl1pPr>
              <a:defRPr sz="1100" b="0" i="0">
                <a:solidFill>
                  <a:schemeClr val="bg1"/>
                </a:solidFill>
                <a:latin typeface="Calibri" charset="0"/>
                <a:ea typeface="Calibri" charset="0"/>
                <a:cs typeface="Calibri" charset="0"/>
              </a:defRPr>
            </a:lvl1pPr>
          </a:lstStyle>
          <a:p>
            <a:fld id="{83073EE9-9A9B-E54C-A74D-EF56A5AB1B08}" type="datetime1">
              <a:rPr lang="en-US" smtClean="0"/>
              <a:pPr/>
              <a:t>8/27/2020</a:t>
            </a:fld>
            <a:endParaRPr lang="en-US"/>
          </a:p>
        </p:txBody>
      </p:sp>
      <p:sp>
        <p:nvSpPr>
          <p:cNvPr id="7" name="Footer Placeholder 4"/>
          <p:cNvSpPr>
            <a:spLocks noGrp="1"/>
          </p:cNvSpPr>
          <p:nvPr>
            <p:ph type="ftr" sz="quarter" idx="11"/>
          </p:nvPr>
        </p:nvSpPr>
        <p:spPr>
          <a:xfrm>
            <a:off x="3124200" y="4857102"/>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8" name="Slide Number Placeholder 5"/>
          <p:cNvSpPr>
            <a:spLocks noGrp="1"/>
          </p:cNvSpPr>
          <p:nvPr>
            <p:ph type="sldNum" sz="quarter" idx="12"/>
          </p:nvPr>
        </p:nvSpPr>
        <p:spPr>
          <a:xfrm>
            <a:off x="7010400" y="4857102"/>
            <a:ext cx="2133600" cy="273844"/>
          </a:xfrm>
          <a:prstGeom prst="rect">
            <a:avLst/>
          </a:prstGeom>
        </p:spPr>
        <p:txBody>
          <a:bodyPr/>
          <a:lstStyle>
            <a:lvl1pPr algn="r">
              <a:defRPr sz="1100" b="0" i="0">
                <a:solidFill>
                  <a:schemeClr val="bg1"/>
                </a:solidFill>
                <a:latin typeface="Calibri" charset="0"/>
                <a:ea typeface="Calibri" charset="0"/>
                <a:cs typeface="Calibri" charset="0"/>
              </a:defRPr>
            </a:lvl1pPr>
          </a:lstStyle>
          <a:p>
            <a:fld id="{3E8203E6-F22B-C34E-B756-8EEB45C0ABD3}" type="slidenum">
              <a:rPr lang="en-US" smtClean="0"/>
              <a:pPr/>
              <a:t>‹#›</a:t>
            </a:fld>
            <a:endParaRPr lang="en-US"/>
          </a:p>
        </p:txBody>
      </p:sp>
      <p:pic>
        <p:nvPicPr>
          <p:cNvPr id="11" name="Picture 10"/>
          <p:cNvPicPr>
            <a:picLocks noChangeAspect="1"/>
          </p:cNvPicPr>
          <p:nvPr userDrawn="1"/>
        </p:nvPicPr>
        <p:blipFill>
          <a:blip r:embed="rId2">
            <a:alphaModFix amt="41000"/>
            <a:extLst>
              <a:ext uri="{28A0092B-C50C-407E-A947-70E740481C1C}">
                <a14:useLocalDpi xmlns:a14="http://schemas.microsoft.com/office/drawing/2010/main" val="0"/>
              </a:ext>
            </a:extLst>
          </a:blip>
          <a:stretch>
            <a:fillRect/>
          </a:stretch>
        </p:blipFill>
        <p:spPr>
          <a:xfrm>
            <a:off x="6854535" y="4267685"/>
            <a:ext cx="1960420" cy="373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0" y="4857102"/>
            <a:ext cx="2133600" cy="273844"/>
          </a:xfrm>
          <a:prstGeom prst="rect">
            <a:avLst/>
          </a:prstGeom>
        </p:spPr>
        <p:txBody>
          <a:bodyPr/>
          <a:lstStyle>
            <a:lvl1pPr>
              <a:defRPr sz="1100" b="0" i="0">
                <a:solidFill>
                  <a:schemeClr val="bg1"/>
                </a:solidFill>
                <a:latin typeface="Calibri" charset="0"/>
                <a:ea typeface="Calibri" charset="0"/>
                <a:cs typeface="Calibri" charset="0"/>
              </a:defRPr>
            </a:lvl1pPr>
          </a:lstStyle>
          <a:p>
            <a:fld id="{83073EE9-9A9B-E54C-A74D-EF56A5AB1B08}" type="datetime1">
              <a:rPr lang="en-US" smtClean="0"/>
              <a:pPr/>
              <a:t>8/27/2020</a:t>
            </a:fld>
            <a:endParaRPr lang="en-US"/>
          </a:p>
        </p:txBody>
      </p:sp>
      <p:sp>
        <p:nvSpPr>
          <p:cNvPr id="6" name="Footer Placeholder 4"/>
          <p:cNvSpPr>
            <a:spLocks noGrp="1"/>
          </p:cNvSpPr>
          <p:nvPr>
            <p:ph type="ftr" sz="quarter" idx="11"/>
          </p:nvPr>
        </p:nvSpPr>
        <p:spPr>
          <a:xfrm>
            <a:off x="3124200" y="4857102"/>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7" name="Slide Number Placeholder 5"/>
          <p:cNvSpPr>
            <a:spLocks noGrp="1"/>
          </p:cNvSpPr>
          <p:nvPr>
            <p:ph type="sldNum" sz="quarter" idx="12"/>
          </p:nvPr>
        </p:nvSpPr>
        <p:spPr>
          <a:xfrm>
            <a:off x="7010400" y="4857102"/>
            <a:ext cx="2133600" cy="273844"/>
          </a:xfrm>
          <a:prstGeom prst="rect">
            <a:avLst/>
          </a:prstGeom>
        </p:spPr>
        <p:txBody>
          <a:bodyPr/>
          <a:lstStyle>
            <a:lvl1pPr algn="r">
              <a:defRPr sz="1100" b="0" i="0">
                <a:solidFill>
                  <a:schemeClr val="bg1"/>
                </a:solidFill>
                <a:latin typeface="Calibri" charset="0"/>
                <a:ea typeface="Calibri" charset="0"/>
                <a:cs typeface="Calibri" charset="0"/>
              </a:defRPr>
            </a:lvl1pPr>
          </a:lstStyle>
          <a:p>
            <a:fld id="{3E8203E6-F22B-C34E-B756-8EEB45C0ABD3}" type="slidenum">
              <a:rPr lang="en-US" smtClean="0"/>
              <a:pPr/>
              <a:t>‹#›</a:t>
            </a:fld>
            <a:endParaRPr lang="en-US"/>
          </a:p>
        </p:txBody>
      </p:sp>
      <p:pic>
        <p:nvPicPr>
          <p:cNvPr id="10" name="Picture 9"/>
          <p:cNvPicPr>
            <a:picLocks noChangeAspect="1"/>
          </p:cNvPicPr>
          <p:nvPr userDrawn="1"/>
        </p:nvPicPr>
        <p:blipFill>
          <a:blip r:embed="rId2">
            <a:alphaModFix amt="41000"/>
            <a:extLst>
              <a:ext uri="{28A0092B-C50C-407E-A947-70E740481C1C}">
                <a14:useLocalDpi xmlns:a14="http://schemas.microsoft.com/office/drawing/2010/main" val="0"/>
              </a:ext>
            </a:extLst>
          </a:blip>
          <a:stretch>
            <a:fillRect/>
          </a:stretch>
        </p:blipFill>
        <p:spPr>
          <a:xfrm>
            <a:off x="6854535" y="4267685"/>
            <a:ext cx="1960420" cy="373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a:prstGeom prst="rect">
            <a:avLst/>
          </a:prstGeom>
        </p:spPr>
        <p:txBody>
          <a:bodyPr anchor="b"/>
          <a:lstStyle>
            <a:lvl1pPr algn="ctr">
              <a:defRPr sz="2400" b="0">
                <a:solidFill>
                  <a:schemeClr val="tx1"/>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163781"/>
            <a:ext cx="5486400" cy="238189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a:prstGeom prst="rect">
            <a:avLst/>
          </a:prstGeom>
        </p:spPr>
        <p:txBody>
          <a:bodyPr/>
          <a:lstStyle>
            <a:lvl1pPr marL="0" indent="0" algn="ctr">
              <a:buNone/>
              <a:defRPr sz="1400" b="0" i="0">
                <a:solidFill>
                  <a:schemeClr val="tx1"/>
                </a:solidFill>
                <a:latin typeface="Calibri" charset="0"/>
                <a:ea typeface="Calibri" charset="0"/>
                <a:cs typeface="Calibri"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0" y="4857102"/>
            <a:ext cx="2133600" cy="273844"/>
          </a:xfrm>
          <a:prstGeom prst="rect">
            <a:avLst/>
          </a:prstGeom>
        </p:spPr>
        <p:txBody>
          <a:bodyPr/>
          <a:lstStyle>
            <a:lvl1pPr>
              <a:defRPr sz="1100" b="0" i="0">
                <a:solidFill>
                  <a:schemeClr val="bg1"/>
                </a:solidFill>
                <a:latin typeface="Calibri" charset="0"/>
                <a:ea typeface="Calibri" charset="0"/>
                <a:cs typeface="Calibri" charset="0"/>
              </a:defRPr>
            </a:lvl1pPr>
          </a:lstStyle>
          <a:p>
            <a:fld id="{83073EE9-9A9B-E54C-A74D-EF56A5AB1B08}" type="datetime1">
              <a:rPr lang="en-US" smtClean="0"/>
              <a:pPr/>
              <a:t>8/27/2020</a:t>
            </a:fld>
            <a:endParaRPr lang="en-US"/>
          </a:p>
        </p:txBody>
      </p:sp>
      <p:sp>
        <p:nvSpPr>
          <p:cNvPr id="9" name="Footer Placeholder 4"/>
          <p:cNvSpPr>
            <a:spLocks noGrp="1"/>
          </p:cNvSpPr>
          <p:nvPr>
            <p:ph type="ftr" sz="quarter" idx="11"/>
          </p:nvPr>
        </p:nvSpPr>
        <p:spPr>
          <a:xfrm>
            <a:off x="3124200" y="4857102"/>
            <a:ext cx="2895600" cy="273844"/>
          </a:xfrm>
          <a:prstGeom prst="rect">
            <a:avLst/>
          </a:prstGeom>
        </p:spPr>
        <p:txBody>
          <a:bodyPr/>
          <a:lstStyle>
            <a:lvl1pPr algn="ctr">
              <a:defRPr sz="1100" b="0" i="0">
                <a:solidFill>
                  <a:schemeClr val="bg1"/>
                </a:solidFill>
                <a:latin typeface="Calibri" charset="0"/>
                <a:ea typeface="Calibri" charset="0"/>
                <a:cs typeface="Calibri" charset="0"/>
              </a:defRPr>
            </a:lvl1pPr>
          </a:lstStyle>
          <a:p>
            <a:endParaRPr lang="en-US" dirty="0"/>
          </a:p>
        </p:txBody>
      </p:sp>
      <p:sp>
        <p:nvSpPr>
          <p:cNvPr id="10" name="Slide Number Placeholder 5"/>
          <p:cNvSpPr>
            <a:spLocks noGrp="1"/>
          </p:cNvSpPr>
          <p:nvPr>
            <p:ph type="sldNum" sz="quarter" idx="12"/>
          </p:nvPr>
        </p:nvSpPr>
        <p:spPr>
          <a:xfrm>
            <a:off x="7010400" y="4857102"/>
            <a:ext cx="2133600" cy="273844"/>
          </a:xfrm>
          <a:prstGeom prst="rect">
            <a:avLst/>
          </a:prstGeom>
        </p:spPr>
        <p:txBody>
          <a:bodyPr/>
          <a:lstStyle>
            <a:lvl1pPr algn="r">
              <a:defRPr sz="1100" b="0" i="0">
                <a:solidFill>
                  <a:schemeClr val="bg1"/>
                </a:solidFill>
                <a:latin typeface="Calibri" charset="0"/>
                <a:ea typeface="Calibri" charset="0"/>
                <a:cs typeface="Calibri" charset="0"/>
              </a:defRPr>
            </a:lvl1pPr>
          </a:lstStyle>
          <a:p>
            <a:fld id="{3E8203E6-F22B-C34E-B756-8EEB45C0ABD3}" type="slidenum">
              <a:rPr lang="en-US" smtClean="0"/>
              <a:pPr/>
              <a:t>‹#›</a:t>
            </a:fld>
            <a:endParaRPr lang="en-US"/>
          </a:p>
        </p:txBody>
      </p:sp>
      <p:pic>
        <p:nvPicPr>
          <p:cNvPr id="13" name="Picture 12"/>
          <p:cNvPicPr>
            <a:picLocks noChangeAspect="1"/>
          </p:cNvPicPr>
          <p:nvPr userDrawn="1"/>
        </p:nvPicPr>
        <p:blipFill>
          <a:blip r:embed="rId2">
            <a:alphaModFix amt="41000"/>
            <a:extLst>
              <a:ext uri="{28A0092B-C50C-407E-A947-70E740481C1C}">
                <a14:useLocalDpi xmlns:a14="http://schemas.microsoft.com/office/drawing/2010/main" val="0"/>
              </a:ext>
            </a:extLst>
          </a:blip>
          <a:stretch>
            <a:fillRect/>
          </a:stretch>
        </p:blipFill>
        <p:spPr>
          <a:xfrm>
            <a:off x="6854535" y="4267685"/>
            <a:ext cx="1960420" cy="373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59973" y="2262907"/>
            <a:ext cx="5424054" cy="10320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11" cstate="screen">
            <a:extLst>
              <a:ext uri="{28A0092B-C50C-407E-A947-70E740481C1C}">
                <a14:useLocalDpi xmlns:a14="http://schemas.microsoft.com/office/drawing/2010/main"/>
              </a:ext>
            </a:extLst>
          </a:blip>
          <a:srcRect b="75960"/>
          <a:stretch/>
        </p:blipFill>
        <p:spPr>
          <a:xfrm>
            <a:off x="0" y="1"/>
            <a:ext cx="9144000" cy="1091044"/>
          </a:xfrm>
          <a:prstGeom prst="rect">
            <a:avLst/>
          </a:prstGeom>
        </p:spPr>
      </p:pic>
      <p:pic>
        <p:nvPicPr>
          <p:cNvPr id="3" name="Picture 2"/>
          <p:cNvPicPr>
            <a:picLocks noChangeAspect="1"/>
          </p:cNvPicPr>
          <p:nvPr userDrawn="1"/>
        </p:nvPicPr>
        <p:blipFill rotWithShape="1">
          <a:blip r:embed="rId11" cstate="screen">
            <a:extLst>
              <a:ext uri="{28A0092B-C50C-407E-A947-70E740481C1C}">
                <a14:useLocalDpi xmlns:a14="http://schemas.microsoft.com/office/drawing/2010/main"/>
              </a:ext>
            </a:extLst>
          </a:blip>
          <a:srcRect t="95421"/>
          <a:stretch/>
        </p:blipFill>
        <p:spPr>
          <a:xfrm>
            <a:off x="0" y="4935682"/>
            <a:ext cx="9144000" cy="20781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8" r:id="rId7"/>
    <p:sldLayoutId id="2147483657" r:id="rId8"/>
    <p:sldLayoutId id="2147483659" r:id="rId9"/>
  </p:sldLayoutIdLst>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tokesa@uww.ed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uww.edu/adminaffairs/operational-excellence-and-process-improvement-advisory-team-(piat)#OurMi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uww.edu/adminaffairs/vyond--training-video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tokesa@uww.edu" TargetMode="External"/><Relationship Id="rId2" Type="http://schemas.openxmlformats.org/officeDocument/2006/relationships/hyperlink" Target="https://www.uww.edu/adminaffairs/operational-excellence-and-process-improvement-advisory-team-(pia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a:xfrm>
            <a:off x="342900" y="0"/>
            <a:ext cx="8458200" cy="1102519"/>
          </a:xfrm>
        </p:spPr>
        <p:txBody>
          <a:bodyPr/>
          <a:lstStyle/>
          <a:p>
            <a:r>
              <a:rPr lang="en-US" sz="2600" dirty="0" smtClean="0"/>
              <a:t>Process Improvement Advisory Team (PIAT)</a:t>
            </a:r>
            <a:endParaRPr lang="en-US" sz="2600" dirty="0"/>
          </a:p>
        </p:txBody>
      </p:sp>
      <p:sp>
        <p:nvSpPr>
          <p:cNvPr id="23" name="Subtitle 22"/>
          <p:cNvSpPr>
            <a:spLocks noGrp="1"/>
          </p:cNvSpPr>
          <p:nvPr>
            <p:ph type="subTitle" idx="1"/>
          </p:nvPr>
        </p:nvSpPr>
        <p:spPr>
          <a:xfrm>
            <a:off x="1371600" y="1273523"/>
            <a:ext cx="6400800" cy="742950"/>
          </a:xfrm>
        </p:spPr>
        <p:txBody>
          <a:bodyPr/>
          <a:lstStyle/>
          <a:p>
            <a:r>
              <a:rPr lang="en-US" dirty="0" smtClean="0"/>
              <a:t>Overview of Purpose and Structure</a:t>
            </a:r>
            <a:endParaRPr lang="en-US" dirty="0" smtClean="0"/>
          </a:p>
        </p:txBody>
      </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can I expect?</a:t>
            </a:r>
            <a:endParaRPr lang="en-US" dirty="0"/>
          </a:p>
        </p:txBody>
      </p:sp>
      <p:sp>
        <p:nvSpPr>
          <p:cNvPr id="3" name="Content Placeholder 2"/>
          <p:cNvSpPr>
            <a:spLocks noGrp="1"/>
          </p:cNvSpPr>
          <p:nvPr>
            <p:ph idx="1"/>
          </p:nvPr>
        </p:nvSpPr>
        <p:spPr/>
        <p:txBody>
          <a:bodyPr/>
          <a:lstStyle/>
          <a:p>
            <a:r>
              <a:rPr lang="en-US" sz="1400" b="0" dirty="0" smtClean="0"/>
              <a:t>Updated calendar invitations to reflect the Administration Team and Advisory Team structures.</a:t>
            </a:r>
          </a:p>
          <a:p>
            <a:endParaRPr lang="en-US" sz="1400" b="0" dirty="0" smtClean="0"/>
          </a:p>
          <a:p>
            <a:r>
              <a:rPr lang="en-US" sz="1400" b="0" dirty="0" smtClean="0"/>
              <a:t>Updated website.</a:t>
            </a:r>
          </a:p>
          <a:p>
            <a:endParaRPr lang="en-US" sz="1400" b="0" dirty="0"/>
          </a:p>
        </p:txBody>
      </p:sp>
    </p:spTree>
    <p:extLst>
      <p:ext uri="{BB962C8B-B14F-4D97-AF65-F5344CB8AC3E}">
        <p14:creationId xmlns:p14="http://schemas.microsoft.com/office/powerpoint/2010/main" val="33364943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146755"/>
            <a:ext cx="7772400" cy="1102519"/>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solidFill>
                  <a:schemeClr val="bg1"/>
                </a:solidFill>
              </a:rPr>
              <a:t>Questions?</a:t>
            </a:r>
            <a:endParaRPr lang="en-US" dirty="0">
              <a:solidFill>
                <a:schemeClr val="bg1"/>
              </a:solidFill>
            </a:endParaRPr>
          </a:p>
        </p:txBody>
      </p:sp>
      <p:sp>
        <p:nvSpPr>
          <p:cNvPr id="3" name="Subtitle 2"/>
          <p:cNvSpPr txBox="1">
            <a:spLocks/>
          </p:cNvSpPr>
          <p:nvPr/>
        </p:nvSpPr>
        <p:spPr>
          <a:xfrm>
            <a:off x="457200" y="1769081"/>
            <a:ext cx="8229599" cy="74295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800" dirty="0" smtClean="0"/>
              <a:t>Alexandra Stokes</a:t>
            </a:r>
          </a:p>
          <a:p>
            <a:pPr marL="0" indent="0" algn="ctr">
              <a:buNone/>
            </a:pPr>
            <a:r>
              <a:rPr lang="en-US" sz="2000" dirty="0" smtClean="0"/>
              <a:t>Quality Assurance Improvement Manager and Records Custodian</a:t>
            </a:r>
          </a:p>
          <a:p>
            <a:pPr marL="0" indent="0" algn="ctr">
              <a:buNone/>
            </a:pPr>
            <a:r>
              <a:rPr lang="en-US" sz="2000" dirty="0" smtClean="0"/>
              <a:t>Email: </a:t>
            </a:r>
            <a:r>
              <a:rPr lang="en-US" sz="2000" dirty="0" smtClean="0">
                <a:hlinkClick r:id="rId2"/>
              </a:rPr>
              <a:t>stokesa@uww.edu</a:t>
            </a:r>
            <a:endParaRPr lang="en-US" sz="2000" dirty="0" smtClean="0"/>
          </a:p>
          <a:p>
            <a:pPr marL="0" indent="0" algn="ctr">
              <a:buNone/>
            </a:pPr>
            <a:r>
              <a:rPr lang="en-US" sz="2000" dirty="0" smtClean="0"/>
              <a:t>Telephone: (262) 472-1772</a:t>
            </a:r>
            <a:endParaRPr lang="en-US" sz="2000" dirty="0"/>
          </a:p>
        </p:txBody>
      </p:sp>
    </p:spTree>
    <p:extLst>
      <p:ext uri="{BB962C8B-B14F-4D97-AF65-F5344CB8AC3E}">
        <p14:creationId xmlns:p14="http://schemas.microsoft.com/office/powerpoint/2010/main" val="37783982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a:t>
            </a:r>
            <a:endParaRPr lang="en-US" dirty="0"/>
          </a:p>
        </p:txBody>
      </p:sp>
      <p:sp>
        <p:nvSpPr>
          <p:cNvPr id="3" name="Content Placeholder 2"/>
          <p:cNvSpPr>
            <a:spLocks noGrp="1"/>
          </p:cNvSpPr>
          <p:nvPr>
            <p:ph idx="1"/>
          </p:nvPr>
        </p:nvSpPr>
        <p:spPr/>
        <p:txBody>
          <a:bodyPr/>
          <a:lstStyle/>
          <a:p>
            <a:pPr marL="0" indent="0">
              <a:buNone/>
            </a:pPr>
            <a:r>
              <a:rPr lang="en-US" sz="1200" i="1" dirty="0" smtClean="0"/>
              <a:t>What is PIAT?</a:t>
            </a:r>
            <a:endParaRPr lang="en-US" sz="1200" i="1" dirty="0" smtClean="0">
              <a:hlinkClick r:id="rId2"/>
            </a:endParaRPr>
          </a:p>
          <a:p>
            <a:r>
              <a:rPr lang="en-US" sz="1200" b="0" u="sng" dirty="0" smtClean="0">
                <a:hlinkClick r:id="rId2"/>
              </a:rPr>
              <a:t>Incremental </a:t>
            </a:r>
            <a:r>
              <a:rPr lang="en-US" sz="1200" b="0" u="sng" dirty="0">
                <a:hlinkClick r:id="rId2"/>
              </a:rPr>
              <a:t>change program</a:t>
            </a:r>
            <a:r>
              <a:rPr lang="en-US" sz="1200" b="0" dirty="0"/>
              <a:t>, focused on operational excellence, efficiencies, and cost containment achieved through </a:t>
            </a:r>
            <a:r>
              <a:rPr lang="en-US" sz="1200" b="0" dirty="0" smtClean="0"/>
              <a:t>improvement </a:t>
            </a:r>
            <a:r>
              <a:rPr lang="en-US" sz="1200" b="0" dirty="0"/>
              <a:t>projects. </a:t>
            </a:r>
            <a:endParaRPr lang="en-US" sz="1200" b="0" dirty="0" smtClean="0"/>
          </a:p>
          <a:p>
            <a:pPr marL="0" indent="0">
              <a:buNone/>
            </a:pPr>
            <a:endParaRPr lang="en-US" sz="1200" i="1" dirty="0" smtClean="0"/>
          </a:p>
          <a:p>
            <a:pPr marL="0" indent="0">
              <a:buNone/>
            </a:pPr>
            <a:r>
              <a:rPr lang="en-US" sz="1200" i="1" dirty="0" smtClean="0"/>
              <a:t>Why is PIAT so important?</a:t>
            </a:r>
          </a:p>
          <a:p>
            <a:r>
              <a:rPr lang="en-US" sz="1200" b="0" dirty="0" smtClean="0"/>
              <a:t>Helps the campus identify opportunities for operational excellence, and organizational success. </a:t>
            </a:r>
          </a:p>
          <a:p>
            <a:pPr lvl="1"/>
            <a:r>
              <a:rPr lang="en-US" sz="800" b="0" dirty="0" smtClean="0"/>
              <a:t>Optimize collaborations</a:t>
            </a:r>
          </a:p>
          <a:p>
            <a:pPr lvl="1"/>
            <a:r>
              <a:rPr lang="en-US" sz="800" dirty="0" smtClean="0"/>
              <a:t>Research projects and develop reports</a:t>
            </a:r>
          </a:p>
          <a:p>
            <a:pPr lvl="1"/>
            <a:r>
              <a:rPr lang="en-US" sz="800" b="0" dirty="0" smtClean="0"/>
              <a:t>Share observations</a:t>
            </a:r>
          </a:p>
          <a:p>
            <a:pPr lvl="1"/>
            <a:r>
              <a:rPr lang="en-US" sz="800" dirty="0" smtClean="0"/>
              <a:t>Assess findings</a:t>
            </a:r>
          </a:p>
          <a:p>
            <a:pPr lvl="1"/>
            <a:r>
              <a:rPr lang="en-US" sz="800" b="0" dirty="0" smtClean="0"/>
              <a:t>Contribute feedback </a:t>
            </a:r>
          </a:p>
          <a:p>
            <a:pPr lvl="1"/>
            <a:r>
              <a:rPr lang="en-US" sz="800" dirty="0" smtClean="0"/>
              <a:t>Make recommendations to the Vice Chancellor of Administrative Affairs</a:t>
            </a:r>
          </a:p>
          <a:p>
            <a:pPr lvl="1"/>
            <a:r>
              <a:rPr lang="en-US" sz="800" dirty="0" smtClean="0"/>
              <a:t>Implement changes in accordance with Chancellor’s Cabinet determinations</a:t>
            </a:r>
            <a:endParaRPr lang="en-US" sz="800" b="0" dirty="0"/>
          </a:p>
          <a:p>
            <a:endParaRPr lang="en-US" sz="1200" b="0" dirty="0"/>
          </a:p>
        </p:txBody>
      </p:sp>
    </p:spTree>
    <p:extLst>
      <p:ext uri="{BB962C8B-B14F-4D97-AF65-F5344CB8AC3E}">
        <p14:creationId xmlns:p14="http://schemas.microsoft.com/office/powerpoint/2010/main" val="5393083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14603" y="1285929"/>
            <a:ext cx="8817429" cy="331406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50" u="sng" dirty="0" smtClean="0">
                <a:latin typeface="Calibri" panose="020F0502020204030204" pitchFamily="34" charset="0"/>
                <a:cs typeface="Calibri" panose="020F0502020204030204" pitchFamily="34" charset="0"/>
              </a:rPr>
              <a:t>Fleet Management and Transportation System</a:t>
            </a:r>
            <a:endParaRPr lang="en-US" sz="1050" dirty="0" smtClean="0">
              <a:latin typeface="Calibri" panose="020F0502020204030204" pitchFamily="34" charset="0"/>
              <a:cs typeface="Calibri" panose="020F0502020204030204" pitchFamily="34" charset="0"/>
            </a:endParaRPr>
          </a:p>
          <a:p>
            <a:pPr marL="0" indent="0">
              <a:buNone/>
            </a:pPr>
            <a:r>
              <a:rPr lang="en-US" sz="1050" dirty="0" smtClean="0">
                <a:latin typeface="Calibri" panose="020F0502020204030204" pitchFamily="34" charset="0"/>
                <a:cs typeface="Calibri" panose="020F0502020204030204" pitchFamily="34" charset="0"/>
              </a:rPr>
              <a:t>Our fleet management initiatives produce significant annual cost savings, improved operational efficiency, and reduced use of fossil fuels in support of campus sustainability efforts. Projects include reduction in our overall fleet size (parts, maintenance) and switching to shared, low speed, all-wheel vehicles with greater fuel efficiency. These efficiencies have enabled resources to support our shuttle service and larger Transportation System which contributes to students’ ease of access, and creates community connections for work and social opportunities.</a:t>
            </a:r>
          </a:p>
          <a:p>
            <a:pPr marL="0" indent="0" algn="r">
              <a:buNone/>
            </a:pPr>
            <a:r>
              <a:rPr lang="en-US" sz="1050" b="1" dirty="0" smtClean="0">
                <a:latin typeface="Calibri" panose="020F0502020204030204" pitchFamily="34" charset="0"/>
                <a:cs typeface="Calibri" panose="020F0502020204030204" pitchFamily="34" charset="0"/>
              </a:rPr>
              <a:t>Total Savings: $243,000 </a:t>
            </a:r>
          </a:p>
          <a:p>
            <a:pPr marL="0" indent="0" algn="r">
              <a:buNone/>
            </a:pPr>
            <a:r>
              <a:rPr lang="en-US" sz="1050" b="1" dirty="0" smtClean="0">
                <a:latin typeface="Calibri" panose="020F0502020204030204" pitchFamily="34" charset="0"/>
                <a:cs typeface="Calibri" panose="020F0502020204030204" pitchFamily="34" charset="0"/>
              </a:rPr>
              <a:t>Total Revenue: $545,266</a:t>
            </a:r>
            <a:endParaRPr lang="en-US" sz="1050" dirty="0" smtClean="0">
              <a:latin typeface="Calibri" panose="020F0502020204030204" pitchFamily="34" charset="0"/>
              <a:cs typeface="Calibri" panose="020F0502020204030204" pitchFamily="34" charset="0"/>
            </a:endParaRPr>
          </a:p>
          <a:p>
            <a:pPr marL="0" indent="0">
              <a:buNone/>
            </a:pPr>
            <a:r>
              <a:rPr lang="en-US" sz="1050" u="sng" dirty="0" smtClean="0">
                <a:latin typeface="Calibri" panose="020F0502020204030204" pitchFamily="34" charset="0"/>
                <a:cs typeface="Calibri" panose="020F0502020204030204" pitchFamily="34" charset="0"/>
              </a:rPr>
              <a:t>Sustainability and Going Green</a:t>
            </a:r>
            <a:endParaRPr lang="en-US" sz="1050" dirty="0" smtClean="0">
              <a:latin typeface="Calibri" panose="020F0502020204030204" pitchFamily="34" charset="0"/>
              <a:cs typeface="Calibri" panose="020F0502020204030204" pitchFamily="34" charset="0"/>
            </a:endParaRPr>
          </a:p>
          <a:p>
            <a:pPr marL="0" indent="0">
              <a:buNone/>
            </a:pPr>
            <a:r>
              <a:rPr lang="en-US" sz="1050" dirty="0" smtClean="0">
                <a:latin typeface="Calibri" panose="020F0502020204030204" pitchFamily="34" charset="0"/>
                <a:cs typeface="Calibri" panose="020F0502020204030204" pitchFamily="34" charset="0"/>
              </a:rPr>
              <a:t>Considerable efforts are being made to support Sustainability initiatives to better our campus community. From our new green cleaning products system and optimizing our waste bins strategy, to upcycling gently used furniture, removing deodorizers and determining an effective and efficient non-Glyphosate herbicide alternative that helps us eliminate weeds on campus – UW-Whitewater is committed to being good stewards of our resources, land, and community.</a:t>
            </a:r>
          </a:p>
          <a:p>
            <a:pPr marL="0" indent="0" algn="r">
              <a:buNone/>
            </a:pPr>
            <a:r>
              <a:rPr lang="en-US" sz="1050" b="1" dirty="0" smtClean="0">
                <a:latin typeface="Calibri" panose="020F0502020204030204" pitchFamily="34" charset="0"/>
                <a:cs typeface="Calibri" panose="020F0502020204030204" pitchFamily="34" charset="0"/>
              </a:rPr>
              <a:t>Total Savings: $400,000+</a:t>
            </a:r>
            <a:endParaRPr lang="en-US" sz="1050" dirty="0" smtClean="0">
              <a:latin typeface="Calibri" panose="020F0502020204030204" pitchFamily="34" charset="0"/>
              <a:cs typeface="Calibri" panose="020F0502020204030204" pitchFamily="34" charset="0"/>
            </a:endParaRPr>
          </a:p>
          <a:p>
            <a:pPr marL="0" indent="0">
              <a:buNone/>
            </a:pPr>
            <a:r>
              <a:rPr lang="en-US" sz="1050" u="sng" dirty="0" smtClean="0">
                <a:latin typeface="Calibri" panose="020F0502020204030204" pitchFamily="34" charset="0"/>
                <a:cs typeface="Calibri" panose="020F0502020204030204" pitchFamily="34" charset="0"/>
              </a:rPr>
              <a:t>Training Videos</a:t>
            </a:r>
            <a:endParaRPr lang="en-US" sz="1050" dirty="0" smtClean="0">
              <a:latin typeface="Calibri" panose="020F0502020204030204" pitchFamily="34" charset="0"/>
              <a:cs typeface="Calibri" panose="020F0502020204030204" pitchFamily="34" charset="0"/>
            </a:endParaRPr>
          </a:p>
          <a:p>
            <a:pPr marL="0" indent="0">
              <a:buNone/>
            </a:pPr>
            <a:r>
              <a:rPr lang="en-US" sz="1050" u="sng" dirty="0" smtClean="0">
                <a:latin typeface="Calibri" panose="020F0502020204030204" pitchFamily="34" charset="0"/>
                <a:cs typeface="Calibri" panose="020F0502020204030204" pitchFamily="34" charset="0"/>
                <a:hlinkClick r:id="rId2"/>
              </a:rPr>
              <a:t>Animated training videos</a:t>
            </a:r>
            <a:r>
              <a:rPr lang="en-US" sz="1050" dirty="0" smtClean="0">
                <a:latin typeface="Calibri" panose="020F0502020204030204" pitchFamily="34" charset="0"/>
                <a:cs typeface="Calibri" panose="020F0502020204030204" pitchFamily="34" charset="0"/>
              </a:rPr>
              <a:t> are created with assistance from talented student assistants, who upload new content on a continuous basis to offer access to a variety of different informational topics including policies, compliance, processes, and initiatives. Out latest videos include guidance around Virtual Open Meetings Law, and a series highlighting key efforts of the </a:t>
            </a:r>
            <a:r>
              <a:rPr lang="en-US" sz="1050" dirty="0" err="1" smtClean="0">
                <a:latin typeface="Calibri" panose="020F0502020204030204" pitchFamily="34" charset="0"/>
                <a:cs typeface="Calibri" panose="020F0502020204030204" pitchFamily="34" charset="0"/>
              </a:rPr>
              <a:t>Warhawks</a:t>
            </a:r>
            <a:r>
              <a:rPr lang="en-US" sz="1050" dirty="0" smtClean="0">
                <a:latin typeface="Calibri" panose="020F0502020204030204" pitchFamily="34" charset="0"/>
                <a:cs typeface="Calibri" panose="020F0502020204030204" pitchFamily="34" charset="0"/>
              </a:rPr>
              <a:t> Return Plan.</a:t>
            </a:r>
          </a:p>
          <a:p>
            <a:pPr marL="0" indent="0" algn="r">
              <a:buNone/>
            </a:pPr>
            <a:r>
              <a:rPr lang="en-US" sz="1050" b="1" dirty="0" smtClean="0">
                <a:latin typeface="Calibri" panose="020F0502020204030204" pitchFamily="34" charset="0"/>
                <a:cs typeface="Calibri" panose="020F0502020204030204" pitchFamily="34" charset="0"/>
              </a:rPr>
              <a:t>Creativity Bonus Points: Priceless!</a:t>
            </a:r>
          </a:p>
          <a:p>
            <a:pPr marL="0" indent="0">
              <a:buNone/>
            </a:pPr>
            <a:endParaRPr lang="en-US" sz="1050" dirty="0">
              <a:latin typeface="Calibri" panose="020F0502020204030204" pitchFamily="34" charset="0"/>
              <a:cs typeface="Calibri" panose="020F0502020204030204" pitchFamily="34" charset="0"/>
            </a:endParaRPr>
          </a:p>
        </p:txBody>
      </p:sp>
      <p:sp>
        <p:nvSpPr>
          <p:cNvPr id="3" name="Title 1"/>
          <p:cNvSpPr txBox="1">
            <a:spLocks/>
          </p:cNvSpPr>
          <p:nvPr/>
        </p:nvSpPr>
        <p:spPr>
          <a:xfrm>
            <a:off x="335901" y="205274"/>
            <a:ext cx="8229600" cy="1080655"/>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bg1"/>
                </a:solidFill>
              </a:rPr>
              <a:t>Top 3 Accomplishments to Date</a:t>
            </a:r>
            <a:endParaRPr lang="en-US" sz="3600" dirty="0">
              <a:solidFill>
                <a:schemeClr val="bg1"/>
              </a:solidFill>
            </a:endParaRPr>
          </a:p>
        </p:txBody>
      </p:sp>
    </p:spTree>
    <p:extLst>
      <p:ext uri="{BB962C8B-B14F-4D97-AF65-F5344CB8AC3E}">
        <p14:creationId xmlns:p14="http://schemas.microsoft.com/office/powerpoint/2010/main" val="18348821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PIAT Evolution &amp; New Structure</a:t>
            </a:r>
            <a:endParaRPr lang="en-US" dirty="0"/>
          </a:p>
        </p:txBody>
      </p:sp>
      <p:sp>
        <p:nvSpPr>
          <p:cNvPr id="3" name="Content Placeholder 2"/>
          <p:cNvSpPr>
            <a:spLocks noGrp="1"/>
          </p:cNvSpPr>
          <p:nvPr>
            <p:ph idx="1"/>
          </p:nvPr>
        </p:nvSpPr>
        <p:spPr>
          <a:xfrm>
            <a:off x="251926" y="1213544"/>
            <a:ext cx="3853543" cy="2201460"/>
          </a:xfrm>
        </p:spPr>
        <p:txBody>
          <a:bodyPr/>
          <a:lstStyle/>
          <a:p>
            <a:pPr marL="0" indent="0">
              <a:buNone/>
            </a:pPr>
            <a:r>
              <a:rPr lang="en-US" sz="1400" b="0" u="sng" dirty="0" smtClean="0"/>
              <a:t>Original Framework</a:t>
            </a:r>
          </a:p>
          <a:p>
            <a:pPr marL="0" indent="0">
              <a:buNone/>
            </a:pPr>
            <a:endParaRPr lang="en-US" sz="1100" b="0" u="sng" dirty="0" smtClean="0"/>
          </a:p>
          <a:p>
            <a:r>
              <a:rPr lang="en-US" sz="1100" b="0" dirty="0" smtClean="0"/>
              <a:t>Biweekly (once every two weeks, on Thursdays) Meetings open to any and all members of the campus community.</a:t>
            </a:r>
          </a:p>
          <a:p>
            <a:pPr marL="0" indent="0">
              <a:buNone/>
            </a:pPr>
            <a:endParaRPr lang="en-US" sz="1100" b="0" dirty="0" smtClean="0"/>
          </a:p>
          <a:p>
            <a:pPr marL="0" indent="0">
              <a:buNone/>
            </a:pPr>
            <a:endParaRPr lang="en-US" sz="1100" b="0" dirty="0" smtClean="0"/>
          </a:p>
          <a:p>
            <a:r>
              <a:rPr lang="en-US" sz="1100" b="0" dirty="0" smtClean="0"/>
              <a:t>Project work is sporadic, as it relies heavily on meeting attendance and those individuals’ availability to assist.</a:t>
            </a:r>
          </a:p>
          <a:p>
            <a:endParaRPr lang="en-US" sz="1100" b="0" dirty="0" smtClean="0"/>
          </a:p>
          <a:p>
            <a:r>
              <a:rPr lang="en-US" sz="1100" b="0" dirty="0" smtClean="0"/>
              <a:t>Plan, Do, Check, Act Cycle is intentionally flexible.</a:t>
            </a:r>
          </a:p>
          <a:p>
            <a:endParaRPr lang="en-US" sz="1100" b="0" dirty="0" smtClean="0"/>
          </a:p>
          <a:p>
            <a:pPr marL="0" indent="0">
              <a:buNone/>
            </a:pPr>
            <a:endParaRPr lang="en-US" sz="1100" b="0" dirty="0"/>
          </a:p>
          <a:p>
            <a:r>
              <a:rPr lang="en-US" sz="1100" b="0" dirty="0" smtClean="0"/>
              <a:t>Results are communicated for projects that reach completion and implementation.</a:t>
            </a:r>
          </a:p>
          <a:p>
            <a:endParaRPr lang="en-US" sz="1100" b="0" dirty="0"/>
          </a:p>
          <a:p>
            <a:endParaRPr lang="en-US" sz="1100" b="0" dirty="0"/>
          </a:p>
          <a:p>
            <a:endParaRPr lang="en-US" sz="1100" b="0" dirty="0"/>
          </a:p>
        </p:txBody>
      </p:sp>
      <p:sp>
        <p:nvSpPr>
          <p:cNvPr id="4" name="Content Placeholder 2"/>
          <p:cNvSpPr txBox="1">
            <a:spLocks/>
          </p:cNvSpPr>
          <p:nvPr/>
        </p:nvSpPr>
        <p:spPr>
          <a:xfrm>
            <a:off x="4851918" y="1213544"/>
            <a:ext cx="3909528" cy="2201460"/>
          </a:xfrm>
          <a:prstGeom prst="rect">
            <a:avLst/>
          </a:prstGeom>
        </p:spPr>
        <p:txBody>
          <a:bodyPr/>
          <a:lstStyle>
            <a:lvl1pPr marL="342900" indent="-342900" algn="l" defTabSz="457200" rtl="0" eaLnBrk="1" latinLnBrk="0" hangingPunct="1">
              <a:spcBef>
                <a:spcPct val="20000"/>
              </a:spcBef>
              <a:buFont typeface="Arial"/>
              <a:buChar char="•"/>
              <a:defRPr sz="2800" b="1" i="0" kern="1200">
                <a:solidFill>
                  <a:schemeClr val="tx1"/>
                </a:solidFill>
                <a:latin typeface="Calibri" charset="0"/>
                <a:ea typeface="Calibri" charset="0"/>
                <a:cs typeface="Calibri" charset="0"/>
              </a:defRPr>
            </a:lvl1pPr>
            <a:lvl2pPr marL="742950" indent="-285750" algn="l" defTabSz="457200" rtl="0" eaLnBrk="1" latinLnBrk="0" hangingPunct="1">
              <a:spcBef>
                <a:spcPct val="20000"/>
              </a:spcBef>
              <a:buFont typeface="Arial"/>
              <a:buChar char="–"/>
              <a:defRPr sz="2400" b="0" i="0" kern="1200">
                <a:solidFill>
                  <a:schemeClr val="tx1"/>
                </a:solidFill>
                <a:latin typeface="Calibri" charset="0"/>
                <a:ea typeface="Calibri" charset="0"/>
                <a:cs typeface="Calibri" charset="0"/>
              </a:defRPr>
            </a:lvl2pPr>
            <a:lvl3pPr marL="1143000" indent="-228600" algn="l" defTabSz="457200" rtl="0" eaLnBrk="1" latinLnBrk="0" hangingPunct="1">
              <a:spcBef>
                <a:spcPct val="20000"/>
              </a:spcBef>
              <a:buFont typeface="Arial"/>
              <a:buChar char="•"/>
              <a:defRPr sz="2000" b="0" i="0" kern="1200">
                <a:solidFill>
                  <a:schemeClr val="tx1"/>
                </a:solidFill>
                <a:latin typeface="Calibri" charset="0"/>
                <a:ea typeface="Calibri" charset="0"/>
                <a:cs typeface="Calibri" charset="0"/>
              </a:defRPr>
            </a:lvl3pPr>
            <a:lvl4pPr marL="1600200" indent="-228600" algn="l" defTabSz="457200" rtl="0" eaLnBrk="1" latinLnBrk="0" hangingPunct="1">
              <a:spcBef>
                <a:spcPct val="20000"/>
              </a:spcBef>
              <a:buFont typeface="Arial"/>
              <a:buChar char="–"/>
              <a:defRPr sz="1800" b="0" i="0" kern="1200">
                <a:solidFill>
                  <a:schemeClr val="tx1"/>
                </a:solidFill>
                <a:latin typeface="Calibri" charset="0"/>
                <a:ea typeface="Calibri" charset="0"/>
                <a:cs typeface="Calibri" charset="0"/>
              </a:defRPr>
            </a:lvl4pPr>
            <a:lvl5pPr marL="2057400" indent="-228600" algn="l" defTabSz="457200" rtl="0" eaLnBrk="1" latinLnBrk="0" hangingPunct="1">
              <a:spcBef>
                <a:spcPct val="20000"/>
              </a:spcBef>
              <a:buFont typeface="Arial"/>
              <a:buChar char="»"/>
              <a:defRPr sz="1800" b="0" i="0" kern="1200">
                <a:solidFill>
                  <a:schemeClr val="tx1"/>
                </a:solidFill>
                <a:latin typeface="Calibri" charset="0"/>
                <a:ea typeface="Calibri" charset="0"/>
                <a:cs typeface="Calibri"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b="0" u="sng" dirty="0" smtClean="0"/>
              <a:t>Updated Framework</a:t>
            </a:r>
          </a:p>
          <a:p>
            <a:pPr marL="0" indent="0">
              <a:buFont typeface="Arial"/>
              <a:buNone/>
            </a:pPr>
            <a:endParaRPr lang="en-US" sz="1100" b="0" u="sng" dirty="0" smtClean="0"/>
          </a:p>
          <a:p>
            <a:r>
              <a:rPr lang="en-US" sz="1100" b="0" dirty="0" smtClean="0"/>
              <a:t>Work Group</a:t>
            </a:r>
            <a:r>
              <a:rPr lang="en-US" sz="1100" b="0" dirty="0" smtClean="0"/>
              <a:t>  </a:t>
            </a:r>
            <a:r>
              <a:rPr lang="en-US" sz="1100" b="0" dirty="0" smtClean="0"/>
              <a:t>will meet biweekly (once every two weeks, on Thursdays). Advisory Team will meet bimonthly (once every two months, on Thursdays).</a:t>
            </a:r>
          </a:p>
          <a:p>
            <a:pPr marL="0" indent="0">
              <a:buNone/>
            </a:pPr>
            <a:endParaRPr lang="en-US" sz="1100" b="0" dirty="0" smtClean="0"/>
          </a:p>
          <a:p>
            <a:r>
              <a:rPr lang="en-US" sz="1100" b="0" dirty="0" smtClean="0"/>
              <a:t>Project work and active collaboration will be the primary focus of the </a:t>
            </a:r>
            <a:r>
              <a:rPr lang="en-US" sz="1100" b="0" dirty="0" smtClean="0"/>
              <a:t>Work Group</a:t>
            </a:r>
            <a:r>
              <a:rPr lang="en-US" sz="1100" b="0" dirty="0" smtClean="0"/>
              <a:t>’s </a:t>
            </a:r>
            <a:r>
              <a:rPr lang="en-US" sz="1100" b="0" dirty="0" smtClean="0"/>
              <a:t>meetings.</a:t>
            </a:r>
          </a:p>
          <a:p>
            <a:pPr marL="0" indent="0">
              <a:buNone/>
            </a:pPr>
            <a:endParaRPr lang="en-US" sz="1100" b="0" dirty="0" smtClean="0"/>
          </a:p>
          <a:p>
            <a:r>
              <a:rPr lang="en-US" sz="1100" b="0" dirty="0"/>
              <a:t>Plan, Do, Check, Act Cycle </a:t>
            </a:r>
            <a:r>
              <a:rPr lang="en-US" sz="1100" b="0" dirty="0" smtClean="0"/>
              <a:t>is structured, with weekly goals and objectives more clearly defined.</a:t>
            </a:r>
            <a:endParaRPr lang="en-US" sz="1100" b="0" dirty="0"/>
          </a:p>
          <a:p>
            <a:pPr marL="0" indent="0">
              <a:buNone/>
            </a:pPr>
            <a:endParaRPr lang="en-US" sz="1100" b="0" dirty="0" smtClean="0"/>
          </a:p>
          <a:p>
            <a:r>
              <a:rPr lang="en-US" sz="1100" b="0" dirty="0" smtClean="0"/>
              <a:t>Results will be communicated for all projects, even if they do not result in implementation.</a:t>
            </a:r>
            <a:endParaRPr lang="en-US" sz="1100" b="0" dirty="0"/>
          </a:p>
        </p:txBody>
      </p:sp>
      <p:cxnSp>
        <p:nvCxnSpPr>
          <p:cNvPr id="6" name="Straight Arrow Connector 5"/>
          <p:cNvCxnSpPr/>
          <p:nvPr/>
        </p:nvCxnSpPr>
        <p:spPr>
          <a:xfrm>
            <a:off x="4105469" y="1735491"/>
            <a:ext cx="64381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4105469" y="2494380"/>
            <a:ext cx="64381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4105469" y="3054217"/>
            <a:ext cx="64381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4105469" y="3635825"/>
            <a:ext cx="64381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88161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Program elements that are </a:t>
            </a:r>
            <a:r>
              <a:rPr lang="en-US" sz="3200" u="sng" dirty="0" smtClean="0"/>
              <a:t>not</a:t>
            </a:r>
            <a:r>
              <a:rPr lang="en-US" sz="3200" dirty="0" smtClean="0"/>
              <a:t> changing</a:t>
            </a:r>
            <a:endParaRPr lang="en-US" sz="3200" dirty="0"/>
          </a:p>
        </p:txBody>
      </p:sp>
      <p:sp>
        <p:nvSpPr>
          <p:cNvPr id="4" name="Content Placeholder 3"/>
          <p:cNvSpPr txBox="1">
            <a:spLocks noGrp="1"/>
          </p:cNvSpPr>
          <p:nvPr>
            <p:ph idx="1"/>
          </p:nvPr>
        </p:nvSpPr>
        <p:spPr>
          <a:xfrm>
            <a:off x="182817" y="1323922"/>
            <a:ext cx="8569297" cy="2634567"/>
          </a:xfrm>
          <a:prstGeom prst="rect">
            <a:avLst/>
          </a:prstGeom>
          <a:noFill/>
        </p:spPr>
        <p:txBody>
          <a:bodyPr wrap="square" rtlCol="0">
            <a:spAutoFit/>
          </a:bodyPr>
          <a:lstStyle/>
          <a:p>
            <a:r>
              <a:rPr lang="en-US" sz="1400" dirty="0" smtClean="0"/>
              <a:t>Our Mission: </a:t>
            </a:r>
            <a:r>
              <a:rPr lang="en-US" sz="1400" b="0" dirty="0"/>
              <a:t>To utilize a variety of project management practices to identify process improvement projects and implement continuous, incremental change. These changes can include savings of time and money across a variety of areas. We will address these changes to align with policy, compliance and general best practices</a:t>
            </a:r>
            <a:r>
              <a:rPr lang="en-US" sz="1400" b="0" dirty="0" smtClean="0"/>
              <a:t>.</a:t>
            </a:r>
          </a:p>
          <a:p>
            <a:endParaRPr lang="en-US" sz="1400" b="0" dirty="0" smtClean="0"/>
          </a:p>
          <a:p>
            <a:r>
              <a:rPr lang="en-US" sz="1400" dirty="0" smtClean="0"/>
              <a:t>Open and Flexible Attendance:</a:t>
            </a:r>
            <a:r>
              <a:rPr lang="en-US" sz="1400" b="0" dirty="0" smtClean="0"/>
              <a:t> Any and all members of the campus community will continue to have the flexibility to attend meetings, offer feedback, and ask questions. These meetings are just happening less </a:t>
            </a:r>
            <a:r>
              <a:rPr lang="en-US" sz="1400" b="0" dirty="0"/>
              <a:t>frequently (bimonthly </a:t>
            </a:r>
            <a:r>
              <a:rPr lang="en-US" sz="1400" b="0" dirty="0" smtClean="0"/>
              <a:t>- once </a:t>
            </a:r>
            <a:r>
              <a:rPr lang="en-US" sz="1400" b="0" dirty="0"/>
              <a:t>every two months, on Thursdays</a:t>
            </a:r>
            <a:r>
              <a:rPr lang="en-US" sz="1400" b="0" dirty="0" smtClean="0"/>
              <a:t>), </a:t>
            </a:r>
            <a:r>
              <a:rPr lang="en-US" sz="1400" b="0" dirty="0" smtClean="0"/>
              <a:t>to adapt to changing operational needs.</a:t>
            </a:r>
          </a:p>
          <a:p>
            <a:endParaRPr lang="en-US" sz="1400" b="0" dirty="0"/>
          </a:p>
          <a:p>
            <a:r>
              <a:rPr lang="en-US" sz="1400" dirty="0" smtClean="0"/>
              <a:t>Collaboration: </a:t>
            </a:r>
            <a:r>
              <a:rPr lang="en-US" sz="1400" b="0" dirty="0" smtClean="0"/>
              <a:t>Subject Matter Experts (SMEs) will continue to play an important role in assisting with projects in the PIAT pipeline. Project requests, ideas, and opportunities are still highly </a:t>
            </a:r>
            <a:r>
              <a:rPr lang="en-US" sz="1400" b="0" dirty="0" smtClean="0"/>
              <a:t>encouraged and drive our processes forward. </a:t>
            </a:r>
            <a:endParaRPr lang="en-US" sz="1400" b="0" dirty="0" smtClean="0"/>
          </a:p>
        </p:txBody>
      </p:sp>
    </p:spTree>
    <p:extLst>
      <p:ext uri="{BB962C8B-B14F-4D97-AF65-F5344CB8AC3E}">
        <p14:creationId xmlns:p14="http://schemas.microsoft.com/office/powerpoint/2010/main" val="3721560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Group</a:t>
            </a:r>
            <a:r>
              <a:rPr lang="en-US" dirty="0" smtClean="0"/>
              <a:t> </a:t>
            </a:r>
            <a:r>
              <a:rPr lang="en-US" dirty="0" smtClean="0"/>
              <a:t>Role</a:t>
            </a:r>
            <a:endParaRPr lang="en-US" dirty="0"/>
          </a:p>
        </p:txBody>
      </p:sp>
      <p:sp>
        <p:nvSpPr>
          <p:cNvPr id="3" name="Content Placeholder 2"/>
          <p:cNvSpPr>
            <a:spLocks noGrp="1"/>
          </p:cNvSpPr>
          <p:nvPr>
            <p:ph idx="1"/>
          </p:nvPr>
        </p:nvSpPr>
        <p:spPr>
          <a:xfrm>
            <a:off x="180799" y="1159674"/>
            <a:ext cx="8782401" cy="2792176"/>
          </a:xfrm>
        </p:spPr>
        <p:txBody>
          <a:bodyPr/>
          <a:lstStyle/>
          <a:p>
            <a:pPr marL="0" indent="0">
              <a:buNone/>
            </a:pPr>
            <a:r>
              <a:rPr lang="en-US" sz="1100" b="0" dirty="0" smtClean="0"/>
              <a:t>The </a:t>
            </a:r>
            <a:r>
              <a:rPr lang="en-US" sz="1100" b="0" dirty="0"/>
              <a:t>PIAT </a:t>
            </a:r>
            <a:r>
              <a:rPr lang="en-US" sz="1100" b="0" dirty="0" smtClean="0"/>
              <a:t>Work Group</a:t>
            </a:r>
            <a:r>
              <a:rPr lang="en-US" sz="1100" b="0" dirty="0" smtClean="0"/>
              <a:t> </a:t>
            </a:r>
            <a:r>
              <a:rPr lang="en-US" sz="1100" b="0" dirty="0"/>
              <a:t>is a collaborative </a:t>
            </a:r>
            <a:r>
              <a:rPr lang="en-US" sz="1100" b="0" dirty="0" smtClean="0"/>
              <a:t>team</a:t>
            </a:r>
            <a:r>
              <a:rPr lang="en-US" sz="1100" b="0" dirty="0" smtClean="0"/>
              <a:t> </a:t>
            </a:r>
            <a:r>
              <a:rPr lang="en-US" sz="1100" b="0" dirty="0"/>
              <a:t>that executes on process improvement projects to ensure a more streamlined approach to: </a:t>
            </a:r>
          </a:p>
          <a:p>
            <a:r>
              <a:rPr lang="en-US" sz="1100" b="0" dirty="0"/>
              <a:t>identifying projects for consideration,</a:t>
            </a:r>
          </a:p>
          <a:p>
            <a:r>
              <a:rPr lang="en-US" sz="1100" b="0" dirty="0"/>
              <a:t>articulating potential benefits and value (monetary and non-monetary)</a:t>
            </a:r>
          </a:p>
          <a:p>
            <a:r>
              <a:rPr lang="en-US" sz="1100" b="0" dirty="0"/>
              <a:t>highlighting any associated risks, negative aspects, or other challenges, and</a:t>
            </a:r>
          </a:p>
          <a:p>
            <a:r>
              <a:rPr lang="en-US" sz="1100" b="0" dirty="0"/>
              <a:t>developing summary observations and recommendations in support of incremental change, efficiencies (saving time and/or money), and satisfaction. </a:t>
            </a:r>
          </a:p>
          <a:p>
            <a:pPr marL="0" indent="0">
              <a:buNone/>
            </a:pPr>
            <a:r>
              <a:rPr lang="en-US" sz="1100" b="0" dirty="0"/>
              <a:t> </a:t>
            </a:r>
          </a:p>
          <a:p>
            <a:pPr marL="0" indent="0">
              <a:buNone/>
            </a:pPr>
            <a:r>
              <a:rPr lang="en-US" sz="1100" b="0" dirty="0"/>
              <a:t>The PIAT </a:t>
            </a:r>
            <a:r>
              <a:rPr lang="en-US" sz="1100" b="0" dirty="0" smtClean="0"/>
              <a:t>Work Group</a:t>
            </a:r>
            <a:r>
              <a:rPr lang="en-US" sz="1100" b="0" dirty="0" smtClean="0"/>
              <a:t> </a:t>
            </a:r>
            <a:r>
              <a:rPr lang="en-US" sz="1100" b="0" dirty="0"/>
              <a:t>Team will hold biweekly meetings (once every two weeks on Thursday afternoons) to execute on project work such as research, connecting with SMEs, and gathering and analyzing data, as well as writing summary documents for the PIAT Advisory Team and Chancellor’s Cabinet to review and assess. </a:t>
            </a:r>
            <a:r>
              <a:rPr lang="en-US" sz="1100" b="0" dirty="0" smtClean="0"/>
              <a:t>Involvement with SMEs across campus </a:t>
            </a:r>
            <a:r>
              <a:rPr lang="en-US" sz="1100" b="0" dirty="0"/>
              <a:t>may vary depending on the project scope and objectives, however the </a:t>
            </a:r>
            <a:r>
              <a:rPr lang="en-US" sz="1100" b="0" dirty="0" smtClean="0"/>
              <a:t>Work Group</a:t>
            </a:r>
            <a:r>
              <a:rPr lang="en-US" sz="1100" b="0" dirty="0" smtClean="0"/>
              <a:t> </a:t>
            </a:r>
            <a:r>
              <a:rPr lang="en-US" sz="1100" b="0" dirty="0"/>
              <a:t>will </a:t>
            </a:r>
            <a:r>
              <a:rPr lang="en-US" sz="1100" b="0" dirty="0" smtClean="0"/>
              <a:t>maintain the following </a:t>
            </a:r>
            <a:r>
              <a:rPr lang="en-US" sz="1100" b="0" dirty="0"/>
              <a:t>standing, core </a:t>
            </a:r>
            <a:r>
              <a:rPr lang="en-US" sz="1100" b="0" dirty="0" smtClean="0"/>
              <a:t>individuals: </a:t>
            </a:r>
            <a:endParaRPr lang="en-US" sz="1100" b="0" dirty="0"/>
          </a:p>
          <a:p>
            <a:endParaRPr lang="en-US" sz="1100" b="0" dirty="0"/>
          </a:p>
        </p:txBody>
      </p:sp>
      <p:graphicFrame>
        <p:nvGraphicFramePr>
          <p:cNvPr id="6" name="Table 5"/>
          <p:cNvGraphicFramePr>
            <a:graphicFrameLocks noGrp="1"/>
          </p:cNvGraphicFramePr>
          <p:nvPr>
            <p:extLst>
              <p:ext uri="{D42A27DB-BD31-4B8C-83A1-F6EECF244321}">
                <p14:modId xmlns:p14="http://schemas.microsoft.com/office/powerpoint/2010/main" val="3980515409"/>
              </p:ext>
            </p:extLst>
          </p:nvPr>
        </p:nvGraphicFramePr>
        <p:xfrm>
          <a:off x="967315" y="3533284"/>
          <a:ext cx="7886700" cy="1198372"/>
        </p:xfrm>
        <a:graphic>
          <a:graphicData uri="http://schemas.openxmlformats.org/drawingml/2006/table">
            <a:tbl>
              <a:tblPr bandRow="1">
                <a:tableStyleId>{5C22544A-7EE6-4342-B048-85BDC9FD1C3A}</a:tableStyleId>
              </a:tblPr>
              <a:tblGrid>
                <a:gridCol w="3867638">
                  <a:extLst>
                    <a:ext uri="{9D8B030D-6E8A-4147-A177-3AD203B41FA5}">
                      <a16:colId xmlns:a16="http://schemas.microsoft.com/office/drawing/2014/main" val="3104588410"/>
                    </a:ext>
                  </a:extLst>
                </a:gridCol>
                <a:gridCol w="4019062">
                  <a:extLst>
                    <a:ext uri="{9D8B030D-6E8A-4147-A177-3AD203B41FA5}">
                      <a16:colId xmlns:a16="http://schemas.microsoft.com/office/drawing/2014/main" val="663700545"/>
                    </a:ext>
                  </a:extLst>
                </a:gridCol>
              </a:tblGrid>
              <a:tr h="0">
                <a:tc>
                  <a:txBody>
                    <a:bodyPr/>
                    <a:lstStyle/>
                    <a:p>
                      <a:pPr marL="0" marR="0" algn="just">
                        <a:lnSpc>
                          <a:spcPct val="107000"/>
                        </a:lnSpc>
                        <a:spcBef>
                          <a:spcPts val="0"/>
                        </a:spcBef>
                        <a:spcAft>
                          <a:spcPts val="800"/>
                        </a:spcAft>
                      </a:pPr>
                      <a:r>
                        <a:rPr lang="en-US" sz="1050" b="1">
                          <a:effectLst/>
                          <a:latin typeface="Calibri" panose="020F0502020204030204" pitchFamily="34" charset="0"/>
                          <a:cs typeface="Calibri" panose="020F0502020204030204" pitchFamily="34" charset="0"/>
                        </a:rPr>
                        <a:t>TITLE</a:t>
                      </a:r>
                      <a:endParaRPr lang="en-US" sz="1050" b="1">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b="1" dirty="0">
                          <a:effectLst/>
                          <a:latin typeface="Calibri" panose="020F0502020204030204" pitchFamily="34" charset="0"/>
                          <a:cs typeface="Calibri" panose="020F0502020204030204" pitchFamily="34" charset="0"/>
                        </a:rPr>
                        <a:t>DEPARTMENT</a:t>
                      </a:r>
                      <a:endParaRPr lang="en-US" sz="1050" b="1" dirty="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1150035109"/>
                  </a:ext>
                </a:extLst>
              </a:tr>
              <a:tr h="0">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Quality Assurance Improvement Manager</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Administrative Affairs</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2286102262"/>
                  </a:ext>
                </a:extLst>
              </a:tr>
              <a:tr h="0">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Inventory Control Supervisor</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Facilities Planning &amp; Management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1600773632"/>
                  </a:ext>
                </a:extLst>
              </a:tr>
              <a:tr h="0">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Sustainability Director</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Facilities Planning &amp; Management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610235826"/>
                  </a:ext>
                </a:extLst>
              </a:tr>
              <a:tr h="0">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Development Coordinator, CEC Manager</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Human Resources &amp; Diversity</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2490054082"/>
                  </a:ext>
                </a:extLst>
              </a:tr>
              <a:tr h="0">
                <a:tc>
                  <a:txBody>
                    <a:bodyPr/>
                    <a:lstStyle/>
                    <a:p>
                      <a:pPr marL="0" marR="0" algn="just">
                        <a:lnSpc>
                          <a:spcPct val="107000"/>
                        </a:lnSpc>
                        <a:spcBef>
                          <a:spcPts val="0"/>
                        </a:spcBef>
                        <a:spcAft>
                          <a:spcPts val="800"/>
                        </a:spcAft>
                      </a:pPr>
                      <a:r>
                        <a:rPr lang="en-US" sz="1050" dirty="0">
                          <a:effectLst/>
                          <a:latin typeface="Calibri" panose="020F0502020204030204" pitchFamily="34" charset="0"/>
                          <a:cs typeface="Calibri" panose="020F0502020204030204" pitchFamily="34" charset="0"/>
                        </a:rPr>
                        <a:t>Project Manager</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a:effectLst/>
                          <a:latin typeface="Calibri" panose="020F0502020204030204" pitchFamily="34" charset="0"/>
                          <a:cs typeface="Calibri" panose="020F0502020204030204" pitchFamily="34" charset="0"/>
                        </a:rPr>
                        <a:t>University Marketing &amp; Communications</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4188956086"/>
                  </a:ext>
                </a:extLst>
              </a:tr>
              <a:tr h="0">
                <a:tc>
                  <a:txBody>
                    <a:bodyPr/>
                    <a:lstStyle/>
                    <a:p>
                      <a:pPr marL="0" marR="0" algn="just">
                        <a:lnSpc>
                          <a:spcPct val="107000"/>
                        </a:lnSpc>
                        <a:spcBef>
                          <a:spcPts val="0"/>
                        </a:spcBef>
                        <a:spcAft>
                          <a:spcPts val="800"/>
                        </a:spcAft>
                      </a:pPr>
                      <a:r>
                        <a:rPr lang="en-US" sz="1050" dirty="0">
                          <a:effectLst/>
                          <a:latin typeface="Calibri" panose="020F0502020204030204" pitchFamily="34" charset="0"/>
                          <a:cs typeface="Calibri" panose="020F0502020204030204" pitchFamily="34" charset="0"/>
                        </a:rPr>
                        <a:t>Faculty Member TBD*</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tc>
                  <a:txBody>
                    <a:bodyPr/>
                    <a:lstStyle/>
                    <a:p>
                      <a:pPr marL="0" marR="0" algn="just">
                        <a:lnSpc>
                          <a:spcPct val="107000"/>
                        </a:lnSpc>
                        <a:spcBef>
                          <a:spcPts val="0"/>
                        </a:spcBef>
                        <a:spcAft>
                          <a:spcPts val="800"/>
                        </a:spcAft>
                      </a:pPr>
                      <a:r>
                        <a:rPr lang="en-US" sz="1050" dirty="0">
                          <a:effectLst/>
                          <a:latin typeface="Calibri" panose="020F0502020204030204" pitchFamily="34" charset="0"/>
                          <a:cs typeface="Calibri" panose="020F0502020204030204" pitchFamily="34" charset="0"/>
                        </a:rPr>
                        <a:t>Academic Unit TBD*</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66675" marR="66675" marT="0" marB="0" anchor="ctr"/>
                </a:tc>
                <a:extLst>
                  <a:ext uri="{0D108BD9-81ED-4DB2-BD59-A6C34878D82A}">
                    <a16:rowId xmlns:a16="http://schemas.microsoft.com/office/drawing/2014/main" val="2644173558"/>
                  </a:ext>
                </a:extLst>
              </a:tr>
            </a:tbl>
          </a:graphicData>
        </a:graphic>
      </p:graphicFrame>
    </p:spTree>
    <p:extLst>
      <p:ext uri="{BB962C8B-B14F-4D97-AF65-F5344CB8AC3E}">
        <p14:creationId xmlns:p14="http://schemas.microsoft.com/office/powerpoint/2010/main" val="3037800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Advisory Team Role</a:t>
            </a:r>
            <a:endParaRPr lang="en-US" dirty="0"/>
          </a:p>
        </p:txBody>
      </p:sp>
      <p:sp>
        <p:nvSpPr>
          <p:cNvPr id="3" name="Content Placeholder 2"/>
          <p:cNvSpPr>
            <a:spLocks noGrp="1"/>
          </p:cNvSpPr>
          <p:nvPr>
            <p:ph idx="1"/>
          </p:nvPr>
        </p:nvSpPr>
        <p:spPr>
          <a:xfrm>
            <a:off x="300317" y="1454727"/>
            <a:ext cx="8543365" cy="2792176"/>
          </a:xfrm>
        </p:spPr>
        <p:txBody>
          <a:bodyPr/>
          <a:lstStyle/>
          <a:p>
            <a:r>
              <a:rPr lang="en-US" sz="1100" b="0" dirty="0"/>
              <a:t>The PIAT Advisory Team will attend bimonthly meetings (once every two months on Thursday afternoons) with the </a:t>
            </a:r>
            <a:r>
              <a:rPr lang="en-US" sz="1100" b="0" dirty="0" smtClean="0"/>
              <a:t>Work Grou</a:t>
            </a:r>
            <a:r>
              <a:rPr lang="en-US" sz="1100" b="0" dirty="0"/>
              <a:t>p</a:t>
            </a:r>
            <a:r>
              <a:rPr lang="en-US" sz="1100" b="0" dirty="0" smtClean="0"/>
              <a:t> </a:t>
            </a:r>
            <a:r>
              <a:rPr lang="en-US" sz="1100" b="0" dirty="0"/>
              <a:t>Team to provide feedback on projects. </a:t>
            </a:r>
            <a:endParaRPr lang="en-US" sz="1100" b="0" dirty="0" smtClean="0"/>
          </a:p>
          <a:p>
            <a:endParaRPr lang="en-US" sz="1100" b="0" dirty="0"/>
          </a:p>
          <a:p>
            <a:r>
              <a:rPr lang="en-US" sz="1100" b="0" dirty="0" smtClean="0"/>
              <a:t>The </a:t>
            </a:r>
            <a:r>
              <a:rPr lang="en-US" sz="1100" b="0" dirty="0"/>
              <a:t>Advisory Team will have the opportunity to </a:t>
            </a:r>
            <a:r>
              <a:rPr lang="en-US" sz="1100" dirty="0"/>
              <a:t>review project summaries, and advise of any questions, concerns, or other comments</a:t>
            </a:r>
            <a:r>
              <a:rPr lang="en-US" sz="1100" b="0" dirty="0"/>
              <a:t>. </a:t>
            </a:r>
            <a:endParaRPr lang="en-US" sz="1100" b="0" dirty="0" smtClean="0"/>
          </a:p>
          <a:p>
            <a:endParaRPr lang="en-US" sz="1100" b="0" dirty="0"/>
          </a:p>
          <a:p>
            <a:r>
              <a:rPr lang="en-US" sz="1100" b="0" dirty="0" smtClean="0"/>
              <a:t>The </a:t>
            </a:r>
            <a:r>
              <a:rPr lang="en-US" sz="1100" b="0" dirty="0"/>
              <a:t>Advisory Team will encourage </a:t>
            </a:r>
            <a:r>
              <a:rPr lang="en-US" sz="1100" dirty="0"/>
              <a:t>open membership, with flexible attendance, for all interested members of the Warhawk community</a:t>
            </a:r>
            <a:r>
              <a:rPr lang="en-US" sz="1100" b="0" dirty="0"/>
              <a:t>. </a:t>
            </a:r>
            <a:endParaRPr lang="en-US" sz="1100" b="0" dirty="0" smtClean="0"/>
          </a:p>
          <a:p>
            <a:endParaRPr lang="en-US" sz="1100" b="0" dirty="0"/>
          </a:p>
          <a:p>
            <a:r>
              <a:rPr lang="en-US" sz="1100" b="0" dirty="0" smtClean="0"/>
              <a:t>Those </a:t>
            </a:r>
            <a:r>
              <a:rPr lang="en-US" sz="1100" b="0" dirty="0"/>
              <a:t>who are interested in learning more about PIAT are encouraged to visit the </a:t>
            </a:r>
            <a:r>
              <a:rPr lang="en-US" sz="1100" b="0" u="sng" dirty="0">
                <a:hlinkClick r:id="rId2"/>
              </a:rPr>
              <a:t>PIAT Website</a:t>
            </a:r>
            <a:r>
              <a:rPr lang="en-US" sz="1100" b="0" dirty="0"/>
              <a:t>, and contact the Quality Assurance Improvement Manager at </a:t>
            </a:r>
            <a:r>
              <a:rPr lang="en-US" sz="1100" b="0" u="sng" dirty="0">
                <a:hlinkClick r:id="rId3"/>
              </a:rPr>
              <a:t>stokesa@uww.edu</a:t>
            </a:r>
            <a:r>
              <a:rPr lang="en-US" sz="1100" b="0" dirty="0"/>
              <a:t> for any questions, concerns, or requests to join the mailing and calendar list. </a:t>
            </a:r>
          </a:p>
          <a:p>
            <a:pPr marL="0" indent="0">
              <a:buNone/>
            </a:pPr>
            <a:endParaRPr lang="en-US" sz="1100" b="0" dirty="0"/>
          </a:p>
        </p:txBody>
      </p:sp>
    </p:spTree>
    <p:extLst>
      <p:ext uri="{BB962C8B-B14F-4D97-AF65-F5344CB8AC3E}">
        <p14:creationId xmlns:p14="http://schemas.microsoft.com/office/powerpoint/2010/main" val="24769359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Chancellor’s Cabinet Role</a:t>
            </a:r>
            <a:endParaRPr lang="en-US" dirty="0"/>
          </a:p>
        </p:txBody>
      </p:sp>
      <p:sp>
        <p:nvSpPr>
          <p:cNvPr id="3" name="Content Placeholder 2"/>
          <p:cNvSpPr>
            <a:spLocks noGrp="1"/>
          </p:cNvSpPr>
          <p:nvPr>
            <p:ph idx="1"/>
          </p:nvPr>
        </p:nvSpPr>
        <p:spPr/>
        <p:txBody>
          <a:bodyPr/>
          <a:lstStyle/>
          <a:p>
            <a:r>
              <a:rPr lang="en-US" sz="1400" b="0" dirty="0"/>
              <a:t>The Vice Chancellor of Administrative Affairs will present PIAT project summaries to Chancellor’s Cabinet for review. </a:t>
            </a:r>
            <a:endParaRPr lang="en-US" sz="1400" b="0" dirty="0" smtClean="0"/>
          </a:p>
          <a:p>
            <a:endParaRPr lang="en-US" sz="1400" b="0" dirty="0"/>
          </a:p>
          <a:p>
            <a:r>
              <a:rPr lang="en-US" sz="1400" b="0" dirty="0" smtClean="0"/>
              <a:t>Chancellor’s </a:t>
            </a:r>
            <a:r>
              <a:rPr lang="en-US" sz="1400" b="0" dirty="0"/>
              <a:t>Cabinet can choose to request additional information, offer advice on next steps, or determine no further action is needed as projects are presented. </a:t>
            </a:r>
          </a:p>
          <a:p>
            <a:endParaRPr lang="en-US" sz="1400" b="0" dirty="0"/>
          </a:p>
        </p:txBody>
      </p:sp>
    </p:spTree>
    <p:extLst>
      <p:ext uri="{BB962C8B-B14F-4D97-AF65-F5344CB8AC3E}">
        <p14:creationId xmlns:p14="http://schemas.microsoft.com/office/powerpoint/2010/main" val="42290504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PIAT Charter</a:t>
            </a:r>
            <a:endParaRPr lang="en-US" dirty="0"/>
          </a:p>
        </p:txBody>
      </p:sp>
      <p:sp>
        <p:nvSpPr>
          <p:cNvPr id="3" name="Content Placeholder 2"/>
          <p:cNvSpPr>
            <a:spLocks noGrp="1"/>
          </p:cNvSpPr>
          <p:nvPr>
            <p:ph idx="1"/>
          </p:nvPr>
        </p:nvSpPr>
        <p:spPr/>
        <p:txBody>
          <a:bodyPr/>
          <a:lstStyle/>
          <a:p>
            <a:r>
              <a:rPr lang="en-US" sz="1400" b="0" dirty="0" smtClean="0"/>
              <a:t>Defines how PIAT is organized, as well as its mission, and authority.</a:t>
            </a:r>
          </a:p>
          <a:p>
            <a:endParaRPr lang="en-US" sz="1400" b="0" dirty="0" smtClean="0"/>
          </a:p>
          <a:p>
            <a:r>
              <a:rPr lang="en-US" sz="1400" b="0" dirty="0" smtClean="0"/>
              <a:t>Will remain in Draft format for one (1) year: Please review and provide feedback.</a:t>
            </a:r>
            <a:endParaRPr lang="en-US" sz="1400" b="0" dirty="0"/>
          </a:p>
        </p:txBody>
      </p:sp>
    </p:spTree>
    <p:extLst>
      <p:ext uri="{BB962C8B-B14F-4D97-AF65-F5344CB8AC3E}">
        <p14:creationId xmlns:p14="http://schemas.microsoft.com/office/powerpoint/2010/main" val="40487553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18307</TotalTime>
  <Words>1103</Words>
  <Application>Microsoft Office PowerPoint</Application>
  <PresentationFormat>On-screen Show (16:9)</PresentationFormat>
  <Paragraphs>102</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Georgia</vt:lpstr>
      <vt:lpstr>Office Theme</vt:lpstr>
      <vt:lpstr>Process Improvement Advisory Team (PIAT)</vt:lpstr>
      <vt:lpstr>Background Information</vt:lpstr>
      <vt:lpstr>PowerPoint Presentation</vt:lpstr>
      <vt:lpstr>PIAT Evolution &amp; New Structure</vt:lpstr>
      <vt:lpstr>Program elements that are not changing</vt:lpstr>
      <vt:lpstr>Work Group Role</vt:lpstr>
      <vt:lpstr>Advisory Team Role</vt:lpstr>
      <vt:lpstr>Chancellor’s Cabinet Role</vt:lpstr>
      <vt:lpstr>Draft PIAT Charter</vt:lpstr>
      <vt:lpstr>What else can I expect?</vt:lpstr>
      <vt:lpstr>PowerPoint Presentation</vt:lpstr>
    </vt:vector>
  </TitlesOfParts>
  <Manager/>
  <Company>UW-Whitewater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UWW Staff</dc:creator>
  <cp:keywords/>
  <dc:description/>
  <cp:lastModifiedBy>Stokes, Alexandra</cp:lastModifiedBy>
  <cp:revision>803</cp:revision>
  <cp:lastPrinted>2018-08-24T14:52:51Z</cp:lastPrinted>
  <dcterms:created xsi:type="dcterms:W3CDTF">2015-08-18T01:59:12Z</dcterms:created>
  <dcterms:modified xsi:type="dcterms:W3CDTF">2020-08-27T12:41:12Z</dcterms:modified>
  <cp:category/>
</cp:coreProperties>
</file>