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35"/>
  </p:notesMasterIdLst>
  <p:sldIdLst>
    <p:sldId id="277" r:id="rId2"/>
    <p:sldId id="324" r:id="rId3"/>
    <p:sldId id="325" r:id="rId4"/>
    <p:sldId id="328" r:id="rId5"/>
    <p:sldId id="298" r:id="rId6"/>
    <p:sldId id="310" r:id="rId7"/>
    <p:sldId id="317" r:id="rId8"/>
    <p:sldId id="311" r:id="rId9"/>
    <p:sldId id="312" r:id="rId10"/>
    <p:sldId id="315" r:id="rId11"/>
    <p:sldId id="313" r:id="rId12"/>
    <p:sldId id="314" r:id="rId13"/>
    <p:sldId id="320" r:id="rId14"/>
    <p:sldId id="321" r:id="rId15"/>
    <p:sldId id="322" r:id="rId16"/>
    <p:sldId id="295" r:id="rId17"/>
    <p:sldId id="278" r:id="rId18"/>
    <p:sldId id="279" r:id="rId19"/>
    <p:sldId id="281" r:id="rId20"/>
    <p:sldId id="282" r:id="rId21"/>
    <p:sldId id="284" r:id="rId22"/>
    <p:sldId id="285" r:id="rId23"/>
    <p:sldId id="292" r:id="rId24"/>
    <p:sldId id="304" r:id="rId25"/>
    <p:sldId id="326" r:id="rId26"/>
    <p:sldId id="305" r:id="rId27"/>
    <p:sldId id="306" r:id="rId28"/>
    <p:sldId id="307" r:id="rId29"/>
    <p:sldId id="283" r:id="rId30"/>
    <p:sldId id="308" r:id="rId31"/>
    <p:sldId id="329" r:id="rId32"/>
    <p:sldId id="294" r:id="rId33"/>
    <p:sldId id="296" r:id="rId3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9" d="100"/>
          <a:sy n="79" d="100"/>
        </p:scale>
        <p:origin x="522"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1BD4573-58E7-4156-A133-2731F5F8D1A6}" type="datetimeFigureOut">
              <a:rPr lang="en-US" smtClean="0"/>
              <a:t>12/13/2023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1A1D30-C0A0-4124-A783-34D9F15FA0FE}"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18" name="Straight Connector 17"/>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115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670400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669567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20354821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1245692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12/13/2023</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4692545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2D5871-AB0F-4B3D-8861-97E78CB7B47E}"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3903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18406-4C3F-4F3E-80BD-A22568EA37EB}"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45289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F28077-7188-48C5-8679-2287FAC952E9}"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7230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12/13/2023</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899962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F6BD99-6FFD-46C5-B5E2-43A34BDA2566}" type="datetime1">
              <a:rPr lang="en-US" smtClean="0"/>
              <a:t>12/13/2023</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218287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146459-E3C3-4969-9224-5ED50B492D17}" type="datetime1">
              <a:rPr lang="en-US" smtClean="0"/>
              <a:pPr/>
              <a:t>12/13/2023</a:t>
            </a:fld>
            <a:endParaRPr lang="en-US" dirty="0"/>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6332990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660E0-FA77-4473-A859-74127B089143}" type="datetime1">
              <a:rPr lang="en-US" smtClean="0"/>
              <a:t>12/13/2023</a:t>
            </a:fld>
            <a:endParaRPr lang="en-US"/>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763935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12/13/2023</a:t>
            </a:fld>
            <a:endParaRPr lang="en-US"/>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12780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12/13/2023</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800237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12/13/2023</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41774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146459-E3C3-4969-9224-5ED50B492D17}" type="datetime1">
              <a:rPr lang="en-US" smtClean="0"/>
              <a:pPr/>
              <a:t>12/13/2023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738879899"/>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72" r:id="rId13"/>
    <p:sldLayoutId id="2147483973" r:id="rId14"/>
    <p:sldLayoutId id="2147483974" r:id="rId15"/>
    <p:sldLayoutId id="2147483975"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ww.edu/documents/adminaffairs/finance/accounting/Food%20checklist%202023.pdf" TargetMode="External"/><Relationship Id="rId2" Type="http://schemas.openxmlformats.org/officeDocument/2006/relationships/hyperlink" Target="https://www.uww.edu/documents/adminaffairs/finance/accounting/Prizes%20awards%20gifts%20form%203-2022.docx"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wisconsin.edu/financial-administration/download/special_topics/purchasing_cards/Pcardmanual-03.04.22.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wisconsin.edu/financial-administration/download/special_topics/purchasing_cards/Pcardmanual-03.04.22.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Purchasing@uww.edu" TargetMode="External"/><Relationship Id="rId2" Type="http://schemas.openxmlformats.org/officeDocument/2006/relationships/hyperlink" Target="https://www.wisconsin.edu/financial-administration/download/special_topics/purchasing_cards/Pcardmanual-03.04.22.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wisconsin.edu/financial-administration/download/special_topics/purchasing_cards/Pcardmanual-03.04.22.docx" TargetMode="External"/><Relationship Id="rId2" Type="http://schemas.openxmlformats.org/officeDocument/2006/relationships/hyperlink" Target="https://www.wisconsin.edu/travel/policies/sales-tax-exemption-from-other-stat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wisconsin.edu/financial-administration/download/special_topics/purchasing_cards/Pcardmanual-03.04.22.docx" TargetMode="External"/><Relationship Id="rId2" Type="http://schemas.openxmlformats.org/officeDocument/2006/relationships/hyperlink" Target="https://www.wisconsin.edu/uw-policies/uw-system-administrative-policies/official-functions-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wisconsin.edu/travel/policies/" TargetMode="External"/><Relationship Id="rId2" Type="http://schemas.openxmlformats.org/officeDocument/2006/relationships/hyperlink" Target="https://doa.wi.gov/ProcurementManual/Pages/PRO-302.aspx"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wisconsin.edu/financial-administration/download/special_topics/purchasing_cards/Pcardmanual-03.04.22.docx"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portal.sfs.wisconsin.edu/psp/sfs_10/EMPLOYEE/ERP/c/ENTER_VOUCHER_INFORMATION.AP_WORKCENTER.GBLhttps:/www.uww.edu/adminaffairs/budget/procurement/purchasing-card/ineligible-vendor-list" TargetMode="External"/><Relationship Id="rId2" Type="http://schemas.openxmlformats.org/officeDocument/2006/relationships/hyperlink" Target="https://shopuwplus.wisc.edu/"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urchasing@uww.edu"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wisconsin.edu/travel/"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wisconsin.edu/travel/"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vendornet.wi.gov/Contracts.aspx" TargetMode="External"/><Relationship Id="rId13" Type="http://schemas.openxmlformats.org/officeDocument/2006/relationships/hyperlink" Target="https://www.wisconsin.edu/sfs/sfs-9-2-training/" TargetMode="External"/><Relationship Id="rId3" Type="http://schemas.openxmlformats.org/officeDocument/2006/relationships/hyperlink" Target="https://www.uww.edu/adminaffairs/budget/procurement/purchasing-card/pcard" TargetMode="External"/><Relationship Id="rId7" Type="http://schemas.openxmlformats.org/officeDocument/2006/relationships/hyperlink" Target="http://www.bussvc.wisc.edu/purch/contract/conindx.html" TargetMode="External"/><Relationship Id="rId12" Type="http://schemas.openxmlformats.org/officeDocument/2006/relationships/hyperlink" Target="https://www.uww.edu/documents/adminaffairs/finance/accounting/ccchart-1.xls" TargetMode="External"/><Relationship Id="rId2" Type="http://schemas.openxmlformats.org/officeDocument/2006/relationships/hyperlink" Target="http://www.uww.edu/adminaffairs/budget/procurement" TargetMode="External"/><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shopuwplus.wisc.edu/" TargetMode="External"/><Relationship Id="rId11" Type="http://schemas.openxmlformats.org/officeDocument/2006/relationships/hyperlink" Target="https://www.wisconsin.edu/financial-administration/download/special_topics/purchasing_cards/purchasing_card_billing_cycle/PCard-Calendar-2023.xlsx" TargetMode="External"/><Relationship Id="rId5" Type="http://schemas.openxmlformats.org/officeDocument/2006/relationships/hyperlink" Target="https://www.wisconsin.edu/financial-administration/download/special_topics/purchasing_cards/10-Pcardmanual-04.23.18.docx" TargetMode="External"/><Relationship Id="rId15" Type="http://schemas.openxmlformats.org/officeDocument/2006/relationships/hyperlink" Target="https://www.wisconsin.edu/sfs/download/Approval-Steps---SFS-P-Card-Module.pdf" TargetMode="External"/><Relationship Id="rId10" Type="http://schemas.openxmlformats.org/officeDocument/2006/relationships/hyperlink" Target="https://doa.wi.gov/Documents/DEO/WOCCELI1.xls" TargetMode="External"/><Relationship Id="rId4" Type="http://schemas.openxmlformats.org/officeDocument/2006/relationships/hyperlink" Target="https://www.uww.edu/documents/adminaffairs/budget/Procurement%20Card%20Presentation.pptx" TargetMode="External"/><Relationship Id="rId9" Type="http://schemas.openxmlformats.org/officeDocument/2006/relationships/hyperlink" Target="https://doa.wi.gov/Documents/DEO/CertList.pdf" TargetMode="External"/><Relationship Id="rId14" Type="http://schemas.openxmlformats.org/officeDocument/2006/relationships/hyperlink" Target="https://www.wisconsin.edu/sfs/download/Reconciliation-Steps---SFS-P-Card-Module.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purchasing@uww.edu" TargetMode="External"/><Relationship Id="rId2" Type="http://schemas.openxmlformats.org/officeDocument/2006/relationships/hyperlink" Target="https://uww.webex.com/meet/DrakeT11"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uww.edu/documents/policies/P-Card%20Audit%20Procedure.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usserv.wisc.edu/puct/main_menu.aspx" TargetMode="External"/><Relationship Id="rId2" Type="http://schemas.openxmlformats.org/officeDocument/2006/relationships/hyperlink" Target="https://vendornet.wi.gov/Contracts.aspx"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doa.wi.gov/Documents/DEO/WOCCELI.pdf" TargetMode="External"/><Relationship Id="rId2" Type="http://schemas.openxmlformats.org/officeDocument/2006/relationships/hyperlink" Target="https://doa.wi.gov/Documents/DEO/CertList.pdf"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wisconsin.edu/financial-administration/download/special_topics/purchasing_cards/Pcardmanual-03.04.22.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7665" y="2421160"/>
            <a:ext cx="8126338" cy="1646302"/>
          </a:xfrm>
        </p:spPr>
        <p:txBody>
          <a:bodyPr/>
          <a:lstStyle/>
          <a:p>
            <a:r>
              <a:rPr lang="en-US" sz="5000" dirty="0"/>
              <a:t>Procurement Card Program</a:t>
            </a:r>
            <a:br>
              <a:rPr lang="en-US" sz="5000" dirty="0"/>
            </a:br>
            <a:r>
              <a:rPr lang="en-US" sz="4000" dirty="0"/>
              <a:t>Cardholder &amp; Approver Training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659" y="5906278"/>
            <a:ext cx="3585380" cy="783170"/>
          </a:xfrm>
          <a:prstGeom prst="rect">
            <a:avLst/>
          </a:prstGeom>
        </p:spPr>
      </p:pic>
    </p:spTree>
    <p:extLst>
      <p:ext uri="{BB962C8B-B14F-4D97-AF65-F5344CB8AC3E}">
        <p14:creationId xmlns:p14="http://schemas.microsoft.com/office/powerpoint/2010/main" val="380277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Incomplete Documentation</a:t>
            </a:r>
          </a:p>
        </p:txBody>
      </p:sp>
      <p:sp>
        <p:nvSpPr>
          <p:cNvPr id="3" name="Content Placeholder 2"/>
          <p:cNvSpPr>
            <a:spLocks noGrp="1"/>
          </p:cNvSpPr>
          <p:nvPr>
            <p:ph idx="1"/>
          </p:nvPr>
        </p:nvSpPr>
        <p:spPr>
          <a:xfrm>
            <a:off x="677334" y="1671781"/>
            <a:ext cx="9299786" cy="4842056"/>
          </a:xfrm>
        </p:spPr>
        <p:txBody>
          <a:bodyPr>
            <a:normAutofit fontScale="55000" lnSpcReduction="20000"/>
          </a:bodyPr>
          <a:lstStyle/>
          <a:p>
            <a:pPr marL="457200" lvl="1" indent="0">
              <a:buNone/>
            </a:pPr>
            <a:r>
              <a:rPr lang="en-US" sz="2900" b="1" dirty="0">
                <a:solidFill>
                  <a:schemeClr val="accent6">
                    <a:lumMod val="50000"/>
                  </a:schemeClr>
                </a:solidFill>
              </a:rPr>
              <a:t>Gift</a:t>
            </a:r>
          </a:p>
          <a:p>
            <a:pPr lvl="2"/>
            <a:r>
              <a:rPr lang="en-US" sz="2900" dirty="0">
                <a:solidFill>
                  <a:schemeClr val="accent6">
                    <a:lumMod val="50000"/>
                  </a:schemeClr>
                </a:solidFill>
              </a:rPr>
              <a:t>Pre-approved </a:t>
            </a:r>
            <a:r>
              <a:rPr lang="en-US" sz="2900" dirty="0">
                <a:solidFill>
                  <a:srgbClr val="7030A0"/>
                </a:solidFill>
                <a:hlinkClick r:id="rId2">
                  <a:extLst>
                    <a:ext uri="{A12FA001-AC4F-418D-AE19-62706E023703}">
                      <ahyp:hlinkClr xmlns:ahyp="http://schemas.microsoft.com/office/drawing/2018/hyperlinkcolor" val="tx"/>
                    </a:ext>
                  </a:extLst>
                </a:hlinkClick>
              </a:rPr>
              <a:t>Prizes, Awards, and Gift form </a:t>
            </a:r>
            <a:r>
              <a:rPr lang="en-US" sz="2900" dirty="0">
                <a:solidFill>
                  <a:schemeClr val="accent6">
                    <a:lumMod val="50000"/>
                  </a:schemeClr>
                </a:solidFill>
              </a:rPr>
              <a:t>must be attached.</a:t>
            </a:r>
          </a:p>
          <a:p>
            <a:pPr lvl="2"/>
            <a:r>
              <a:rPr lang="en-US" sz="2900" dirty="0">
                <a:solidFill>
                  <a:schemeClr val="accent6">
                    <a:lumMod val="50000"/>
                  </a:schemeClr>
                </a:solidFill>
              </a:rPr>
              <a:t>Gift Card Approval Form must be completed and signed (Appendix J)</a:t>
            </a:r>
          </a:p>
          <a:p>
            <a:pPr lvl="2"/>
            <a:r>
              <a:rPr lang="en-US" sz="2900" dirty="0">
                <a:solidFill>
                  <a:schemeClr val="accent6">
                    <a:lumMod val="50000"/>
                  </a:schemeClr>
                </a:solidFill>
              </a:rPr>
              <a:t>Name and contact information of each recipient on Gift Card Recipient Log </a:t>
            </a:r>
            <a:r>
              <a:rPr lang="en-US" sz="2200" dirty="0">
                <a:solidFill>
                  <a:schemeClr val="accent6">
                    <a:lumMod val="50000"/>
                  </a:schemeClr>
                </a:solidFill>
              </a:rPr>
              <a:t>(P Card Manual Appendix K)</a:t>
            </a:r>
          </a:p>
          <a:p>
            <a:pPr marL="457200" lvl="1" indent="0">
              <a:buNone/>
            </a:pPr>
            <a:r>
              <a:rPr lang="en-US" sz="2900" b="1" dirty="0">
                <a:solidFill>
                  <a:schemeClr val="accent6">
                    <a:lumMod val="50000"/>
                  </a:schemeClr>
                </a:solidFill>
              </a:rPr>
              <a:t>Food</a:t>
            </a:r>
            <a:r>
              <a:rPr lang="en-US" sz="2600" dirty="0">
                <a:solidFill>
                  <a:schemeClr val="accent6">
                    <a:lumMod val="50000"/>
                  </a:schemeClr>
                </a:solidFill>
              </a:rPr>
              <a:t> - </a:t>
            </a:r>
            <a:r>
              <a:rPr lang="en-US" sz="2900" dirty="0">
                <a:solidFill>
                  <a:schemeClr val="accent6">
                    <a:lumMod val="50000"/>
                  </a:schemeClr>
                </a:solidFill>
              </a:rPr>
              <a:t>Pre-approved </a:t>
            </a:r>
            <a:r>
              <a:rPr lang="en-US" sz="2900" dirty="0">
                <a:solidFill>
                  <a:srgbClr val="7030A0"/>
                </a:solidFill>
                <a:hlinkClick r:id="rId3">
                  <a:extLst>
                    <a:ext uri="{A12FA001-AC4F-418D-AE19-62706E023703}">
                      <ahyp:hlinkClr xmlns:ahyp="http://schemas.microsoft.com/office/drawing/2018/hyperlinkcolor" val="tx"/>
                    </a:ext>
                  </a:extLst>
                </a:hlinkClick>
              </a:rPr>
              <a:t>Food Checklist </a:t>
            </a:r>
            <a:r>
              <a:rPr lang="en-US" sz="2900" b="1" i="1" dirty="0">
                <a:solidFill>
                  <a:srgbClr val="FF0000"/>
                </a:solidFill>
              </a:rPr>
              <a:t>must</a:t>
            </a:r>
            <a:r>
              <a:rPr lang="en-US" sz="2900" dirty="0">
                <a:solidFill>
                  <a:schemeClr val="accent6">
                    <a:lumMod val="50000"/>
                  </a:schemeClr>
                </a:solidFill>
              </a:rPr>
              <a:t> accompany P card transaction</a:t>
            </a:r>
          </a:p>
          <a:p>
            <a:pPr lvl="2"/>
            <a:r>
              <a:rPr lang="en-US" sz="2900" dirty="0">
                <a:solidFill>
                  <a:schemeClr val="accent6">
                    <a:lumMod val="50000"/>
                  </a:schemeClr>
                </a:solidFill>
              </a:rPr>
              <a:t>Required checklist documentation may include</a:t>
            </a:r>
          </a:p>
          <a:p>
            <a:pPr lvl="3"/>
            <a:r>
              <a:rPr lang="en-US" sz="2200" dirty="0">
                <a:solidFill>
                  <a:schemeClr val="accent6">
                    <a:lumMod val="50000"/>
                  </a:schemeClr>
                </a:solidFill>
              </a:rPr>
              <a:t>Agenda or Brochure</a:t>
            </a:r>
          </a:p>
          <a:p>
            <a:pPr lvl="3"/>
            <a:r>
              <a:rPr lang="en-US" sz="2200" dirty="0">
                <a:solidFill>
                  <a:schemeClr val="accent6">
                    <a:lumMod val="50000"/>
                  </a:schemeClr>
                </a:solidFill>
              </a:rPr>
              <a:t>Invoice</a:t>
            </a:r>
          </a:p>
          <a:p>
            <a:pPr lvl="3"/>
            <a:r>
              <a:rPr lang="en-US" sz="2200" dirty="0">
                <a:solidFill>
                  <a:schemeClr val="accent6">
                    <a:lumMod val="50000"/>
                  </a:schemeClr>
                </a:solidFill>
              </a:rPr>
              <a:t>Attendee List</a:t>
            </a:r>
          </a:p>
          <a:p>
            <a:pPr lvl="3"/>
            <a:r>
              <a:rPr lang="en-US" sz="2200" dirty="0">
                <a:solidFill>
                  <a:schemeClr val="accent6">
                    <a:lumMod val="50000"/>
                  </a:schemeClr>
                </a:solidFill>
              </a:rPr>
              <a:t>Approval for Off Campus Event</a:t>
            </a:r>
          </a:p>
          <a:p>
            <a:pPr marL="457200" lvl="1" indent="0">
              <a:buNone/>
            </a:pPr>
            <a:r>
              <a:rPr lang="en-US" sz="2900" b="1" dirty="0">
                <a:solidFill>
                  <a:schemeClr val="accent6">
                    <a:lumMod val="50000"/>
                  </a:schemeClr>
                </a:solidFill>
              </a:rPr>
              <a:t>Software</a:t>
            </a:r>
          </a:p>
          <a:p>
            <a:pPr lvl="2"/>
            <a:r>
              <a:rPr lang="en-US" sz="2600" dirty="0">
                <a:solidFill>
                  <a:schemeClr val="accent6">
                    <a:lumMod val="50000"/>
                  </a:schemeClr>
                </a:solidFill>
              </a:rPr>
              <a:t>Software Request form approved by IT Services (There is a ticket process for approvals.)</a:t>
            </a:r>
          </a:p>
          <a:p>
            <a:pPr lvl="2"/>
            <a:r>
              <a:rPr lang="en-US" sz="2600" dirty="0">
                <a:solidFill>
                  <a:schemeClr val="accent6">
                    <a:lumMod val="50000"/>
                  </a:schemeClr>
                </a:solidFill>
              </a:rPr>
              <a:t>DOA Approval from mandatory contract (If needed and obtained by Procurement.)</a:t>
            </a:r>
          </a:p>
          <a:p>
            <a:pPr lvl="2"/>
            <a:endParaRPr lang="en-US" sz="2000" dirty="0">
              <a:solidFill>
                <a:schemeClr val="accent6">
                  <a:lumMod val="50000"/>
                </a:schemeClr>
              </a:solidFill>
            </a:endParaRPr>
          </a:p>
          <a:p>
            <a:pPr marL="457200" lvl="1" indent="0">
              <a:buNone/>
            </a:pPr>
            <a:r>
              <a:rPr lang="en-US" sz="2600" dirty="0">
                <a:solidFill>
                  <a:schemeClr val="accent6">
                    <a:lumMod val="50000"/>
                  </a:schemeClr>
                </a:solidFill>
              </a:rPr>
              <a:t>* Please contact Procurement with questions </a:t>
            </a:r>
            <a:r>
              <a:rPr lang="en-US" sz="2600" i="1" dirty="0">
                <a:solidFill>
                  <a:schemeClr val="accent6">
                    <a:lumMod val="50000"/>
                  </a:schemeClr>
                </a:solidFill>
              </a:rPr>
              <a:t>prior</a:t>
            </a:r>
            <a:r>
              <a:rPr lang="en-US" sz="2600" dirty="0">
                <a:solidFill>
                  <a:schemeClr val="accent6">
                    <a:lumMod val="50000"/>
                  </a:schemeClr>
                </a:solidFill>
              </a:rPr>
              <a:t> to purchase</a:t>
            </a:r>
          </a:p>
          <a:p>
            <a:endParaRPr lang="en-US" sz="2200" dirty="0">
              <a:solidFill>
                <a:schemeClr val="accent6">
                  <a:lumMod val="50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3948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Initial Memberships</a:t>
            </a:r>
          </a:p>
        </p:txBody>
      </p:sp>
      <p:sp>
        <p:nvSpPr>
          <p:cNvPr id="3" name="Content Placeholder 2"/>
          <p:cNvSpPr>
            <a:spLocks noGrp="1"/>
          </p:cNvSpPr>
          <p:nvPr>
            <p:ph idx="1"/>
          </p:nvPr>
        </p:nvSpPr>
        <p:spPr>
          <a:xfrm>
            <a:off x="677335" y="1671781"/>
            <a:ext cx="8822266" cy="4271819"/>
          </a:xfrm>
        </p:spPr>
        <p:txBody>
          <a:bodyPr>
            <a:normAutofit/>
          </a:bodyPr>
          <a:lstStyle/>
          <a:p>
            <a:pPr marL="0" indent="0">
              <a:buNone/>
            </a:pPr>
            <a:r>
              <a:rPr lang="en-US" sz="2800" dirty="0">
                <a:solidFill>
                  <a:schemeClr val="accent6">
                    <a:lumMod val="50000"/>
                  </a:schemeClr>
                </a:solidFill>
              </a:rPr>
              <a:t>Registrations, subscriptions, and institutional membership renewals are allowable (excluding Amazon Prime) provided the initial membership fee is processed on a requisition or direct charge to allow for appropriate approvals. Once membership is approved as a valid UW charge, subsequent renewal payments may be processed on the card.</a:t>
            </a:r>
          </a:p>
          <a:p>
            <a:pPr marL="0" indent="0">
              <a:buNone/>
            </a:pPr>
            <a:endParaRPr lang="en-US" sz="2800" dirty="0">
              <a:solidFill>
                <a:schemeClr val="accent6">
                  <a:lumMod val="50000"/>
                </a:schemeClr>
              </a:solidFill>
            </a:endParaRPr>
          </a:p>
          <a:p>
            <a:pPr marL="0" indent="0">
              <a:buNone/>
            </a:pPr>
            <a:r>
              <a:rPr lang="en-US" sz="1400" b="1" dirty="0">
                <a:solidFill>
                  <a:schemeClr val="accent1"/>
                </a:solidFill>
              </a:rPr>
              <a:t>Per </a:t>
            </a:r>
            <a:r>
              <a:rPr lang="en-US" sz="1400" b="1" dirty="0">
                <a:solidFill>
                  <a:schemeClr val="accent1"/>
                </a:solidFill>
                <a:hlinkClick r:id="rId2"/>
              </a:rPr>
              <a:t>P Card Manual </a:t>
            </a:r>
            <a:r>
              <a:rPr lang="en-US" sz="1400" b="1" dirty="0" err="1">
                <a:solidFill>
                  <a:schemeClr val="accent1"/>
                </a:solidFill>
              </a:rPr>
              <a:t>pg</a:t>
            </a:r>
            <a:r>
              <a:rPr lang="en-US" sz="1400" b="1" dirty="0">
                <a:solidFill>
                  <a:schemeClr val="accent1"/>
                </a:solidFill>
              </a:rPr>
              <a:t> 23</a:t>
            </a:r>
            <a:endParaRPr lang="en-US" sz="1400" dirty="0">
              <a:solidFill>
                <a:schemeClr val="accent1"/>
              </a:solidFill>
            </a:endParaRPr>
          </a:p>
          <a:p>
            <a:pPr marL="0" indent="0">
              <a:buNone/>
            </a:pPr>
            <a:endParaRPr lang="en-US" sz="2200" dirty="0">
              <a:solidFill>
                <a:schemeClr val="accent6">
                  <a:lumMod val="50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185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Avoid Automatic Payments</a:t>
            </a:r>
          </a:p>
        </p:txBody>
      </p:sp>
      <p:sp>
        <p:nvSpPr>
          <p:cNvPr id="3" name="Content Placeholder 2"/>
          <p:cNvSpPr>
            <a:spLocks noGrp="1"/>
          </p:cNvSpPr>
          <p:nvPr>
            <p:ph idx="1"/>
          </p:nvPr>
        </p:nvSpPr>
        <p:spPr>
          <a:xfrm>
            <a:off x="677335" y="1671781"/>
            <a:ext cx="8822266" cy="4271819"/>
          </a:xfrm>
        </p:spPr>
        <p:txBody>
          <a:bodyPr>
            <a:normAutofit/>
          </a:bodyPr>
          <a:lstStyle/>
          <a:p>
            <a:pPr marL="0" indent="0">
              <a:buNone/>
            </a:pPr>
            <a:r>
              <a:rPr lang="en-US" sz="2800" dirty="0">
                <a:solidFill>
                  <a:schemeClr val="accent6">
                    <a:lumMod val="50000"/>
                  </a:schemeClr>
                </a:solidFill>
              </a:rPr>
              <a:t>Recurring payments set up on an automatic payment cycle are not allowable; however, once the invoice has been reviewed and approved, the purchasing card can be used as a mechanism for payment provided the transaction is coded or reallocated to appropriate class code to allow for proper generally accepted accounting principles (GAAP) reporting.</a:t>
            </a:r>
          </a:p>
          <a:p>
            <a:pPr marL="0" indent="0">
              <a:buNone/>
            </a:pPr>
            <a:endParaRPr lang="en-US" sz="2800" b="1" dirty="0">
              <a:solidFill>
                <a:schemeClr val="accent5"/>
              </a:solidFill>
            </a:endParaRPr>
          </a:p>
          <a:p>
            <a:pPr marL="0" indent="0">
              <a:buNone/>
            </a:pPr>
            <a:r>
              <a:rPr lang="en-US" sz="1400" b="1" dirty="0">
                <a:solidFill>
                  <a:schemeClr val="accent1"/>
                </a:solidFill>
              </a:rPr>
              <a:t>Per </a:t>
            </a:r>
            <a:r>
              <a:rPr lang="en-US" sz="1400" b="1" dirty="0">
                <a:solidFill>
                  <a:schemeClr val="accent1"/>
                </a:solidFill>
                <a:hlinkClick r:id="rId2"/>
              </a:rPr>
              <a:t>P Card Manual </a:t>
            </a:r>
            <a:r>
              <a:rPr lang="en-US" sz="1400" b="1" dirty="0" err="1">
                <a:solidFill>
                  <a:schemeClr val="accent1"/>
                </a:solidFill>
              </a:rPr>
              <a:t>pg</a:t>
            </a:r>
            <a:r>
              <a:rPr lang="en-US" sz="1400" b="1" dirty="0">
                <a:solidFill>
                  <a:schemeClr val="accent1"/>
                </a:solidFill>
              </a:rPr>
              <a:t> 23</a:t>
            </a:r>
            <a:endParaRPr lang="en-US" sz="1400" dirty="0">
              <a:solidFill>
                <a:schemeClr val="accent1"/>
              </a:solidFill>
            </a:endParaRPr>
          </a:p>
          <a:p>
            <a:endParaRPr lang="en-US" sz="2800" b="1" dirty="0">
              <a:solidFill>
                <a:schemeClr val="accent5"/>
              </a:solidFill>
            </a:endParaRPr>
          </a:p>
          <a:p>
            <a:pPr marL="0" indent="0">
              <a:buNone/>
            </a:pPr>
            <a:endParaRPr lang="en-US" sz="2800" dirty="0">
              <a:solidFill>
                <a:schemeClr val="accent6">
                  <a:lumMod val="50000"/>
                </a:schemeClr>
              </a:solidFill>
            </a:endParaRPr>
          </a:p>
          <a:p>
            <a:endParaRPr lang="en-US" sz="2200" dirty="0">
              <a:solidFill>
                <a:schemeClr val="accent6">
                  <a:lumMod val="50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0439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839FD-8DE6-43AC-AAD8-4DA4121292C3}"/>
              </a:ext>
            </a:extLst>
          </p:cNvPr>
          <p:cNvSpPr>
            <a:spLocks noGrp="1"/>
          </p:cNvSpPr>
          <p:nvPr>
            <p:ph type="title"/>
          </p:nvPr>
        </p:nvSpPr>
        <p:spPr/>
        <p:txBody>
          <a:bodyPr/>
          <a:lstStyle/>
          <a:p>
            <a:r>
              <a:rPr lang="en-US" dirty="0"/>
              <a:t>Avoid Split Transactions</a:t>
            </a:r>
          </a:p>
        </p:txBody>
      </p:sp>
      <p:sp>
        <p:nvSpPr>
          <p:cNvPr id="3" name="Content Placeholder 2">
            <a:extLst>
              <a:ext uri="{FF2B5EF4-FFF2-40B4-BE49-F238E27FC236}">
                <a16:creationId xmlns:a16="http://schemas.microsoft.com/office/drawing/2014/main" id="{D3EF2B4F-5390-4798-B2D0-DA0A59D6F58E}"/>
              </a:ext>
            </a:extLst>
          </p:cNvPr>
          <p:cNvSpPr>
            <a:spLocks noGrp="1"/>
          </p:cNvSpPr>
          <p:nvPr>
            <p:ph idx="1"/>
          </p:nvPr>
        </p:nvSpPr>
        <p:spPr>
          <a:xfrm>
            <a:off x="677334" y="1645920"/>
            <a:ext cx="8740986" cy="4602479"/>
          </a:xfrm>
        </p:spPr>
        <p:txBody>
          <a:bodyPr>
            <a:normAutofit fontScale="92500" lnSpcReduction="20000"/>
          </a:bodyPr>
          <a:lstStyle/>
          <a:p>
            <a:pPr marL="0" indent="0">
              <a:buNone/>
            </a:pPr>
            <a:r>
              <a:rPr lang="en-US" sz="2400" dirty="0">
                <a:solidFill>
                  <a:schemeClr val="accent6">
                    <a:lumMod val="50000"/>
                  </a:schemeClr>
                </a:solidFill>
              </a:rPr>
              <a:t>As with current Wisconsin purchasing laws and regulations, serial purchasing or splitting purchases to avoid the single transaction limit is prohibited. </a:t>
            </a:r>
            <a:r>
              <a:rPr lang="en-US" sz="1400" b="1" dirty="0">
                <a:solidFill>
                  <a:schemeClr val="accent1"/>
                </a:solidFill>
              </a:rPr>
              <a:t>Per </a:t>
            </a:r>
            <a:r>
              <a:rPr lang="en-US" sz="1400" b="1" dirty="0">
                <a:solidFill>
                  <a:srgbClr val="7030A0"/>
                </a:solidFill>
                <a:hlinkClick r:id="rId2">
                  <a:extLst>
                    <a:ext uri="{A12FA001-AC4F-418D-AE19-62706E023703}">
                      <ahyp:hlinkClr xmlns:ahyp="http://schemas.microsoft.com/office/drawing/2018/hyperlinkcolor" val="tx"/>
                    </a:ext>
                  </a:extLst>
                </a:hlinkClick>
              </a:rPr>
              <a:t>P Card Manual </a:t>
            </a:r>
            <a:r>
              <a:rPr lang="en-US" sz="1400" b="1" dirty="0" err="1">
                <a:solidFill>
                  <a:schemeClr val="accent1"/>
                </a:solidFill>
              </a:rPr>
              <a:t>pg</a:t>
            </a:r>
            <a:r>
              <a:rPr lang="en-US" sz="1400" b="1" dirty="0">
                <a:solidFill>
                  <a:schemeClr val="accent1"/>
                </a:solidFill>
              </a:rPr>
              <a:t> 24</a:t>
            </a:r>
            <a:endParaRPr lang="en-US" sz="1400" dirty="0">
              <a:solidFill>
                <a:schemeClr val="accent1"/>
              </a:solidFill>
            </a:endParaRPr>
          </a:p>
          <a:p>
            <a:r>
              <a:rPr lang="en-US" sz="2200" dirty="0">
                <a:solidFill>
                  <a:schemeClr val="accent6">
                    <a:lumMod val="50000"/>
                  </a:schemeClr>
                </a:solidFill>
              </a:rPr>
              <a:t>Transactions can be reallocated to multiple funding strings within the module</a:t>
            </a:r>
          </a:p>
          <a:p>
            <a:r>
              <a:rPr lang="en-US" sz="2200" dirty="0">
                <a:solidFill>
                  <a:schemeClr val="accent6">
                    <a:lumMod val="50000"/>
                  </a:schemeClr>
                </a:solidFill>
              </a:rPr>
              <a:t>Temporary increase requests should be emailed to </a:t>
            </a:r>
            <a:r>
              <a:rPr lang="en-US" sz="2200" dirty="0">
                <a:solidFill>
                  <a:srgbClr val="7030A0"/>
                </a:solidFill>
                <a:hlinkClick r:id="rId3">
                  <a:extLst>
                    <a:ext uri="{A12FA001-AC4F-418D-AE19-62706E023703}">
                      <ahyp:hlinkClr xmlns:ahyp="http://schemas.microsoft.com/office/drawing/2018/hyperlinkcolor" val="tx"/>
                    </a:ext>
                  </a:extLst>
                </a:hlinkClick>
              </a:rPr>
              <a:t>Purchasing@uww.edu</a:t>
            </a:r>
            <a:r>
              <a:rPr lang="en-US" sz="2200" dirty="0">
                <a:solidFill>
                  <a:srgbClr val="7030A0"/>
                </a:solidFill>
              </a:rPr>
              <a:t>.</a:t>
            </a:r>
          </a:p>
          <a:p>
            <a:pPr lvl="1"/>
            <a:r>
              <a:rPr lang="en-US" sz="2000" dirty="0">
                <a:solidFill>
                  <a:schemeClr val="accent6">
                    <a:lumMod val="50000"/>
                  </a:schemeClr>
                </a:solidFill>
              </a:rPr>
              <a:t>Include:</a:t>
            </a:r>
          </a:p>
          <a:p>
            <a:pPr lvl="1">
              <a:buFont typeface="Arial" panose="020B0604020202020204" pitchFamily="34" charset="0"/>
              <a:buChar char="•"/>
            </a:pPr>
            <a:r>
              <a:rPr lang="en-US" sz="2000" dirty="0">
                <a:solidFill>
                  <a:schemeClr val="accent6">
                    <a:lumMod val="50000"/>
                  </a:schemeClr>
                </a:solidFill>
              </a:rPr>
              <a:t>Last 4 of card account</a:t>
            </a:r>
          </a:p>
          <a:p>
            <a:pPr lvl="1">
              <a:buFont typeface="Arial" panose="020B0604020202020204" pitchFamily="34" charset="0"/>
              <a:buChar char="•"/>
            </a:pPr>
            <a:r>
              <a:rPr lang="en-US" sz="2000" dirty="0">
                <a:solidFill>
                  <a:schemeClr val="accent6">
                    <a:lumMod val="50000"/>
                  </a:schemeClr>
                </a:solidFill>
              </a:rPr>
              <a:t>Biweekly and/or single purchase limit needed</a:t>
            </a:r>
          </a:p>
          <a:p>
            <a:pPr lvl="1">
              <a:buFont typeface="Arial" panose="020B0604020202020204" pitchFamily="34" charset="0"/>
              <a:buChar char="•"/>
            </a:pPr>
            <a:r>
              <a:rPr lang="en-US" sz="2000" dirty="0">
                <a:solidFill>
                  <a:schemeClr val="accent6">
                    <a:lumMod val="50000"/>
                  </a:schemeClr>
                </a:solidFill>
              </a:rPr>
              <a:t>Duration of increase</a:t>
            </a:r>
          </a:p>
          <a:p>
            <a:pPr lvl="1">
              <a:buFont typeface="Arial" panose="020B0604020202020204" pitchFamily="34" charset="0"/>
              <a:buChar char="•"/>
            </a:pPr>
            <a:r>
              <a:rPr lang="en-US" sz="2000" dirty="0">
                <a:solidFill>
                  <a:schemeClr val="accent6">
                    <a:lumMod val="50000"/>
                  </a:schemeClr>
                </a:solidFill>
              </a:rPr>
              <a:t>Reason for increase (what is being purchased and from whom)</a:t>
            </a:r>
          </a:p>
          <a:p>
            <a:pPr lvl="1">
              <a:buFont typeface="Arial" panose="020B0604020202020204" pitchFamily="34" charset="0"/>
              <a:buChar char="•"/>
            </a:pPr>
            <a:r>
              <a:rPr lang="en-US" sz="2000" dirty="0">
                <a:solidFill>
                  <a:schemeClr val="accent6">
                    <a:lumMod val="50000"/>
                  </a:schemeClr>
                </a:solidFill>
              </a:rPr>
              <a:t>Copy supervisor on request</a:t>
            </a:r>
          </a:p>
        </p:txBody>
      </p:sp>
    </p:spTree>
    <p:extLst>
      <p:ext uri="{BB962C8B-B14F-4D97-AF65-F5344CB8AC3E}">
        <p14:creationId xmlns:p14="http://schemas.microsoft.com/office/powerpoint/2010/main" val="3260298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839FD-8DE6-43AC-AAD8-4DA4121292C3}"/>
              </a:ext>
            </a:extLst>
          </p:cNvPr>
          <p:cNvSpPr>
            <a:spLocks noGrp="1"/>
          </p:cNvSpPr>
          <p:nvPr>
            <p:ph type="title"/>
          </p:nvPr>
        </p:nvSpPr>
        <p:spPr/>
        <p:txBody>
          <a:bodyPr/>
          <a:lstStyle/>
          <a:p>
            <a:r>
              <a:rPr lang="en-US" dirty="0"/>
              <a:t>Communicate Tax Exempt Status</a:t>
            </a:r>
          </a:p>
        </p:txBody>
      </p:sp>
      <p:sp>
        <p:nvSpPr>
          <p:cNvPr id="3" name="Content Placeholder 2">
            <a:extLst>
              <a:ext uri="{FF2B5EF4-FFF2-40B4-BE49-F238E27FC236}">
                <a16:creationId xmlns:a16="http://schemas.microsoft.com/office/drawing/2014/main" id="{D3EF2B4F-5390-4798-B2D0-DA0A59D6F58E}"/>
              </a:ext>
            </a:extLst>
          </p:cNvPr>
          <p:cNvSpPr>
            <a:spLocks noGrp="1"/>
          </p:cNvSpPr>
          <p:nvPr>
            <p:ph idx="1"/>
          </p:nvPr>
        </p:nvSpPr>
        <p:spPr>
          <a:xfrm>
            <a:off x="677334" y="1645920"/>
            <a:ext cx="8984826" cy="4856480"/>
          </a:xfrm>
        </p:spPr>
        <p:txBody>
          <a:bodyPr>
            <a:normAutofit lnSpcReduction="10000"/>
          </a:bodyPr>
          <a:lstStyle/>
          <a:p>
            <a:r>
              <a:rPr lang="en-US" sz="2000" dirty="0">
                <a:solidFill>
                  <a:schemeClr val="accent6">
                    <a:lumMod val="50000"/>
                  </a:schemeClr>
                </a:solidFill>
              </a:rPr>
              <a:t>UW System tax exempt number changed last year. </a:t>
            </a:r>
          </a:p>
          <a:p>
            <a:r>
              <a:rPr lang="en-US" altLang="en-US" sz="2000" dirty="0">
                <a:solidFill>
                  <a:schemeClr val="accent6">
                    <a:lumMod val="75000"/>
                  </a:schemeClr>
                </a:solidFill>
              </a:rPr>
              <a:t>The University of Wisconsin-Whitewater, as an agency of the State of Wisconsin, is exempt from payment of Wisconsin sales or use tax.</a:t>
            </a:r>
          </a:p>
          <a:p>
            <a:r>
              <a:rPr lang="en-US" sz="2000" dirty="0">
                <a:solidFill>
                  <a:schemeClr val="accent6">
                    <a:lumMod val="50000"/>
                  </a:schemeClr>
                </a:solidFill>
              </a:rPr>
              <a:t>The tax-exempt number is printed on all new cards issued. </a:t>
            </a:r>
            <a:r>
              <a:rPr lang="en-US" altLang="en-US" sz="2000" dirty="0">
                <a:solidFill>
                  <a:schemeClr val="accent6">
                    <a:lumMod val="75000"/>
                  </a:schemeClr>
                </a:solidFill>
              </a:rPr>
              <a:t>Tax Exempt cards showing the University tax exempt number are available from the Financial Services Office and Procurement.</a:t>
            </a:r>
          </a:p>
          <a:p>
            <a:r>
              <a:rPr lang="en-US" sz="2000" dirty="0">
                <a:solidFill>
                  <a:schemeClr val="accent6">
                    <a:lumMod val="50000"/>
                  </a:schemeClr>
                </a:solidFill>
              </a:rPr>
              <a:t>If required by the vendor, a copy of the Wisconsin Sales and Use Tax Certificate of Exempt Status may be provided. Contact Purchasing or Financial Services.</a:t>
            </a:r>
            <a:endParaRPr lang="en-US" sz="2400" dirty="0">
              <a:solidFill>
                <a:schemeClr val="accent6">
                  <a:lumMod val="50000"/>
                </a:schemeClr>
              </a:solidFill>
            </a:endParaRPr>
          </a:p>
          <a:p>
            <a:r>
              <a:rPr lang="en-US" sz="2000" dirty="0">
                <a:solidFill>
                  <a:schemeClr val="accent6">
                    <a:lumMod val="50000"/>
                  </a:schemeClr>
                </a:solidFill>
              </a:rPr>
              <a:t>All in-state and many out-of-state vendors honor this exemption. Check the </a:t>
            </a:r>
            <a:r>
              <a:rPr lang="en-US" sz="2000" u="sng" dirty="0">
                <a:solidFill>
                  <a:schemeClr val="accent6">
                    <a:lumMod val="50000"/>
                  </a:schemeClr>
                </a:solidFill>
                <a:hlinkClick r:id="rId2">
                  <a:extLst>
                    <a:ext uri="{A12FA001-AC4F-418D-AE19-62706E023703}">
                      <ahyp:hlinkClr xmlns:ahyp="http://schemas.microsoft.com/office/drawing/2018/hyperlinkcolor" val="tx"/>
                    </a:ext>
                  </a:extLst>
                </a:hlinkClick>
              </a:rPr>
              <a:t>Sales Tax Exemption From Other States</a:t>
            </a:r>
            <a:r>
              <a:rPr lang="en-US" sz="2000" dirty="0">
                <a:solidFill>
                  <a:schemeClr val="accent6">
                    <a:lumMod val="50000"/>
                  </a:schemeClr>
                </a:solidFill>
              </a:rPr>
              <a:t> list for participating states and respective exemption certificates. States not listed on this website either do not impose sales and use taxes OR they do not allow the UW System tax exemptions.</a:t>
            </a:r>
          </a:p>
          <a:p>
            <a:pPr marL="0" indent="0">
              <a:buNone/>
            </a:pPr>
            <a:r>
              <a:rPr lang="en-US" sz="1400" b="1" dirty="0">
                <a:solidFill>
                  <a:schemeClr val="accent1"/>
                </a:solidFill>
              </a:rPr>
              <a:t>Per </a:t>
            </a:r>
            <a:r>
              <a:rPr lang="en-US" sz="1400" b="1" dirty="0">
                <a:solidFill>
                  <a:schemeClr val="accent1"/>
                </a:solidFill>
                <a:hlinkClick r:id="rId3"/>
              </a:rPr>
              <a:t>P Card Manual </a:t>
            </a:r>
            <a:r>
              <a:rPr lang="en-US" sz="1400" b="1" dirty="0">
                <a:solidFill>
                  <a:schemeClr val="accent1"/>
                </a:solidFill>
              </a:rPr>
              <a:t>Appendix H</a:t>
            </a:r>
            <a:endParaRPr lang="en-US" sz="1400" dirty="0">
              <a:solidFill>
                <a:schemeClr val="accent1"/>
              </a:solidFill>
            </a:endParaRPr>
          </a:p>
        </p:txBody>
      </p:sp>
    </p:spTree>
    <p:extLst>
      <p:ext uri="{BB962C8B-B14F-4D97-AF65-F5344CB8AC3E}">
        <p14:creationId xmlns:p14="http://schemas.microsoft.com/office/powerpoint/2010/main" val="2128239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839FD-8DE6-43AC-AAD8-4DA4121292C3}"/>
              </a:ext>
            </a:extLst>
          </p:cNvPr>
          <p:cNvSpPr>
            <a:spLocks noGrp="1"/>
          </p:cNvSpPr>
          <p:nvPr>
            <p:ph type="title"/>
          </p:nvPr>
        </p:nvSpPr>
        <p:spPr/>
        <p:txBody>
          <a:bodyPr/>
          <a:lstStyle/>
          <a:p>
            <a:r>
              <a:rPr lang="en-US" dirty="0"/>
              <a:t>Restricted Item Purchases</a:t>
            </a:r>
          </a:p>
        </p:txBody>
      </p:sp>
      <p:sp>
        <p:nvSpPr>
          <p:cNvPr id="3" name="Content Placeholder 2">
            <a:extLst>
              <a:ext uri="{FF2B5EF4-FFF2-40B4-BE49-F238E27FC236}">
                <a16:creationId xmlns:a16="http://schemas.microsoft.com/office/drawing/2014/main" id="{D3EF2B4F-5390-4798-B2D0-DA0A59D6F58E}"/>
              </a:ext>
            </a:extLst>
          </p:cNvPr>
          <p:cNvSpPr>
            <a:spLocks noGrp="1"/>
          </p:cNvSpPr>
          <p:nvPr>
            <p:ph idx="1"/>
          </p:nvPr>
        </p:nvSpPr>
        <p:spPr>
          <a:xfrm>
            <a:off x="677334" y="1645921"/>
            <a:ext cx="8596668" cy="4395442"/>
          </a:xfrm>
        </p:spPr>
        <p:txBody>
          <a:bodyPr/>
          <a:lstStyle/>
          <a:p>
            <a:pPr marL="0" indent="0">
              <a:buNone/>
            </a:pPr>
            <a:r>
              <a:rPr lang="en-US" sz="2400" b="1" dirty="0">
                <a:solidFill>
                  <a:schemeClr val="accent6">
                    <a:lumMod val="50000"/>
                  </a:schemeClr>
                </a:solidFill>
              </a:rPr>
              <a:t>Flowers/decorative items</a:t>
            </a:r>
            <a:r>
              <a:rPr lang="en-US" sz="2400" dirty="0">
                <a:solidFill>
                  <a:schemeClr val="accent6">
                    <a:lumMod val="50000"/>
                  </a:schemeClr>
                </a:solidFill>
              </a:rPr>
              <a:t> – Allowable when such items are placed in a general reception area frequented by students and/or the general public. The purchase of items placed in employee lounges, assigned offices, or other work areas are </a:t>
            </a:r>
            <a:r>
              <a:rPr lang="en-US" sz="2400" b="1" dirty="0">
                <a:solidFill>
                  <a:schemeClr val="accent6">
                    <a:lumMod val="50000"/>
                  </a:schemeClr>
                </a:solidFill>
              </a:rPr>
              <a:t>not</a:t>
            </a:r>
            <a:r>
              <a:rPr lang="en-US" sz="2400" dirty="0">
                <a:solidFill>
                  <a:schemeClr val="accent6">
                    <a:lumMod val="50000"/>
                  </a:schemeClr>
                </a:solidFill>
              </a:rPr>
              <a:t> allowable. Purchases made for official functions are allowable in accordance with </a:t>
            </a:r>
            <a:r>
              <a:rPr lang="en-US" sz="2400" u="sng" dirty="0">
                <a:hlinkClick r:id="rId2"/>
              </a:rPr>
              <a:t>SYS 312</a:t>
            </a:r>
            <a:endParaRPr lang="en-US" sz="2400" u="sng" dirty="0"/>
          </a:p>
          <a:p>
            <a:pPr marL="0" indent="0">
              <a:buNone/>
            </a:pPr>
            <a:endParaRPr lang="en-US" u="sng" dirty="0"/>
          </a:p>
          <a:p>
            <a:pPr marL="0" indent="0">
              <a:buNone/>
            </a:pPr>
            <a:r>
              <a:rPr lang="en-US" b="1" dirty="0">
                <a:solidFill>
                  <a:schemeClr val="accent1"/>
                </a:solidFill>
              </a:rPr>
              <a:t>Per </a:t>
            </a:r>
            <a:r>
              <a:rPr lang="en-US" b="1" dirty="0">
                <a:solidFill>
                  <a:schemeClr val="accent1"/>
                </a:solidFill>
                <a:hlinkClick r:id="rId3"/>
              </a:rPr>
              <a:t>P Card Manual </a:t>
            </a:r>
            <a:r>
              <a:rPr lang="en-US" b="1" dirty="0">
                <a:solidFill>
                  <a:schemeClr val="accent1"/>
                </a:solidFill>
              </a:rPr>
              <a:t>Appendix B-1</a:t>
            </a:r>
            <a:endParaRPr lang="en-US" dirty="0">
              <a:solidFill>
                <a:schemeClr val="accent1"/>
              </a:solidFill>
            </a:endParaRPr>
          </a:p>
          <a:p>
            <a:pPr marL="0" indent="0">
              <a:buNone/>
            </a:pPr>
            <a:endParaRPr lang="en-US" dirty="0"/>
          </a:p>
        </p:txBody>
      </p:sp>
    </p:spTree>
    <p:extLst>
      <p:ext uri="{BB962C8B-B14F-4D97-AF65-F5344CB8AC3E}">
        <p14:creationId xmlns:p14="http://schemas.microsoft.com/office/powerpoint/2010/main" val="1254275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P Card Approvers</a:t>
            </a:r>
          </a:p>
        </p:txBody>
      </p:sp>
      <p:sp>
        <p:nvSpPr>
          <p:cNvPr id="3" name="Content Placeholder 2"/>
          <p:cNvSpPr>
            <a:spLocks noGrp="1"/>
          </p:cNvSpPr>
          <p:nvPr>
            <p:ph idx="1"/>
          </p:nvPr>
        </p:nvSpPr>
        <p:spPr>
          <a:xfrm>
            <a:off x="677334" y="1671780"/>
            <a:ext cx="9299786" cy="4842057"/>
          </a:xfrm>
        </p:spPr>
        <p:txBody>
          <a:bodyPr>
            <a:normAutofit fontScale="85000" lnSpcReduction="10000"/>
          </a:bodyPr>
          <a:lstStyle/>
          <a:p>
            <a:pPr marL="0" indent="0">
              <a:buNone/>
            </a:pPr>
            <a:r>
              <a:rPr lang="en-US" sz="2600" dirty="0">
                <a:solidFill>
                  <a:schemeClr val="accent6">
                    <a:lumMod val="50000"/>
                  </a:schemeClr>
                </a:solidFill>
              </a:rPr>
              <a:t>When requesting a change to </a:t>
            </a:r>
            <a:r>
              <a:rPr lang="en-US" sz="2600" b="1" dirty="0">
                <a:solidFill>
                  <a:srgbClr val="7030A0"/>
                </a:solidFill>
              </a:rPr>
              <a:t>P card approvers</a:t>
            </a:r>
            <a:r>
              <a:rPr lang="en-US" sz="2600" dirty="0">
                <a:solidFill>
                  <a:schemeClr val="accent6">
                    <a:lumMod val="50000"/>
                  </a:schemeClr>
                </a:solidFill>
              </a:rPr>
              <a:t>:</a:t>
            </a:r>
          </a:p>
          <a:p>
            <a:r>
              <a:rPr lang="en-US" sz="2600" dirty="0">
                <a:solidFill>
                  <a:schemeClr val="accent6">
                    <a:lumMod val="50000"/>
                  </a:schemeClr>
                </a:solidFill>
              </a:rPr>
              <a:t>Please include the cardholder name, org code, and documentation of the supervisor’s approval of this change.</a:t>
            </a:r>
          </a:p>
          <a:p>
            <a:pPr marL="0" indent="0">
              <a:buNone/>
            </a:pPr>
            <a:r>
              <a:rPr lang="en-US" sz="2600" dirty="0">
                <a:solidFill>
                  <a:schemeClr val="accent6">
                    <a:lumMod val="50000"/>
                  </a:schemeClr>
                </a:solidFill>
              </a:rPr>
              <a:t>When requesting an </a:t>
            </a:r>
            <a:r>
              <a:rPr lang="en-US" sz="2600" b="1" dirty="0">
                <a:solidFill>
                  <a:srgbClr val="7030A0"/>
                </a:solidFill>
              </a:rPr>
              <a:t>additional reconciler </a:t>
            </a:r>
            <a:r>
              <a:rPr lang="en-US" sz="2600" dirty="0">
                <a:solidFill>
                  <a:schemeClr val="accent6">
                    <a:lumMod val="50000"/>
                  </a:schemeClr>
                </a:solidFill>
              </a:rPr>
              <a:t>be added to an account: </a:t>
            </a:r>
          </a:p>
          <a:p>
            <a:r>
              <a:rPr lang="en-US" sz="2600" dirty="0">
                <a:solidFill>
                  <a:schemeClr val="accent6">
                    <a:lumMod val="50000"/>
                  </a:schemeClr>
                </a:solidFill>
              </a:rPr>
              <a:t>Please include the cardholder name, the additional reconciler name, and documentation of the supervisor’s approval of this change.</a:t>
            </a:r>
          </a:p>
          <a:p>
            <a:r>
              <a:rPr lang="en-US" sz="2600" dirty="0">
                <a:solidFill>
                  <a:schemeClr val="accent6">
                    <a:lumMod val="50000"/>
                  </a:schemeClr>
                </a:solidFill>
              </a:rPr>
              <a:t>The additional reconciler can add documentation to the transaction and adjust the funding. The cardholder must select verify and route the transaction for approval. </a:t>
            </a:r>
          </a:p>
          <a:p>
            <a:r>
              <a:rPr lang="en-US" sz="2600" dirty="0">
                <a:solidFill>
                  <a:schemeClr val="accent6">
                    <a:lumMod val="50000"/>
                  </a:schemeClr>
                </a:solidFill>
              </a:rPr>
              <a:t>The additional reconciler will not get the email transaction notification.</a:t>
            </a:r>
          </a:p>
          <a:p>
            <a:r>
              <a:rPr lang="en-US" sz="2600" dirty="0">
                <a:solidFill>
                  <a:schemeClr val="accent6">
                    <a:lumMod val="50000"/>
                  </a:schemeClr>
                </a:solidFill>
              </a:rPr>
              <a:t>A reconciler cannot also be an approver on a P card account.</a:t>
            </a:r>
          </a:p>
          <a:p>
            <a:endParaRPr lang="en-US" sz="2200" dirty="0">
              <a:solidFill>
                <a:schemeClr val="accent6">
                  <a:lumMod val="50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3201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Card </a:t>
            </a:r>
            <a:r>
              <a:rPr lang="en-US" u="sng" dirty="0"/>
              <a:t>IS</a:t>
            </a:r>
            <a:r>
              <a:rPr lang="en-US" dirty="0"/>
              <a:t>:</a:t>
            </a:r>
            <a:endParaRPr lang="en-US" u="sng" dirty="0"/>
          </a:p>
        </p:txBody>
      </p:sp>
      <p:sp>
        <p:nvSpPr>
          <p:cNvPr id="3" name="Content Placeholder 2"/>
          <p:cNvSpPr>
            <a:spLocks noGrp="1"/>
          </p:cNvSpPr>
          <p:nvPr>
            <p:ph idx="1"/>
          </p:nvPr>
        </p:nvSpPr>
        <p:spPr>
          <a:xfrm>
            <a:off x="677334" y="1930400"/>
            <a:ext cx="8596668" cy="3880773"/>
          </a:xfrm>
        </p:spPr>
        <p:txBody>
          <a:bodyPr>
            <a:normAutofit/>
          </a:bodyPr>
          <a:lstStyle/>
          <a:p>
            <a:r>
              <a:rPr lang="en-US" altLang="en-US" sz="2400" dirty="0">
                <a:solidFill>
                  <a:schemeClr val="accent6">
                    <a:lumMod val="75000"/>
                  </a:schemeClr>
                </a:solidFill>
                <a:cs typeface="Times New Roman" panose="02020603050405020304" pitchFamily="18" charset="0"/>
              </a:rPr>
              <a:t>Authority granted by the Director of Procurement to individual state employees</a:t>
            </a:r>
          </a:p>
          <a:p>
            <a:r>
              <a:rPr lang="en-US" altLang="en-US" sz="2400" dirty="0">
                <a:solidFill>
                  <a:schemeClr val="accent6">
                    <a:lumMod val="75000"/>
                  </a:schemeClr>
                </a:solidFill>
                <a:cs typeface="Times New Roman" panose="02020603050405020304" pitchFamily="18" charset="0"/>
              </a:rPr>
              <a:t>For official state use only</a:t>
            </a:r>
          </a:p>
          <a:p>
            <a:r>
              <a:rPr lang="en-US" altLang="en-US" sz="2400" dirty="0">
                <a:solidFill>
                  <a:schemeClr val="accent6">
                    <a:lumMod val="75000"/>
                  </a:schemeClr>
                </a:solidFill>
                <a:cs typeface="Times New Roman" panose="02020603050405020304" pitchFamily="18" charset="0"/>
              </a:rPr>
              <a:t>Authorized for purchases $5,000 (or your credit limit) or less</a:t>
            </a:r>
          </a:p>
          <a:p>
            <a:r>
              <a:rPr lang="en-US" altLang="en-US" sz="2400" dirty="0">
                <a:solidFill>
                  <a:schemeClr val="accent6">
                    <a:lumMod val="75000"/>
                  </a:schemeClr>
                </a:solidFill>
                <a:cs typeface="Times New Roman" panose="02020603050405020304" pitchFamily="18" charset="0"/>
              </a:rPr>
              <a:t>Authorized for use with only certain categories of merchants and commodities</a:t>
            </a:r>
          </a:p>
          <a:p>
            <a:pPr marL="0" indent="0">
              <a:buNone/>
            </a:pPr>
            <a:endParaRPr lang="en-US" sz="24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441542" y="499407"/>
            <a:ext cx="1178287" cy="1175219"/>
          </a:xfrm>
          <a:prstGeom prst="rect">
            <a:avLst/>
          </a:prstGeom>
        </p:spPr>
      </p:pic>
    </p:spTree>
    <p:extLst>
      <p:ext uri="{BB962C8B-B14F-4D97-AF65-F5344CB8AC3E}">
        <p14:creationId xmlns:p14="http://schemas.microsoft.com/office/powerpoint/2010/main" val="1099609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Card </a:t>
            </a:r>
            <a:r>
              <a:rPr lang="en-US" u="sng" dirty="0">
                <a:solidFill>
                  <a:srgbClr val="FF0000"/>
                </a:solidFill>
              </a:rPr>
              <a:t>IS NOT</a:t>
            </a:r>
            <a:r>
              <a:rPr lang="en-US" dirty="0"/>
              <a:t>:</a:t>
            </a:r>
            <a:endParaRPr lang="en-US" u="sng" dirty="0"/>
          </a:p>
        </p:txBody>
      </p:sp>
      <p:sp>
        <p:nvSpPr>
          <p:cNvPr id="3" name="Content Placeholder 2"/>
          <p:cNvSpPr>
            <a:spLocks noGrp="1"/>
          </p:cNvSpPr>
          <p:nvPr>
            <p:ph idx="1"/>
          </p:nvPr>
        </p:nvSpPr>
        <p:spPr/>
        <p:txBody>
          <a:bodyPr/>
          <a:lstStyle/>
          <a:p>
            <a:r>
              <a:rPr lang="en-US" altLang="en-US" sz="2400" dirty="0">
                <a:solidFill>
                  <a:schemeClr val="accent6">
                    <a:lumMod val="75000"/>
                  </a:schemeClr>
                </a:solidFill>
                <a:cs typeface="Times New Roman" panose="02020603050405020304" pitchFamily="18" charset="0"/>
              </a:rPr>
              <a:t>A means to avoid appropriate procurement or payment procedures, or required documentation for purchases</a:t>
            </a:r>
          </a:p>
          <a:p>
            <a:r>
              <a:rPr lang="en-US" altLang="en-US" sz="2400" dirty="0">
                <a:solidFill>
                  <a:schemeClr val="accent6">
                    <a:lumMod val="75000"/>
                  </a:schemeClr>
                </a:solidFill>
                <a:cs typeface="Times New Roman" panose="02020603050405020304" pitchFamily="18" charset="0"/>
              </a:rPr>
              <a:t>A card to access cash or credit</a:t>
            </a:r>
          </a:p>
          <a:p>
            <a:r>
              <a:rPr lang="en-US" altLang="en-US" sz="2400" dirty="0">
                <a:solidFill>
                  <a:schemeClr val="accent6">
                    <a:lumMod val="75000"/>
                  </a:schemeClr>
                </a:solidFill>
                <a:cs typeface="Times New Roman" panose="02020603050405020304" pitchFamily="18" charset="0"/>
              </a:rPr>
              <a:t>For inter-agency or intra-agency transactions </a:t>
            </a:r>
          </a:p>
          <a:p>
            <a:r>
              <a:rPr lang="en-US" altLang="en-US" sz="2400" dirty="0">
                <a:solidFill>
                  <a:schemeClr val="accent6">
                    <a:lumMod val="75000"/>
                  </a:schemeClr>
                </a:solidFill>
                <a:cs typeface="Times New Roman" panose="02020603050405020304" pitchFamily="18" charset="0"/>
              </a:rPr>
              <a:t>A right of employment</a:t>
            </a:r>
          </a:p>
          <a:p>
            <a:r>
              <a:rPr lang="en-US" altLang="en-US" sz="2400" dirty="0">
                <a:solidFill>
                  <a:schemeClr val="accent6">
                    <a:lumMod val="75000"/>
                  </a:schemeClr>
                </a:solidFill>
                <a:cs typeface="Times New Roman" panose="02020603050405020304" pitchFamily="18" charset="0"/>
              </a:rPr>
              <a:t>For personal use</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311189" y="454057"/>
            <a:ext cx="1225454" cy="1225454"/>
          </a:xfrm>
          <a:prstGeom prst="rect">
            <a:avLst/>
          </a:prstGeom>
        </p:spPr>
      </p:pic>
    </p:spTree>
    <p:extLst>
      <p:ext uri="{BB962C8B-B14F-4D97-AF65-F5344CB8AC3E}">
        <p14:creationId xmlns:p14="http://schemas.microsoft.com/office/powerpoint/2010/main" val="3213290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68220"/>
            <a:ext cx="8596668" cy="1097902"/>
          </a:xfrm>
        </p:spPr>
        <p:txBody>
          <a:bodyPr/>
          <a:lstStyle/>
          <a:p>
            <a:r>
              <a:rPr lang="en-US" dirty="0"/>
              <a:t>Personal Liability</a:t>
            </a:r>
          </a:p>
        </p:txBody>
      </p:sp>
      <p:sp>
        <p:nvSpPr>
          <p:cNvPr id="3" name="Content Placeholder 2"/>
          <p:cNvSpPr>
            <a:spLocks noGrp="1"/>
          </p:cNvSpPr>
          <p:nvPr>
            <p:ph idx="1"/>
          </p:nvPr>
        </p:nvSpPr>
        <p:spPr/>
        <p:txBody>
          <a:bodyPr>
            <a:normAutofit/>
          </a:bodyPr>
          <a:lstStyle/>
          <a:p>
            <a:r>
              <a:rPr lang="en-US" altLang="en-US" sz="2400" dirty="0">
                <a:solidFill>
                  <a:schemeClr val="accent6">
                    <a:lumMod val="75000"/>
                  </a:schemeClr>
                </a:solidFill>
                <a:cs typeface="Times New Roman" panose="02020603050405020304" pitchFamily="18" charset="0"/>
              </a:rPr>
              <a:t>The use of the Procurement Card results in a University liability, NOT a personal liability for the cardholder.  Your credit rating will not be affected.  However, remember that you sign an agreement with the University upon receiving the card and are responsible for any misuse of the card as outlined in that agreement.</a:t>
            </a:r>
          </a:p>
          <a:p>
            <a:pPr marL="0" indent="0">
              <a:buNone/>
            </a:pPr>
            <a:endParaRPr lang="en-US" sz="24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308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Cardholder &amp; Approver Responsibilities</a:t>
            </a:r>
          </a:p>
        </p:txBody>
      </p:sp>
      <p:sp>
        <p:nvSpPr>
          <p:cNvPr id="3" name="Content Placeholder 2"/>
          <p:cNvSpPr>
            <a:spLocks noGrp="1"/>
          </p:cNvSpPr>
          <p:nvPr>
            <p:ph idx="1"/>
          </p:nvPr>
        </p:nvSpPr>
        <p:spPr>
          <a:xfrm>
            <a:off x="677334" y="1487054"/>
            <a:ext cx="9442026" cy="5736705"/>
          </a:xfrm>
        </p:spPr>
        <p:txBody>
          <a:bodyPr>
            <a:normAutofit fontScale="40000" lnSpcReduction="20000"/>
          </a:bodyPr>
          <a:lstStyle/>
          <a:p>
            <a:pPr lvl="0"/>
            <a:r>
              <a:rPr lang="en-US" sz="4500" dirty="0">
                <a:solidFill>
                  <a:schemeClr val="accent6">
                    <a:lumMod val="50000"/>
                  </a:schemeClr>
                </a:solidFill>
              </a:rPr>
              <a:t>Receive training as established in campus policies and procedures.</a:t>
            </a:r>
          </a:p>
          <a:p>
            <a:pPr lvl="0"/>
            <a:r>
              <a:rPr lang="en-US" sz="4500" dirty="0">
                <a:solidFill>
                  <a:schemeClr val="accent6">
                    <a:lumMod val="50000"/>
                  </a:schemeClr>
                </a:solidFill>
              </a:rPr>
              <a:t>Document, review, and approve purchases </a:t>
            </a:r>
            <a:r>
              <a:rPr lang="en-US" sz="4500" b="1" dirty="0">
                <a:solidFill>
                  <a:srgbClr val="FF0000"/>
                </a:solidFill>
              </a:rPr>
              <a:t>within 30 days of transaction</a:t>
            </a:r>
            <a:r>
              <a:rPr lang="en-US" sz="4500" dirty="0">
                <a:solidFill>
                  <a:schemeClr val="accent6">
                    <a:lumMod val="50000"/>
                  </a:schemeClr>
                </a:solidFill>
              </a:rPr>
              <a:t>. </a:t>
            </a:r>
          </a:p>
          <a:p>
            <a:pPr marL="971550" lvl="1" indent="-514350">
              <a:lnSpc>
                <a:spcPct val="120000"/>
              </a:lnSpc>
              <a:spcBef>
                <a:spcPts val="0"/>
              </a:spcBef>
              <a:buFont typeface="+mj-lt"/>
              <a:buAutoNum type="arabicPeriod"/>
            </a:pPr>
            <a:r>
              <a:rPr lang="en-US" sz="4500" dirty="0">
                <a:solidFill>
                  <a:schemeClr val="accent6">
                    <a:lumMod val="50000"/>
                  </a:schemeClr>
                </a:solidFill>
              </a:rPr>
              <a:t>Business purpose: demonstrates how a purchase supports or advances the goals, objectives, and mission of the university. Adequately describes the expense as necessary, reasonable, and appropriate.</a:t>
            </a:r>
          </a:p>
          <a:p>
            <a:pPr marL="971550" lvl="1" indent="-514350">
              <a:lnSpc>
                <a:spcPct val="120000"/>
              </a:lnSpc>
              <a:spcBef>
                <a:spcPts val="0"/>
              </a:spcBef>
              <a:buFont typeface="+mj-lt"/>
              <a:buAutoNum type="arabicPeriod"/>
            </a:pPr>
            <a:r>
              <a:rPr lang="en-US" sz="4500" dirty="0">
                <a:solidFill>
                  <a:schemeClr val="accent6">
                    <a:lumMod val="50000"/>
                  </a:schemeClr>
                </a:solidFill>
              </a:rPr>
              <a:t>Attachments: itemized receipt and any approval documents required for the purchase.</a:t>
            </a:r>
          </a:p>
          <a:p>
            <a:pPr marL="971550" lvl="1" indent="-514350">
              <a:lnSpc>
                <a:spcPct val="120000"/>
              </a:lnSpc>
              <a:spcBef>
                <a:spcPts val="0"/>
              </a:spcBef>
              <a:buFont typeface="+mj-lt"/>
              <a:buAutoNum type="arabicPeriod"/>
            </a:pPr>
            <a:r>
              <a:rPr lang="en-US" sz="4500" dirty="0">
                <a:solidFill>
                  <a:schemeClr val="accent6">
                    <a:lumMod val="50000"/>
                  </a:schemeClr>
                </a:solidFill>
              </a:rPr>
              <a:t>Verify or update funding.</a:t>
            </a:r>
          </a:p>
          <a:p>
            <a:pPr lvl="0"/>
            <a:r>
              <a:rPr lang="en-US" sz="4500" dirty="0">
                <a:solidFill>
                  <a:schemeClr val="accent6">
                    <a:lumMod val="50000"/>
                  </a:schemeClr>
                </a:solidFill>
              </a:rPr>
              <a:t>Verify purchases comply with appropriate rules and regulations. </a:t>
            </a:r>
          </a:p>
          <a:p>
            <a:pPr marL="971550" lvl="1" indent="-514350">
              <a:lnSpc>
                <a:spcPct val="120000"/>
              </a:lnSpc>
              <a:spcBef>
                <a:spcPts val="0"/>
              </a:spcBef>
              <a:buFont typeface="+mj-lt"/>
              <a:buAutoNum type="arabicPeriod"/>
            </a:pPr>
            <a:r>
              <a:rPr lang="en-US" sz="4500" dirty="0">
                <a:solidFill>
                  <a:srgbClr val="0070C0"/>
                </a:solidFill>
                <a:hlinkClick r:id="rId2">
                  <a:extLst>
                    <a:ext uri="{A12FA001-AC4F-418D-AE19-62706E023703}">
                      <ahyp:hlinkClr xmlns:ahyp="http://schemas.microsoft.com/office/drawing/2018/hyperlinkcolor" val="tx"/>
                    </a:ext>
                  </a:extLst>
                </a:hlinkClick>
              </a:rPr>
              <a:t>Best Judgement PRO-302 </a:t>
            </a:r>
            <a:r>
              <a:rPr lang="en-US" sz="4500" dirty="0">
                <a:solidFill>
                  <a:schemeClr val="accent6">
                    <a:lumMod val="50000"/>
                  </a:schemeClr>
                </a:solidFill>
              </a:rPr>
              <a:t>policy for supply purchases. </a:t>
            </a:r>
          </a:p>
          <a:p>
            <a:pPr marL="971550" lvl="1" indent="-514350">
              <a:lnSpc>
                <a:spcPct val="120000"/>
              </a:lnSpc>
              <a:spcBef>
                <a:spcPts val="0"/>
              </a:spcBef>
              <a:buFont typeface="+mj-lt"/>
              <a:buAutoNum type="arabicPeriod"/>
            </a:pPr>
            <a:r>
              <a:rPr lang="en-US" sz="4500" dirty="0">
                <a:solidFill>
                  <a:schemeClr val="accent6">
                    <a:lumMod val="50000"/>
                  </a:schemeClr>
                </a:solidFill>
              </a:rPr>
              <a:t>Travel purchases </a:t>
            </a:r>
            <a:r>
              <a:rPr lang="en-US" sz="4500">
                <a:solidFill>
                  <a:schemeClr val="accent6">
                    <a:lumMod val="50000"/>
                  </a:schemeClr>
                </a:solidFill>
              </a:rPr>
              <a:t>should also fall </a:t>
            </a:r>
            <a:r>
              <a:rPr lang="en-US" sz="4500" dirty="0">
                <a:solidFill>
                  <a:schemeClr val="accent6">
                    <a:lumMod val="50000"/>
                  </a:schemeClr>
                </a:solidFill>
              </a:rPr>
              <a:t>within </a:t>
            </a:r>
            <a:r>
              <a:rPr lang="en-US" sz="4500" dirty="0">
                <a:solidFill>
                  <a:srgbClr val="0070C0"/>
                </a:solidFill>
                <a:hlinkClick r:id="rId3">
                  <a:extLst>
                    <a:ext uri="{A12FA001-AC4F-418D-AE19-62706E023703}">
                      <ahyp:hlinkClr xmlns:ahyp="http://schemas.microsoft.com/office/drawing/2018/hyperlinkcolor" val="tx"/>
                    </a:ext>
                  </a:extLst>
                </a:hlinkClick>
              </a:rPr>
              <a:t>UW System Travel Policy</a:t>
            </a:r>
            <a:r>
              <a:rPr lang="en-US" sz="4500" dirty="0">
                <a:solidFill>
                  <a:schemeClr val="accent6">
                    <a:lumMod val="50000"/>
                  </a:schemeClr>
                </a:solidFill>
              </a:rPr>
              <a:t>, be authorized, and be cross-referenced to the cardholder’s expense report (TER) for consistency and to avoid duplication of reimbursement.</a:t>
            </a:r>
          </a:p>
          <a:p>
            <a:pPr lvl="0"/>
            <a:r>
              <a:rPr lang="en-US" sz="4500" dirty="0">
                <a:solidFill>
                  <a:schemeClr val="accent6">
                    <a:lumMod val="50000"/>
                  </a:schemeClr>
                </a:solidFill>
              </a:rPr>
              <a:t>Determine if any personal OR unauthorized charges occurred on the card. </a:t>
            </a:r>
          </a:p>
          <a:p>
            <a:pPr marL="0" indent="0">
              <a:buNone/>
            </a:pPr>
            <a:r>
              <a:rPr lang="en-US" sz="2500" b="1" dirty="0">
                <a:solidFill>
                  <a:schemeClr val="accent1"/>
                </a:solidFill>
              </a:rPr>
              <a:t>Per </a:t>
            </a:r>
            <a:r>
              <a:rPr lang="en-US" sz="2500" b="1" dirty="0">
                <a:solidFill>
                  <a:schemeClr val="accent1"/>
                </a:solidFill>
                <a:hlinkClick r:id="rId4"/>
              </a:rPr>
              <a:t>P Card Manual </a:t>
            </a:r>
            <a:r>
              <a:rPr lang="en-US" sz="2500" b="1" dirty="0" err="1">
                <a:solidFill>
                  <a:schemeClr val="accent1"/>
                </a:solidFill>
              </a:rPr>
              <a:t>pg</a:t>
            </a:r>
            <a:r>
              <a:rPr lang="en-US" sz="2500" b="1" dirty="0">
                <a:solidFill>
                  <a:schemeClr val="accent1"/>
                </a:solidFill>
              </a:rPr>
              <a:t> 10</a:t>
            </a:r>
            <a:endParaRPr lang="en-US" sz="2500" dirty="0">
              <a:solidFill>
                <a:schemeClr val="accent1"/>
              </a:solidFill>
            </a:endParaRPr>
          </a:p>
          <a:p>
            <a:pPr marL="0" lvl="0" indent="0">
              <a:buNone/>
            </a:pPr>
            <a:r>
              <a:rPr lang="en-US" sz="3500" dirty="0">
                <a:solidFill>
                  <a:schemeClr val="accent6">
                    <a:lumMod val="50000"/>
                  </a:schemeClr>
                </a:solidFill>
              </a:rPr>
              <a:t> </a:t>
            </a:r>
          </a:p>
        </p:txBody>
      </p:sp>
      <p:pic>
        <p:nvPicPr>
          <p:cNvPr id="4" name="Picture 7" descr="Willie Warhaw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5495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063656"/>
          </a:xfrm>
        </p:spPr>
        <p:txBody>
          <a:bodyPr/>
          <a:lstStyle/>
          <a:p>
            <a:r>
              <a:rPr lang="en-US" dirty="0"/>
              <a:t>Personal Misuse</a:t>
            </a:r>
          </a:p>
        </p:txBody>
      </p:sp>
      <p:sp>
        <p:nvSpPr>
          <p:cNvPr id="3" name="Content Placeholder 2"/>
          <p:cNvSpPr>
            <a:spLocks noGrp="1"/>
          </p:cNvSpPr>
          <p:nvPr>
            <p:ph idx="1"/>
          </p:nvPr>
        </p:nvSpPr>
        <p:spPr>
          <a:xfrm>
            <a:off x="526609" y="1678269"/>
            <a:ext cx="9170050" cy="4089485"/>
          </a:xfrm>
        </p:spPr>
        <p:txBody>
          <a:bodyPr/>
          <a:lstStyle/>
          <a:p>
            <a:r>
              <a:rPr lang="en-US" altLang="en-US" sz="2400" dirty="0">
                <a:solidFill>
                  <a:schemeClr val="accent6">
                    <a:lumMod val="75000"/>
                  </a:schemeClr>
                </a:solidFill>
              </a:rPr>
              <a:t>Any misuse of the card or other failure to comply with the program procedures may result in the following cardholder consequences:</a:t>
            </a:r>
          </a:p>
          <a:p>
            <a:pPr lvl="1"/>
            <a:r>
              <a:rPr lang="en-US" altLang="en-US" sz="2200" dirty="0">
                <a:solidFill>
                  <a:schemeClr val="accent6">
                    <a:lumMod val="75000"/>
                  </a:schemeClr>
                </a:solidFill>
              </a:rPr>
              <a:t>Credit limit reductions, required supplemental training</a:t>
            </a:r>
          </a:p>
          <a:p>
            <a:pPr lvl="1"/>
            <a:r>
              <a:rPr lang="en-US" altLang="en-US" sz="2200" dirty="0">
                <a:solidFill>
                  <a:schemeClr val="accent6">
                    <a:lumMod val="75000"/>
                  </a:schemeClr>
                </a:solidFill>
              </a:rPr>
              <a:t>Revocation of card</a:t>
            </a:r>
          </a:p>
          <a:p>
            <a:pPr lvl="1"/>
            <a:r>
              <a:rPr lang="en-US" altLang="en-US" sz="2200" dirty="0">
                <a:solidFill>
                  <a:schemeClr val="accent6">
                    <a:lumMod val="75000"/>
                  </a:schemeClr>
                </a:solidFill>
              </a:rPr>
              <a:t>Employer disciplinary measures, if appropriate. In addition, if the misuse involves personal transactions, the cardholder is subject to criminal prosecution, and held responsible for making full restitution. </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4120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14873"/>
            <a:ext cx="8596668" cy="985935"/>
          </a:xfrm>
        </p:spPr>
        <p:txBody>
          <a:bodyPr/>
          <a:lstStyle/>
          <a:p>
            <a:r>
              <a:rPr lang="en-US" dirty="0"/>
              <a:t>Instructions for Card Use</a:t>
            </a:r>
          </a:p>
        </p:txBody>
      </p:sp>
      <p:sp>
        <p:nvSpPr>
          <p:cNvPr id="3" name="Content Placeholder 2"/>
          <p:cNvSpPr>
            <a:spLocks noGrp="1"/>
          </p:cNvSpPr>
          <p:nvPr>
            <p:ph idx="1"/>
          </p:nvPr>
        </p:nvSpPr>
        <p:spPr>
          <a:xfrm>
            <a:off x="677334" y="1488613"/>
            <a:ext cx="9310728" cy="4902139"/>
          </a:xfrm>
        </p:spPr>
        <p:txBody>
          <a:bodyPr>
            <a:noAutofit/>
          </a:bodyPr>
          <a:lstStyle/>
          <a:p>
            <a:pPr marL="0" indent="0" defTabSz="457207">
              <a:buClr>
                <a:schemeClr val="bg2">
                  <a:lumMod val="40000"/>
                  <a:lumOff val="60000"/>
                </a:schemeClr>
              </a:buClr>
              <a:buNone/>
              <a:defRPr/>
            </a:pPr>
            <a:r>
              <a:rPr lang="en-US" altLang="en-US" sz="2400" dirty="0">
                <a:solidFill>
                  <a:schemeClr val="accent6">
                    <a:lumMod val="75000"/>
                  </a:schemeClr>
                </a:solidFill>
              </a:rPr>
              <a:t>If the transaction value is $5,000 (or your credit limit) or less:</a:t>
            </a:r>
          </a:p>
          <a:p>
            <a:pPr defTabSz="457207">
              <a:buSzPct val="100000"/>
              <a:buFont typeface="Wingdings" panose="05000000000000000000" pitchFamily="2" charset="2"/>
              <a:buChar char="ü"/>
              <a:defRPr/>
            </a:pPr>
            <a:r>
              <a:rPr lang="en-US" sz="2400" dirty="0">
                <a:solidFill>
                  <a:schemeClr val="accent6">
                    <a:lumMod val="75000"/>
                  </a:schemeClr>
                </a:solidFill>
              </a:rPr>
              <a:t>Whenever possible, purchase items from contracted vendors via </a:t>
            </a:r>
            <a:r>
              <a:rPr lang="en-US" sz="2400" b="1" dirty="0" err="1">
                <a:solidFill>
                  <a:srgbClr val="0070C0"/>
                </a:solidFill>
                <a:hlinkClick r:id="rId2">
                  <a:extLst>
                    <a:ext uri="{A12FA001-AC4F-418D-AE19-62706E023703}">
                      <ahyp:hlinkClr xmlns:ahyp="http://schemas.microsoft.com/office/drawing/2018/hyperlinkcolor" val="tx"/>
                    </a:ext>
                  </a:extLst>
                </a:hlinkClick>
              </a:rPr>
              <a:t>ShopUW</a:t>
            </a:r>
            <a:r>
              <a:rPr lang="en-US" sz="2400" b="1" dirty="0">
                <a:solidFill>
                  <a:srgbClr val="0070C0"/>
                </a:solidFill>
                <a:hlinkClick r:id="rId2">
                  <a:extLst>
                    <a:ext uri="{A12FA001-AC4F-418D-AE19-62706E023703}">
                      <ahyp:hlinkClr xmlns:ahyp="http://schemas.microsoft.com/office/drawing/2018/hyperlinkcolor" val="tx"/>
                    </a:ext>
                  </a:extLst>
                </a:hlinkClick>
              </a:rPr>
              <a:t>+</a:t>
            </a:r>
            <a:r>
              <a:rPr lang="en-US" sz="2400" dirty="0">
                <a:solidFill>
                  <a:schemeClr val="accent6">
                    <a:lumMod val="75000"/>
                  </a:schemeClr>
                </a:solidFill>
              </a:rPr>
              <a:t>. Check the online supplier catalogues for the item(s) needed prior to using the procurement card with a non-contracted vendor. </a:t>
            </a:r>
            <a:endParaRPr lang="en-US" sz="2400" dirty="0">
              <a:solidFill>
                <a:srgbClr val="FF0000"/>
              </a:solidFill>
            </a:endParaRPr>
          </a:p>
          <a:p>
            <a:pPr defTabSz="457207">
              <a:buSzPct val="100000"/>
              <a:buFont typeface="Wingdings" panose="05000000000000000000" pitchFamily="2" charset="2"/>
              <a:buChar char="ü"/>
              <a:defRPr/>
            </a:pPr>
            <a:r>
              <a:rPr lang="en-US" altLang="en-US" sz="2400" dirty="0">
                <a:solidFill>
                  <a:schemeClr val="accent6">
                    <a:lumMod val="75000"/>
                  </a:schemeClr>
                </a:solidFill>
              </a:rPr>
              <a:t>Using best judgment, determine an appropriate vendor for the materials desired &amp; check the </a:t>
            </a:r>
            <a:r>
              <a:rPr lang="en-US" altLang="en-US" sz="2400" b="1" dirty="0">
                <a:solidFill>
                  <a:srgbClr val="0070C0"/>
                </a:solidFill>
                <a:hlinkClick r:id="rId3">
                  <a:extLst>
                    <a:ext uri="{A12FA001-AC4F-418D-AE19-62706E023703}">
                      <ahyp:hlinkClr xmlns:ahyp="http://schemas.microsoft.com/office/drawing/2018/hyperlinkcolor" val="tx"/>
                    </a:ext>
                  </a:extLst>
                </a:hlinkClick>
              </a:rPr>
              <a:t>Ineligible Vendor List</a:t>
            </a:r>
            <a:r>
              <a:rPr lang="en-US" altLang="en-US" sz="2400" dirty="0">
                <a:solidFill>
                  <a:schemeClr val="accent6">
                    <a:lumMod val="75000"/>
                  </a:schemeClr>
                </a:solidFill>
              </a:rPr>
              <a:t>.</a:t>
            </a:r>
          </a:p>
          <a:p>
            <a:pPr defTabSz="457207">
              <a:buSzPct val="100000"/>
              <a:buFont typeface="Wingdings" panose="05000000000000000000" pitchFamily="2" charset="2"/>
              <a:buChar char="ü"/>
              <a:defRPr/>
            </a:pPr>
            <a:r>
              <a:rPr lang="en-US" altLang="en-US" sz="2400" dirty="0">
                <a:solidFill>
                  <a:schemeClr val="accent6">
                    <a:lumMod val="75000"/>
                  </a:schemeClr>
                </a:solidFill>
              </a:rPr>
              <a:t>Know your credit limits. If a temporary increase is needed, contact </a:t>
            </a:r>
            <a:r>
              <a:rPr lang="en-US" altLang="en-US" sz="2400" b="1" dirty="0">
                <a:solidFill>
                  <a:srgbClr val="0070C0"/>
                </a:solidFill>
                <a:hlinkClick r:id="rId4">
                  <a:extLst>
                    <a:ext uri="{A12FA001-AC4F-418D-AE19-62706E023703}">
                      <ahyp:hlinkClr xmlns:ahyp="http://schemas.microsoft.com/office/drawing/2018/hyperlinkcolor" val="tx"/>
                    </a:ext>
                  </a:extLst>
                </a:hlinkClick>
              </a:rPr>
              <a:t>purchasing@uww.edu</a:t>
            </a:r>
            <a:r>
              <a:rPr lang="en-US" altLang="en-US" sz="2400" dirty="0">
                <a:solidFill>
                  <a:schemeClr val="accent6">
                    <a:lumMod val="75000"/>
                  </a:schemeClr>
                </a:solidFill>
              </a:rPr>
              <a:t>, copy your supervisor, and describe the need for the increase. Do not split transactions.</a:t>
            </a:r>
          </a:p>
          <a:p>
            <a:pPr marL="0" indent="0">
              <a:buSzPct val="100000"/>
              <a:buNone/>
            </a:pPr>
            <a:endParaRPr lang="en-US" sz="2400" dirty="0"/>
          </a:p>
        </p:txBody>
      </p:sp>
      <p:pic>
        <p:nvPicPr>
          <p:cNvPr id="4" name="Picture 7" descr="Willie Warhaw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64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Instructions for Card Use (continued)</a:t>
            </a:r>
          </a:p>
        </p:txBody>
      </p:sp>
      <p:sp>
        <p:nvSpPr>
          <p:cNvPr id="3" name="Content Placeholder 2"/>
          <p:cNvSpPr>
            <a:spLocks noGrp="1"/>
          </p:cNvSpPr>
          <p:nvPr>
            <p:ph idx="1"/>
          </p:nvPr>
        </p:nvSpPr>
        <p:spPr>
          <a:xfrm>
            <a:off x="566801" y="1648123"/>
            <a:ext cx="9511695" cy="4702435"/>
          </a:xfrm>
        </p:spPr>
        <p:txBody>
          <a:bodyPr>
            <a:normAutofit/>
          </a:bodyPr>
          <a:lstStyle/>
          <a:p>
            <a:pPr defTabSz="457207">
              <a:buSzPct val="100000"/>
              <a:buFont typeface="Wingdings" panose="05000000000000000000" pitchFamily="2" charset="2"/>
              <a:buChar char="ü"/>
              <a:defRPr/>
            </a:pPr>
            <a:r>
              <a:rPr lang="en-US" altLang="en-US" sz="2400" dirty="0">
                <a:solidFill>
                  <a:schemeClr val="accent6">
                    <a:lumMod val="75000"/>
                  </a:schemeClr>
                </a:solidFill>
              </a:rPr>
              <a:t>Tell the vendor that the State is exempt from State sales taxes. </a:t>
            </a:r>
          </a:p>
          <a:p>
            <a:pPr defTabSz="457207">
              <a:buSzPct val="100000"/>
              <a:buFont typeface="Wingdings" panose="05000000000000000000" pitchFamily="2" charset="2"/>
              <a:buChar char="ü"/>
              <a:defRPr/>
            </a:pPr>
            <a:r>
              <a:rPr lang="en-US" altLang="en-US" sz="2400" dirty="0">
                <a:solidFill>
                  <a:schemeClr val="accent6">
                    <a:lumMod val="75000"/>
                  </a:schemeClr>
                </a:solidFill>
              </a:rPr>
              <a:t>Provide </a:t>
            </a:r>
            <a:r>
              <a:rPr lang="en-US" altLang="en-US" sz="2400" dirty="0">
                <a:solidFill>
                  <a:srgbClr val="FF0000"/>
                </a:solidFill>
              </a:rPr>
              <a:t>UW shipping address </a:t>
            </a:r>
            <a:r>
              <a:rPr lang="en-US" altLang="en-US" sz="2400" dirty="0">
                <a:solidFill>
                  <a:schemeClr val="accent6">
                    <a:lumMod val="75000"/>
                  </a:schemeClr>
                </a:solidFill>
              </a:rPr>
              <a:t>(items should not be shipped to home address). </a:t>
            </a:r>
          </a:p>
          <a:p>
            <a:pPr defTabSz="457207">
              <a:buSzPct val="100000"/>
              <a:buFont typeface="Wingdings" panose="05000000000000000000" pitchFamily="2" charset="2"/>
              <a:buChar char="ü"/>
              <a:defRPr/>
            </a:pPr>
            <a:r>
              <a:rPr lang="en-US" altLang="en-US" sz="2400" dirty="0">
                <a:solidFill>
                  <a:schemeClr val="accent6">
                    <a:lumMod val="75000"/>
                  </a:schemeClr>
                </a:solidFill>
              </a:rPr>
              <a:t>An itemized invoice is required for each transaction.</a:t>
            </a:r>
          </a:p>
          <a:p>
            <a:pPr defTabSz="457207">
              <a:lnSpc>
                <a:spcPct val="90000"/>
              </a:lnSpc>
              <a:buSzPct val="100000"/>
              <a:buFont typeface="Wingdings" panose="05000000000000000000" pitchFamily="2" charset="2"/>
              <a:buChar char="ü"/>
              <a:defRPr/>
            </a:pPr>
            <a:r>
              <a:rPr lang="en-US" altLang="en-US" sz="2400" dirty="0">
                <a:solidFill>
                  <a:schemeClr val="accent6">
                    <a:lumMod val="75000"/>
                  </a:schemeClr>
                </a:solidFill>
              </a:rPr>
              <a:t>Transactions must be </a:t>
            </a:r>
            <a:r>
              <a:rPr lang="en-US" altLang="en-US" sz="2400" b="1" dirty="0">
                <a:solidFill>
                  <a:srgbClr val="FF0000"/>
                </a:solidFill>
              </a:rPr>
              <a:t>reconciled and approved </a:t>
            </a:r>
            <a:r>
              <a:rPr lang="en-US" altLang="en-US" sz="2400" dirty="0">
                <a:solidFill>
                  <a:schemeClr val="accent6">
                    <a:lumMod val="75000"/>
                  </a:schemeClr>
                </a:solidFill>
              </a:rPr>
              <a:t>in the SFS P Card Module </a:t>
            </a:r>
            <a:r>
              <a:rPr lang="en-US" altLang="en-US" sz="2400" b="1" dirty="0">
                <a:solidFill>
                  <a:srgbClr val="FF0000"/>
                </a:solidFill>
              </a:rPr>
              <a:t>within 30 days </a:t>
            </a:r>
            <a:r>
              <a:rPr lang="en-US" altLang="en-US" sz="2400" dirty="0">
                <a:solidFill>
                  <a:schemeClr val="accent6">
                    <a:lumMod val="75000"/>
                  </a:schemeClr>
                </a:solidFill>
              </a:rPr>
              <a:t>of the transaction.</a:t>
            </a:r>
          </a:p>
          <a:p>
            <a:pPr defTabSz="457207">
              <a:lnSpc>
                <a:spcPct val="90000"/>
              </a:lnSpc>
              <a:buSzPct val="100000"/>
              <a:buFont typeface="Wingdings" panose="05000000000000000000" pitchFamily="2" charset="2"/>
              <a:buChar char="ü"/>
              <a:defRPr/>
            </a:pPr>
            <a:r>
              <a:rPr lang="en-US" altLang="en-US" sz="2400" dirty="0">
                <a:solidFill>
                  <a:schemeClr val="accent6">
                    <a:lumMod val="75000"/>
                  </a:schemeClr>
                </a:solidFill>
              </a:rPr>
              <a:t>Cardholder should attempt to resolve disputed amounts directly with the merchant but can contact Purchasing if not being resolved satisfactorily.</a:t>
            </a:r>
          </a:p>
          <a:p>
            <a:pPr defTabSz="457207">
              <a:lnSpc>
                <a:spcPct val="90000"/>
              </a:lnSpc>
              <a:buSzPct val="100000"/>
              <a:buFont typeface="Wingdings" panose="05000000000000000000" pitchFamily="2" charset="2"/>
              <a:buChar char="ü"/>
              <a:defRPr/>
            </a:pPr>
            <a:r>
              <a:rPr lang="en-US" altLang="en-US" sz="2400" dirty="0">
                <a:solidFill>
                  <a:schemeClr val="accent6">
                    <a:lumMod val="75000"/>
                  </a:schemeClr>
                </a:solidFill>
              </a:rPr>
              <a:t>Credited transactions must also be reconciled and include a receipt.</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108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64163"/>
            <a:ext cx="8596668" cy="883298"/>
          </a:xfrm>
        </p:spPr>
        <p:txBody>
          <a:bodyPr/>
          <a:lstStyle/>
          <a:p>
            <a:r>
              <a:rPr lang="en-US" dirty="0"/>
              <a:t>Card Security</a:t>
            </a:r>
          </a:p>
        </p:txBody>
      </p:sp>
      <p:sp>
        <p:nvSpPr>
          <p:cNvPr id="3" name="Content Placeholder 2"/>
          <p:cNvSpPr>
            <a:spLocks noGrp="1"/>
          </p:cNvSpPr>
          <p:nvPr>
            <p:ph idx="1"/>
          </p:nvPr>
        </p:nvSpPr>
        <p:spPr>
          <a:xfrm>
            <a:off x="677334" y="1847461"/>
            <a:ext cx="9255806" cy="4821564"/>
          </a:xfrm>
        </p:spPr>
        <p:txBody>
          <a:bodyPr>
            <a:normAutofit fontScale="70000" lnSpcReduction="20000"/>
          </a:bodyPr>
          <a:lstStyle/>
          <a:p>
            <a:r>
              <a:rPr lang="en-US" altLang="en-US" sz="3400" dirty="0">
                <a:solidFill>
                  <a:schemeClr val="accent6">
                    <a:lumMod val="75000"/>
                  </a:schemeClr>
                </a:solidFill>
                <a:cs typeface="Times New Roman" panose="02020603050405020304" pitchFamily="18" charset="0"/>
              </a:rPr>
              <a:t>Use only secure method to communicate your card number. Never email a copy of your card or full card number. </a:t>
            </a:r>
          </a:p>
          <a:p>
            <a:r>
              <a:rPr lang="en-US" altLang="en-US" sz="3400" dirty="0">
                <a:solidFill>
                  <a:schemeClr val="accent6">
                    <a:lumMod val="75000"/>
                  </a:schemeClr>
                </a:solidFill>
                <a:cs typeface="Times New Roman" panose="02020603050405020304" pitchFamily="18" charset="0"/>
              </a:rPr>
              <a:t>You must notify the US Bank and the Procurement Office immediately when you discover your card is lost or stolen.</a:t>
            </a:r>
          </a:p>
          <a:p>
            <a:r>
              <a:rPr lang="en-US" altLang="en-US" sz="3400" dirty="0">
                <a:solidFill>
                  <a:schemeClr val="accent6">
                    <a:lumMod val="75000"/>
                  </a:schemeClr>
                </a:solidFill>
                <a:cs typeface="Times New Roman" panose="02020603050405020304" pitchFamily="18" charset="0"/>
              </a:rPr>
              <a:t>This includes noting the expiration date and ensuring a new card is received upon card expiration. </a:t>
            </a:r>
          </a:p>
          <a:p>
            <a:r>
              <a:rPr lang="en-US" altLang="en-US" sz="3400" dirty="0">
                <a:solidFill>
                  <a:schemeClr val="accent6">
                    <a:lumMod val="75000"/>
                  </a:schemeClr>
                </a:solidFill>
                <a:cs typeface="Times New Roman" panose="02020603050405020304" pitchFamily="18" charset="0"/>
              </a:rPr>
              <a:t>Unlike personal credit cards where cardholders are responsible for paying the first $50.00 if the card is stolen or misused, the Procurement Card program holds the University responsible for paying all charges resulting from stolen or misused cards until US Bank has been notified. </a:t>
            </a:r>
          </a:p>
          <a:p>
            <a:r>
              <a:rPr lang="en-US" altLang="en-US" sz="3400" dirty="0">
                <a:solidFill>
                  <a:schemeClr val="accent6">
                    <a:lumMod val="75000"/>
                  </a:schemeClr>
                </a:solidFill>
                <a:cs typeface="Times New Roman" panose="02020603050405020304" pitchFamily="18" charset="0"/>
              </a:rPr>
              <a:t>Supervisors should notify Purchasing when a cardholder is leaving their role.</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598236" y="329681"/>
            <a:ext cx="1268963" cy="1268963"/>
          </a:xfrm>
          <a:prstGeom prst="rect">
            <a:avLst/>
          </a:prstGeom>
        </p:spPr>
      </p:pic>
    </p:spTree>
    <p:extLst>
      <p:ext uri="{BB962C8B-B14F-4D97-AF65-F5344CB8AC3E}">
        <p14:creationId xmlns:p14="http://schemas.microsoft.com/office/powerpoint/2010/main" val="308519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Travel Procurement Card Program</a:t>
            </a:r>
          </a:p>
        </p:txBody>
      </p:sp>
      <p:sp>
        <p:nvSpPr>
          <p:cNvPr id="3" name="Content Placeholder 2"/>
          <p:cNvSpPr>
            <a:spLocks noGrp="1"/>
          </p:cNvSpPr>
          <p:nvPr>
            <p:ph idx="1"/>
          </p:nvPr>
        </p:nvSpPr>
        <p:spPr>
          <a:xfrm>
            <a:off x="677334" y="1815149"/>
            <a:ext cx="8596668" cy="3880773"/>
          </a:xfrm>
        </p:spPr>
        <p:txBody>
          <a:bodyPr/>
          <a:lstStyle/>
          <a:p>
            <a:pPr>
              <a:defRPr/>
            </a:pPr>
            <a:r>
              <a:rPr lang="en-US" altLang="en-US" sz="2200" dirty="0">
                <a:solidFill>
                  <a:schemeClr val="accent6">
                    <a:lumMod val="75000"/>
                  </a:schemeClr>
                </a:solidFill>
                <a:cs typeface="Times New Roman" panose="02020603050405020304" pitchFamily="18" charset="0"/>
              </a:rPr>
              <a:t>The travel card is used to pay for business travel expenses - primarily lodging, registration, car rental, and airline tickets. </a:t>
            </a:r>
            <a:r>
              <a:rPr lang="en-US" altLang="en-US" sz="2200" dirty="0">
                <a:solidFill>
                  <a:schemeClr val="accent6">
                    <a:lumMod val="75000"/>
                  </a:schemeClr>
                </a:solidFill>
              </a:rPr>
              <a:t>Individual meals are not permitted on the card.</a:t>
            </a:r>
          </a:p>
          <a:p>
            <a:pPr>
              <a:defRPr/>
            </a:pPr>
            <a:r>
              <a:rPr lang="en-US" altLang="en-US" sz="2200" dirty="0">
                <a:solidFill>
                  <a:schemeClr val="accent6">
                    <a:lumMod val="75000"/>
                  </a:schemeClr>
                </a:solidFill>
              </a:rPr>
              <a:t>A TER must be completed for all transactions that post to a university paid travel card, even if no other reimbursable expenses are claimed.</a:t>
            </a:r>
          </a:p>
          <a:p>
            <a:endParaRPr lang="en-US" dirty="0"/>
          </a:p>
        </p:txBody>
      </p:sp>
      <p:pic>
        <p:nvPicPr>
          <p:cNvPr id="5"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168993"/>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552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err="1"/>
              <a:t>Clery</a:t>
            </a:r>
            <a:r>
              <a:rPr lang="en-US" dirty="0"/>
              <a:t> Act reporting requirement</a:t>
            </a:r>
          </a:p>
        </p:txBody>
      </p:sp>
      <p:sp>
        <p:nvSpPr>
          <p:cNvPr id="3" name="Content Placeholder 2"/>
          <p:cNvSpPr>
            <a:spLocks noGrp="1"/>
          </p:cNvSpPr>
          <p:nvPr>
            <p:ph idx="1"/>
          </p:nvPr>
        </p:nvSpPr>
        <p:spPr>
          <a:xfrm>
            <a:off x="677333" y="1988191"/>
            <a:ext cx="9515291" cy="4622334"/>
          </a:xfrm>
        </p:spPr>
        <p:txBody>
          <a:bodyPr>
            <a:normAutofit lnSpcReduction="10000"/>
          </a:bodyPr>
          <a:lstStyle/>
          <a:p>
            <a:pPr>
              <a:defRPr/>
            </a:pPr>
            <a:r>
              <a:rPr lang="en-US" altLang="en-US" sz="2400" dirty="0">
                <a:solidFill>
                  <a:schemeClr val="accent6">
                    <a:lumMod val="75000"/>
                  </a:schemeClr>
                </a:solidFill>
                <a:cs typeface="Times New Roman" panose="02020603050405020304" pitchFamily="18" charset="0"/>
              </a:rPr>
              <a:t>Effective July 1, 2023, in order to comply with </a:t>
            </a:r>
            <a:r>
              <a:rPr lang="en-US" altLang="en-US" sz="2400" dirty="0" err="1">
                <a:solidFill>
                  <a:schemeClr val="accent6">
                    <a:lumMod val="75000"/>
                  </a:schemeClr>
                </a:solidFill>
                <a:cs typeface="Times New Roman" panose="02020603050405020304" pitchFamily="18" charset="0"/>
              </a:rPr>
              <a:t>Clery</a:t>
            </a:r>
            <a:r>
              <a:rPr lang="en-US" altLang="en-US" sz="2400" dirty="0">
                <a:solidFill>
                  <a:schemeClr val="accent6">
                    <a:lumMod val="75000"/>
                  </a:schemeClr>
                </a:solidFill>
                <a:cs typeface="Times New Roman" panose="02020603050405020304" pitchFamily="18" charset="0"/>
              </a:rPr>
              <a:t> Act reporting requirements, the UW police needs to identify instances of travel-related student lodging. </a:t>
            </a:r>
          </a:p>
          <a:p>
            <a:pPr>
              <a:defRPr/>
            </a:pPr>
            <a:r>
              <a:rPr lang="en-US" altLang="en-US" sz="2400" dirty="0">
                <a:solidFill>
                  <a:schemeClr val="accent6">
                    <a:lumMod val="75000"/>
                  </a:schemeClr>
                </a:solidFill>
                <a:cs typeface="Times New Roman" panose="02020603050405020304" pitchFamily="18" charset="0"/>
              </a:rPr>
              <a:t>New account codes for student lodging</a:t>
            </a:r>
          </a:p>
          <a:p>
            <a:pPr lvl="1">
              <a:defRPr/>
            </a:pPr>
            <a:r>
              <a:rPr lang="en-US" altLang="en-US" sz="2200" dirty="0">
                <a:solidFill>
                  <a:schemeClr val="accent6">
                    <a:lumMod val="75000"/>
                  </a:schemeClr>
                </a:solidFill>
                <a:cs typeface="Times New Roman" panose="02020603050405020304" pitchFamily="18" charset="0"/>
              </a:rPr>
              <a:t>2853 - Student Lodging In State</a:t>
            </a:r>
          </a:p>
          <a:p>
            <a:pPr lvl="1">
              <a:defRPr/>
            </a:pPr>
            <a:r>
              <a:rPr lang="en-US" altLang="en-US" sz="2200" dirty="0">
                <a:solidFill>
                  <a:schemeClr val="accent6">
                    <a:lumMod val="75000"/>
                  </a:schemeClr>
                </a:solidFill>
                <a:cs typeface="Times New Roman" panose="02020603050405020304" pitchFamily="18" charset="0"/>
              </a:rPr>
              <a:t>2854 – Student Lodging Out of State</a:t>
            </a:r>
          </a:p>
          <a:p>
            <a:pPr lvl="1">
              <a:defRPr/>
            </a:pPr>
            <a:r>
              <a:rPr lang="en-US" altLang="en-US" sz="2200" dirty="0">
                <a:solidFill>
                  <a:schemeClr val="accent6">
                    <a:lumMod val="75000"/>
                  </a:schemeClr>
                </a:solidFill>
                <a:cs typeface="Times New Roman" panose="02020603050405020304" pitchFamily="18" charset="0"/>
              </a:rPr>
              <a:t>2855 – Student Lodging Foreign</a:t>
            </a:r>
          </a:p>
          <a:p>
            <a:pPr lvl="1">
              <a:defRPr/>
            </a:pPr>
            <a:endParaRPr lang="en-US" altLang="en-US" sz="2200" dirty="0">
              <a:solidFill>
                <a:schemeClr val="accent6">
                  <a:lumMod val="75000"/>
                </a:schemeClr>
              </a:solidFill>
              <a:cs typeface="Times New Roman" panose="02020603050405020304" pitchFamily="18" charset="0"/>
            </a:endParaRPr>
          </a:p>
          <a:p>
            <a:pPr lvl="1">
              <a:defRPr/>
            </a:pPr>
            <a:r>
              <a:rPr lang="en-US" altLang="en-US" sz="2200" dirty="0">
                <a:solidFill>
                  <a:schemeClr val="accent6">
                    <a:lumMod val="75000"/>
                  </a:schemeClr>
                </a:solidFill>
                <a:cs typeface="Times New Roman" panose="02020603050405020304" pitchFamily="18" charset="0"/>
              </a:rPr>
              <a:t>Users will need to provide the physical address of the lodging facility with payment mechanism supporting documentation – Purchasing card: Add to Business </a:t>
            </a:r>
            <a:r>
              <a:rPr lang="en-US" altLang="en-US" sz="2200">
                <a:solidFill>
                  <a:schemeClr val="accent6">
                    <a:lumMod val="75000"/>
                  </a:schemeClr>
                </a:solidFill>
                <a:cs typeface="Times New Roman" panose="02020603050405020304" pitchFamily="18" charset="0"/>
              </a:rPr>
              <a:t>Purpose Field.</a:t>
            </a:r>
            <a:endParaRPr lang="en-US" altLang="en-US" sz="24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1996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Travel Program Updates</a:t>
            </a:r>
          </a:p>
        </p:txBody>
      </p:sp>
      <p:sp>
        <p:nvSpPr>
          <p:cNvPr id="3" name="Content Placeholder 2"/>
          <p:cNvSpPr>
            <a:spLocks noGrp="1"/>
          </p:cNvSpPr>
          <p:nvPr>
            <p:ph idx="1"/>
          </p:nvPr>
        </p:nvSpPr>
        <p:spPr>
          <a:xfrm>
            <a:off x="677333" y="1899331"/>
            <a:ext cx="9092967" cy="3900220"/>
          </a:xfrm>
        </p:spPr>
        <p:txBody>
          <a:bodyPr>
            <a:normAutofit/>
          </a:bodyPr>
          <a:lstStyle/>
          <a:p>
            <a:pPr marL="0" indent="0">
              <a:lnSpc>
                <a:spcPct val="80000"/>
              </a:lnSpc>
              <a:buNone/>
              <a:defRPr/>
            </a:pPr>
            <a:r>
              <a:rPr lang="en-US" altLang="en-US" sz="2400" dirty="0">
                <a:solidFill>
                  <a:schemeClr val="accent6">
                    <a:lumMod val="75000"/>
                  </a:schemeClr>
                </a:solidFill>
                <a:cs typeface="Times New Roman" panose="02020603050405020304" pitchFamily="18" charset="0"/>
              </a:rPr>
              <a:t>To better meet the specialized needs of the campus community, a change from one travel agency to separate agency vendors is effective July 1, 2020.</a:t>
            </a:r>
          </a:p>
          <a:p>
            <a:pPr>
              <a:lnSpc>
                <a:spcPct val="80000"/>
              </a:lnSpc>
              <a:defRPr/>
            </a:pPr>
            <a:endParaRPr lang="en-US" altLang="en-US" sz="2400" dirty="0">
              <a:solidFill>
                <a:schemeClr val="accent6">
                  <a:lumMod val="75000"/>
                </a:schemeClr>
              </a:solidFill>
              <a:cs typeface="Times New Roman" panose="02020603050405020304" pitchFamily="18" charset="0"/>
            </a:endParaRPr>
          </a:p>
          <a:p>
            <a:pPr>
              <a:lnSpc>
                <a:spcPct val="80000"/>
              </a:lnSpc>
              <a:defRPr/>
            </a:pPr>
            <a:r>
              <a:rPr lang="en-US" altLang="en-US" sz="2400" dirty="0">
                <a:solidFill>
                  <a:schemeClr val="accent6">
                    <a:lumMod val="75000"/>
                  </a:schemeClr>
                </a:solidFill>
                <a:cs typeface="Times New Roman" panose="02020603050405020304" pitchFamily="18" charset="0"/>
              </a:rPr>
              <a:t>Individual Travel – Travel Incorporated</a:t>
            </a:r>
          </a:p>
          <a:p>
            <a:pPr>
              <a:lnSpc>
                <a:spcPct val="80000"/>
              </a:lnSpc>
              <a:defRPr/>
            </a:pPr>
            <a:r>
              <a:rPr lang="en-US" altLang="en-US" sz="2400" dirty="0">
                <a:solidFill>
                  <a:schemeClr val="accent6">
                    <a:lumMod val="75000"/>
                  </a:schemeClr>
                </a:solidFill>
                <a:cs typeface="Times New Roman" panose="02020603050405020304" pitchFamily="18" charset="0"/>
              </a:rPr>
              <a:t>NCAA Sports – Shorts Travel</a:t>
            </a:r>
          </a:p>
          <a:p>
            <a:pPr>
              <a:lnSpc>
                <a:spcPct val="80000"/>
              </a:lnSpc>
              <a:defRPr/>
            </a:pPr>
            <a:r>
              <a:rPr lang="en-US" altLang="en-US" sz="2400" dirty="0">
                <a:solidFill>
                  <a:schemeClr val="accent6">
                    <a:lumMod val="75000"/>
                  </a:schemeClr>
                </a:solidFill>
                <a:cs typeface="Times New Roman" panose="02020603050405020304" pitchFamily="18" charset="0"/>
              </a:rPr>
              <a:t>Group Blocks (10 or more travelers) – Fox World Travel</a:t>
            </a:r>
            <a:endParaRPr lang="en-US" altLang="en-US" sz="24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103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Card Use for Lodging</a:t>
            </a:r>
          </a:p>
        </p:txBody>
      </p:sp>
      <p:sp>
        <p:nvSpPr>
          <p:cNvPr id="3" name="Content Placeholder 2"/>
          <p:cNvSpPr>
            <a:spLocks noGrp="1"/>
          </p:cNvSpPr>
          <p:nvPr>
            <p:ph idx="1"/>
          </p:nvPr>
        </p:nvSpPr>
        <p:spPr>
          <a:xfrm>
            <a:off x="677334" y="2160589"/>
            <a:ext cx="8596668" cy="3512423"/>
          </a:xfrm>
        </p:spPr>
        <p:txBody>
          <a:bodyPr>
            <a:noAutofit/>
          </a:bodyPr>
          <a:lstStyle/>
          <a:p>
            <a:pPr>
              <a:buFont typeface="Wingdings 3" panose="05040102010807070707" pitchFamily="18" charset="2"/>
              <a:buChar char="u"/>
            </a:pPr>
            <a:r>
              <a:rPr lang="en-US" sz="2200" dirty="0">
                <a:solidFill>
                  <a:schemeClr val="accent6">
                    <a:lumMod val="75000"/>
                  </a:schemeClr>
                </a:solidFill>
              </a:rPr>
              <a:t>UW System policies state all hotel reservations are to be done through Concur or the appropriate travel agent based on the type of travel (see </a:t>
            </a:r>
            <a:r>
              <a:rPr lang="en-US" sz="2200" dirty="0" err="1">
                <a:solidFill>
                  <a:schemeClr val="accent6">
                    <a:lumMod val="75000"/>
                  </a:schemeClr>
                </a:solidFill>
                <a:hlinkClick r:id="rId2"/>
              </a:rPr>
              <a:t>UWTravelWIse</a:t>
            </a:r>
            <a:r>
              <a:rPr lang="en-US" sz="2200" dirty="0">
                <a:solidFill>
                  <a:schemeClr val="accent6">
                    <a:lumMod val="75000"/>
                  </a:schemeClr>
                </a:solidFill>
              </a:rPr>
              <a:t> for current contracts).</a:t>
            </a:r>
          </a:p>
          <a:p>
            <a:pPr lvl="1">
              <a:buFont typeface="Wingdings 3" panose="05040102010807070707" pitchFamily="18" charset="2"/>
              <a:buChar char="u"/>
            </a:pPr>
            <a:r>
              <a:rPr lang="en-US" sz="2200" dirty="0">
                <a:solidFill>
                  <a:schemeClr val="accent6">
                    <a:lumMod val="75000"/>
                  </a:schemeClr>
                </a:solidFill>
              </a:rPr>
              <a:t>Exception : Conference site hotels can be booked directly with hotel.</a:t>
            </a:r>
          </a:p>
          <a:p>
            <a:pPr>
              <a:buFont typeface="Wingdings 3" panose="05040102010807070707" pitchFamily="18" charset="2"/>
              <a:buChar char="u"/>
            </a:pPr>
            <a:r>
              <a:rPr lang="en-US" sz="2200" dirty="0">
                <a:solidFill>
                  <a:schemeClr val="accent6">
                    <a:lumMod val="75000"/>
                  </a:schemeClr>
                </a:solidFill>
              </a:rPr>
              <a:t>When making the reservation, identify yourself as an employee of the State of Wisconsin and ask for government discounts/contract rate. </a:t>
            </a:r>
          </a:p>
          <a:p>
            <a:pPr marL="0" indent="0">
              <a:buNone/>
            </a:pPr>
            <a:endParaRPr lang="en-US" sz="2200"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71456" y="297024"/>
            <a:ext cx="1765041" cy="1765041"/>
          </a:xfrm>
          <a:prstGeom prst="rect">
            <a:avLst/>
          </a:prstGeom>
        </p:spPr>
      </p:pic>
    </p:spTree>
    <p:extLst>
      <p:ext uri="{BB962C8B-B14F-4D97-AF65-F5344CB8AC3E}">
        <p14:creationId xmlns:p14="http://schemas.microsoft.com/office/powerpoint/2010/main" val="1689685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Card Use for Lodging (continued)</a:t>
            </a:r>
          </a:p>
        </p:txBody>
      </p:sp>
      <p:sp>
        <p:nvSpPr>
          <p:cNvPr id="3" name="Content Placeholder 2"/>
          <p:cNvSpPr>
            <a:spLocks noGrp="1"/>
          </p:cNvSpPr>
          <p:nvPr>
            <p:ph idx="1"/>
          </p:nvPr>
        </p:nvSpPr>
        <p:spPr>
          <a:xfrm>
            <a:off x="677333" y="2160589"/>
            <a:ext cx="8980233" cy="3826852"/>
          </a:xfrm>
        </p:spPr>
        <p:txBody>
          <a:bodyPr>
            <a:normAutofit/>
          </a:bodyPr>
          <a:lstStyle/>
          <a:p>
            <a:pPr>
              <a:defRPr/>
            </a:pPr>
            <a:r>
              <a:rPr lang="en-US" sz="2200" dirty="0">
                <a:solidFill>
                  <a:schemeClr val="accent6">
                    <a:lumMod val="75000"/>
                  </a:schemeClr>
                </a:solidFill>
              </a:rPr>
              <a:t>Be sure to check the hotel's cancellation policy. Generally, if you fail to cancel a reservation in accordance with hotel policy, you will be personally responsible for reimbursing the university for room charges that are posted to the  Card when you are a "no-show." </a:t>
            </a:r>
          </a:p>
          <a:p>
            <a:pPr>
              <a:defRPr/>
            </a:pPr>
            <a:r>
              <a:rPr lang="en-US" altLang="en-US" sz="2200" dirty="0">
                <a:solidFill>
                  <a:schemeClr val="accent6">
                    <a:lumMod val="75000"/>
                  </a:schemeClr>
                </a:solidFill>
                <a:cs typeface="Times New Roman" panose="02020603050405020304" pitchFamily="18" charset="0"/>
              </a:rPr>
              <a:t>Only room charges may be charged to the Travel Procurement Card. All other expenses such as meals, telephone calls or internet, room service, laundry, etc. must be paid separately, with appropriate reimbursement claimed on a travel expense report. </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0588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Use for Air Travel</a:t>
            </a:r>
          </a:p>
        </p:txBody>
      </p:sp>
      <p:sp>
        <p:nvSpPr>
          <p:cNvPr id="3" name="Content Placeholder 2"/>
          <p:cNvSpPr>
            <a:spLocks noGrp="1"/>
          </p:cNvSpPr>
          <p:nvPr>
            <p:ph idx="1"/>
          </p:nvPr>
        </p:nvSpPr>
        <p:spPr>
          <a:xfrm>
            <a:off x="677334" y="2100441"/>
            <a:ext cx="8596668" cy="3708366"/>
          </a:xfrm>
        </p:spPr>
        <p:txBody>
          <a:bodyPr>
            <a:noAutofit/>
          </a:bodyPr>
          <a:lstStyle/>
          <a:p>
            <a:pPr>
              <a:defRPr/>
            </a:pPr>
            <a:r>
              <a:rPr lang="en-US" altLang="en-US" sz="2200" dirty="0">
                <a:solidFill>
                  <a:schemeClr val="accent6">
                    <a:lumMod val="75000"/>
                  </a:schemeClr>
                </a:solidFill>
                <a:cs typeface="Times New Roman" panose="02020603050405020304" pitchFamily="18" charset="0"/>
              </a:rPr>
              <a:t>All airfare MUST be booked using one of our contracted vendors.</a:t>
            </a:r>
          </a:p>
          <a:p>
            <a:pPr lvl="1">
              <a:buFont typeface="Arial" panose="020B0604020202020204" pitchFamily="34" charset="0"/>
              <a:buChar char="•"/>
              <a:defRPr/>
            </a:pPr>
            <a:r>
              <a:rPr lang="en-US" altLang="en-US" sz="2200" dirty="0">
                <a:solidFill>
                  <a:schemeClr val="accent6">
                    <a:lumMod val="75000"/>
                  </a:schemeClr>
                </a:solidFill>
                <a:cs typeface="Times New Roman" panose="02020603050405020304" pitchFamily="18" charset="0"/>
              </a:rPr>
              <a:t>Concur (online) or</a:t>
            </a:r>
          </a:p>
          <a:p>
            <a:pPr lvl="1">
              <a:buFont typeface="Arial" panose="020B0604020202020204" pitchFamily="34" charset="0"/>
              <a:buChar char="•"/>
              <a:defRPr/>
            </a:pPr>
            <a:r>
              <a:rPr lang="en-US" altLang="en-US" sz="2200" dirty="0">
                <a:solidFill>
                  <a:schemeClr val="accent6">
                    <a:lumMod val="75000"/>
                  </a:schemeClr>
                </a:solidFill>
                <a:cs typeface="Times New Roman" panose="02020603050405020304" pitchFamily="18" charset="0"/>
              </a:rPr>
              <a:t>Appropriate agent based on travel type – see </a:t>
            </a:r>
            <a:r>
              <a:rPr lang="en-US" altLang="en-US" sz="2200" dirty="0" err="1">
                <a:solidFill>
                  <a:schemeClr val="accent6">
                    <a:lumMod val="75000"/>
                  </a:schemeClr>
                </a:solidFill>
                <a:cs typeface="Times New Roman" panose="02020603050405020304" pitchFamily="18" charset="0"/>
                <a:hlinkClick r:id="rId2"/>
              </a:rPr>
              <a:t>UWTravelWIse</a:t>
            </a:r>
            <a:r>
              <a:rPr lang="en-US" altLang="en-US" sz="2200" dirty="0">
                <a:solidFill>
                  <a:schemeClr val="accent6">
                    <a:lumMod val="75000"/>
                  </a:schemeClr>
                </a:solidFill>
                <a:cs typeface="Times New Roman" panose="02020603050405020304" pitchFamily="18" charset="0"/>
              </a:rPr>
              <a:t> for current contracts </a:t>
            </a:r>
            <a:endParaRPr lang="en-US" altLang="en-US" sz="2200" dirty="0">
              <a:solidFill>
                <a:schemeClr val="accent6">
                  <a:lumMod val="75000"/>
                </a:schemeClr>
              </a:solidFill>
            </a:endParaRPr>
          </a:p>
          <a:p>
            <a:pPr>
              <a:defRPr/>
            </a:pPr>
            <a:r>
              <a:rPr lang="en-US" altLang="en-US" sz="2200" dirty="0">
                <a:solidFill>
                  <a:schemeClr val="accent6">
                    <a:lumMod val="75000"/>
                  </a:schemeClr>
                </a:solidFill>
                <a:cs typeface="Times New Roman" panose="02020603050405020304" pitchFamily="18" charset="0"/>
              </a:rPr>
              <a:t>When making airline reservations always search for the lowest appropriate airfare.  </a:t>
            </a:r>
          </a:p>
          <a:p>
            <a:pPr marL="0" indent="0">
              <a:buNone/>
            </a:pPr>
            <a:endParaRPr lang="en-US" sz="2200"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271797" y="606490"/>
            <a:ext cx="1266533" cy="1266533"/>
          </a:xfrm>
          <a:prstGeom prst="rect">
            <a:avLst/>
          </a:prstGeom>
        </p:spPr>
      </p:pic>
    </p:spTree>
    <p:extLst>
      <p:ext uri="{BB962C8B-B14F-4D97-AF65-F5344CB8AC3E}">
        <p14:creationId xmlns:p14="http://schemas.microsoft.com/office/powerpoint/2010/main" val="455082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Which Card Do I Use?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20918755"/>
              </p:ext>
            </p:extLst>
          </p:nvPr>
        </p:nvGraphicFramePr>
        <p:xfrm>
          <a:off x="841973" y="1902691"/>
          <a:ext cx="8437829" cy="3398996"/>
        </p:xfrm>
        <a:graphic>
          <a:graphicData uri="http://schemas.openxmlformats.org/drawingml/2006/table">
            <a:tbl>
              <a:tblPr>
                <a:tableStyleId>{616DA210-FB5B-4158-B5E0-FEB733F419BA}</a:tableStyleId>
              </a:tblPr>
              <a:tblGrid>
                <a:gridCol w="1747318">
                  <a:extLst>
                    <a:ext uri="{9D8B030D-6E8A-4147-A177-3AD203B41FA5}">
                      <a16:colId xmlns:a16="http://schemas.microsoft.com/office/drawing/2014/main" val="1862295260"/>
                    </a:ext>
                  </a:extLst>
                </a:gridCol>
                <a:gridCol w="1611517">
                  <a:extLst>
                    <a:ext uri="{9D8B030D-6E8A-4147-A177-3AD203B41FA5}">
                      <a16:colId xmlns:a16="http://schemas.microsoft.com/office/drawing/2014/main" val="1777416913"/>
                    </a:ext>
                  </a:extLst>
                </a:gridCol>
                <a:gridCol w="1620570">
                  <a:extLst>
                    <a:ext uri="{9D8B030D-6E8A-4147-A177-3AD203B41FA5}">
                      <a16:colId xmlns:a16="http://schemas.microsoft.com/office/drawing/2014/main" val="1154674732"/>
                    </a:ext>
                  </a:extLst>
                </a:gridCol>
                <a:gridCol w="1667064">
                  <a:extLst>
                    <a:ext uri="{9D8B030D-6E8A-4147-A177-3AD203B41FA5}">
                      <a16:colId xmlns:a16="http://schemas.microsoft.com/office/drawing/2014/main" val="1892490295"/>
                    </a:ext>
                  </a:extLst>
                </a:gridCol>
                <a:gridCol w="1791360">
                  <a:extLst>
                    <a:ext uri="{9D8B030D-6E8A-4147-A177-3AD203B41FA5}">
                      <a16:colId xmlns:a16="http://schemas.microsoft.com/office/drawing/2014/main" val="3912730502"/>
                    </a:ext>
                  </a:extLst>
                </a:gridCol>
              </a:tblGrid>
              <a:tr h="979054">
                <a:tc>
                  <a:txBody>
                    <a:bodyPr/>
                    <a:lstStyle/>
                    <a:p>
                      <a:pPr algn="l" fontAlgn="b"/>
                      <a:r>
                        <a:rPr lang="en-US" sz="1200" u="none" strike="noStrike" dirty="0">
                          <a:effectLst/>
                        </a:rPr>
                        <a:t> </a:t>
                      </a:r>
                      <a:endParaRPr lang="en-US" sz="12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solidFill>
                            <a:schemeClr val="accent6">
                              <a:lumMod val="50000"/>
                            </a:schemeClr>
                          </a:solidFill>
                          <a:effectLst/>
                        </a:rPr>
                        <a:t>Procurement Card</a:t>
                      </a:r>
                    </a:p>
                    <a:p>
                      <a:pPr algn="ctr" fontAlgn="ctr"/>
                      <a:r>
                        <a:rPr lang="en-US" sz="1400" u="none" strike="noStrike" dirty="0">
                          <a:solidFill>
                            <a:schemeClr val="accent6">
                              <a:lumMod val="50000"/>
                            </a:schemeClr>
                          </a:solidFill>
                          <a:effectLst/>
                        </a:rPr>
                        <a:t>(Supply &amp; Expense/ S</a:t>
                      </a:r>
                      <a:r>
                        <a:rPr lang="en-US" sz="1400" u="none" strike="noStrike" baseline="0" dirty="0">
                          <a:solidFill>
                            <a:schemeClr val="accent6">
                              <a:lumMod val="50000"/>
                            </a:schemeClr>
                          </a:solidFill>
                          <a:effectLst/>
                        </a:rPr>
                        <a:t> &amp; E Card)</a:t>
                      </a: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tc>
                  <a:txBody>
                    <a:bodyPr/>
                    <a:lstStyle/>
                    <a:p>
                      <a:pPr algn="ctr" fontAlgn="ctr"/>
                      <a:endParaRPr lang="en-US" sz="1400" u="none" strike="noStrike" dirty="0">
                        <a:solidFill>
                          <a:schemeClr val="accent6">
                            <a:lumMod val="50000"/>
                          </a:schemeClr>
                        </a:solidFill>
                        <a:effectLst/>
                      </a:endParaRPr>
                    </a:p>
                    <a:p>
                      <a:pPr algn="ctr" fontAlgn="ctr"/>
                      <a:r>
                        <a:rPr lang="en-US" sz="1400" u="none" strike="noStrike" dirty="0">
                          <a:solidFill>
                            <a:schemeClr val="accent6">
                              <a:lumMod val="50000"/>
                            </a:schemeClr>
                          </a:solidFill>
                          <a:effectLst/>
                        </a:rPr>
                        <a:t>Travel Procurement Card</a:t>
                      </a:r>
                    </a:p>
                    <a:p>
                      <a:pPr algn="ctr" fontAlgn="ct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solidFill>
                            <a:schemeClr val="accent6">
                              <a:lumMod val="50000"/>
                            </a:schemeClr>
                          </a:solidFill>
                          <a:effectLst/>
                        </a:rPr>
                        <a:t>US Bank Corporate </a:t>
                      </a:r>
                    </a:p>
                    <a:p>
                      <a:pPr algn="ctr" fontAlgn="ctr"/>
                      <a:r>
                        <a:rPr lang="en-US" sz="1400" u="none" strike="noStrike" dirty="0">
                          <a:solidFill>
                            <a:schemeClr val="accent6">
                              <a:lumMod val="50000"/>
                            </a:schemeClr>
                          </a:solidFill>
                          <a:effectLst/>
                        </a:rPr>
                        <a:t>Travel Card</a:t>
                      </a: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solidFill>
                            <a:schemeClr val="accent6">
                              <a:lumMod val="50000"/>
                            </a:schemeClr>
                          </a:solidFill>
                          <a:effectLst/>
                        </a:rPr>
                        <a:t>Personal Credit</a:t>
                      </a:r>
                    </a:p>
                    <a:p>
                      <a:pPr algn="ctr" fontAlgn="ctr"/>
                      <a:r>
                        <a:rPr lang="en-US" sz="1400" u="none" strike="noStrike" dirty="0">
                          <a:solidFill>
                            <a:schemeClr val="accent6">
                              <a:lumMod val="50000"/>
                            </a:schemeClr>
                          </a:solidFill>
                          <a:effectLst/>
                        </a:rPr>
                        <a:t> Card</a:t>
                      </a: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907119763"/>
                  </a:ext>
                </a:extLst>
              </a:tr>
              <a:tr h="345706">
                <a:tc>
                  <a:txBody>
                    <a:bodyPr/>
                    <a:lstStyle/>
                    <a:p>
                      <a:pPr algn="l" fontAlgn="b"/>
                      <a:r>
                        <a:rPr lang="en-US" sz="1400" u="none" strike="noStrike" dirty="0">
                          <a:solidFill>
                            <a:schemeClr val="accent6">
                              <a:lumMod val="50000"/>
                            </a:schemeClr>
                          </a:solidFill>
                          <a:effectLst/>
                        </a:rPr>
                        <a:t> Airfare</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94795108"/>
                  </a:ext>
                </a:extLst>
              </a:tr>
              <a:tr h="345706">
                <a:tc>
                  <a:txBody>
                    <a:bodyPr/>
                    <a:lstStyle/>
                    <a:p>
                      <a:pPr algn="l" fontAlgn="b"/>
                      <a:r>
                        <a:rPr lang="en-US" sz="1400" u="none" strike="noStrike" dirty="0">
                          <a:solidFill>
                            <a:schemeClr val="accent6">
                              <a:lumMod val="50000"/>
                            </a:schemeClr>
                          </a:solidFill>
                          <a:effectLst/>
                        </a:rPr>
                        <a:t> Hotel</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898276570"/>
                  </a:ext>
                </a:extLst>
              </a:tr>
              <a:tr h="345706">
                <a:tc>
                  <a:txBody>
                    <a:bodyPr/>
                    <a:lstStyle/>
                    <a:p>
                      <a:pPr algn="l" fontAlgn="b"/>
                      <a:r>
                        <a:rPr lang="en-US" sz="1400" u="none" strike="noStrike" dirty="0">
                          <a:solidFill>
                            <a:schemeClr val="accent6">
                              <a:lumMod val="50000"/>
                            </a:schemeClr>
                          </a:solidFill>
                          <a:effectLst/>
                        </a:rPr>
                        <a:t> Travel Agency fees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 </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050060464"/>
                  </a:ext>
                </a:extLst>
              </a:tr>
              <a:tr h="345706">
                <a:tc>
                  <a:txBody>
                    <a:bodyPr/>
                    <a:lstStyle/>
                    <a:p>
                      <a:pPr algn="l" fontAlgn="b"/>
                      <a:r>
                        <a:rPr lang="en-US" sz="1400" u="none" strike="noStrike" dirty="0">
                          <a:solidFill>
                            <a:schemeClr val="accent6">
                              <a:lumMod val="50000"/>
                            </a:schemeClr>
                          </a:solidFill>
                          <a:effectLst/>
                        </a:rPr>
                        <a:t> Car rentals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438480177"/>
                  </a:ext>
                </a:extLst>
              </a:tr>
              <a:tr h="345706">
                <a:tc>
                  <a:txBody>
                    <a:bodyPr/>
                    <a:lstStyle/>
                    <a:p>
                      <a:pPr algn="l" fontAlgn="b"/>
                      <a:r>
                        <a:rPr lang="en-US" sz="1400" u="none" strike="noStrike" dirty="0">
                          <a:solidFill>
                            <a:schemeClr val="accent6">
                              <a:lumMod val="50000"/>
                            </a:schemeClr>
                          </a:solidFill>
                          <a:effectLst/>
                        </a:rPr>
                        <a:t> Meals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45851295"/>
                  </a:ext>
                </a:extLst>
              </a:tr>
              <a:tr h="345706">
                <a:tc>
                  <a:txBody>
                    <a:bodyPr/>
                    <a:lstStyle/>
                    <a:p>
                      <a:pPr algn="l" fontAlgn="b"/>
                      <a:r>
                        <a:rPr lang="en-US" sz="1400" u="none" strike="noStrike" dirty="0">
                          <a:solidFill>
                            <a:schemeClr val="accent6">
                              <a:lumMod val="50000"/>
                            </a:schemeClr>
                          </a:solidFill>
                          <a:effectLst/>
                        </a:rPr>
                        <a:t> Registration</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29431318"/>
                  </a:ext>
                </a:extLst>
              </a:tr>
              <a:tr h="345706">
                <a:tc>
                  <a:txBody>
                    <a:bodyPr/>
                    <a:lstStyle/>
                    <a:p>
                      <a:pPr algn="l" fontAlgn="b"/>
                      <a:r>
                        <a:rPr lang="en-US" sz="1400" u="none" strike="noStrike" dirty="0">
                          <a:solidFill>
                            <a:schemeClr val="accent6">
                              <a:lumMod val="50000"/>
                            </a:schemeClr>
                          </a:solidFill>
                          <a:effectLst/>
                        </a:rPr>
                        <a:t> Supplies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26730906"/>
                  </a:ext>
                </a:extLst>
              </a:tr>
            </a:tbl>
          </a:graphicData>
        </a:graphic>
      </p:graphicFrame>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27702" y="6141001"/>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6945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Use for Car Rentals</a:t>
            </a:r>
          </a:p>
        </p:txBody>
      </p:sp>
      <p:sp>
        <p:nvSpPr>
          <p:cNvPr id="3" name="Content Placeholder 2"/>
          <p:cNvSpPr>
            <a:spLocks noGrp="1"/>
          </p:cNvSpPr>
          <p:nvPr>
            <p:ph idx="1"/>
          </p:nvPr>
        </p:nvSpPr>
        <p:spPr>
          <a:xfrm>
            <a:off x="558801" y="2160589"/>
            <a:ext cx="9733280" cy="4242252"/>
          </a:xfrm>
        </p:spPr>
        <p:txBody>
          <a:bodyPr>
            <a:normAutofit lnSpcReduction="10000"/>
          </a:bodyPr>
          <a:lstStyle/>
          <a:p>
            <a:pPr>
              <a:defRPr/>
            </a:pPr>
            <a:r>
              <a:rPr lang="en-US" altLang="en-US" sz="2200" dirty="0">
                <a:solidFill>
                  <a:schemeClr val="accent6">
                    <a:lumMod val="75000"/>
                  </a:schemeClr>
                </a:solidFill>
              </a:rPr>
              <a:t>You must decline the rental car company’s collision damage waiver or similar provision when using the State’s contracted car rental companies, as these are included in rental prices.</a:t>
            </a:r>
          </a:p>
          <a:p>
            <a:pPr>
              <a:defRPr/>
            </a:pPr>
            <a:r>
              <a:rPr lang="en-US" altLang="en-US" sz="2200" dirty="0">
                <a:solidFill>
                  <a:schemeClr val="accent6">
                    <a:lumMod val="75000"/>
                  </a:schemeClr>
                </a:solidFill>
              </a:rPr>
              <a:t>US Bank Travel Procurement Cards also provide named Cardholders primary coverage up to the actual cash value of rental cars for damage due to collision or theft.</a:t>
            </a:r>
          </a:p>
          <a:p>
            <a:pPr>
              <a:defRPr/>
            </a:pPr>
            <a:r>
              <a:rPr lang="en-US" altLang="en-US" sz="2200" dirty="0">
                <a:solidFill>
                  <a:schemeClr val="accent6">
                    <a:lumMod val="75000"/>
                  </a:schemeClr>
                </a:solidFill>
              </a:rPr>
              <a:t>Refueling charges are not reimbursable per UW System travel policy. Be sure to fill up your rental prior to return. Keep your original receipt to receive reimbursement.</a:t>
            </a:r>
          </a:p>
          <a:p>
            <a:pPr lvl="1">
              <a:defRPr/>
            </a:pPr>
            <a:r>
              <a:rPr lang="en-US" altLang="en-US" sz="2200" dirty="0">
                <a:solidFill>
                  <a:schemeClr val="accent6">
                    <a:lumMod val="75000"/>
                  </a:schemeClr>
                </a:solidFill>
              </a:rPr>
              <a:t>Note when using a personal vehicle the P Card cannot be used for fuel. Employee must submit a travel reimbursement or TER for mileage.</a:t>
            </a:r>
          </a:p>
          <a:p>
            <a:pPr>
              <a:defRPr/>
            </a:pPr>
            <a:endParaRPr lang="en-US" altLang="en-US" sz="2200" dirty="0">
              <a:solidFill>
                <a:schemeClr val="accent6">
                  <a:lumMod val="75000"/>
                </a:schemeClr>
              </a:solidFill>
              <a:cs typeface="Times New Roman" panose="02020603050405020304" pitchFamily="18" charset="0"/>
            </a:endParaRPr>
          </a:p>
          <a:p>
            <a:pPr marL="0" indent="0">
              <a:buNone/>
            </a:pPr>
            <a:endParaRPr lang="en-US" sz="22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49672" y="455158"/>
            <a:ext cx="1550924" cy="1550924"/>
          </a:xfrm>
          <a:prstGeom prst="rect">
            <a:avLst/>
          </a:prstGeom>
        </p:spPr>
      </p:pic>
    </p:spTree>
    <p:extLst>
      <p:ext uri="{BB962C8B-B14F-4D97-AF65-F5344CB8AC3E}">
        <p14:creationId xmlns:p14="http://schemas.microsoft.com/office/powerpoint/2010/main" val="362265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Contract Car Rental Providers</a:t>
            </a:r>
          </a:p>
        </p:txBody>
      </p:sp>
      <p:sp>
        <p:nvSpPr>
          <p:cNvPr id="3" name="Content Placeholder 2"/>
          <p:cNvSpPr>
            <a:spLocks noGrp="1"/>
          </p:cNvSpPr>
          <p:nvPr>
            <p:ph idx="1"/>
          </p:nvPr>
        </p:nvSpPr>
        <p:spPr>
          <a:xfrm>
            <a:off x="1190517" y="2022686"/>
            <a:ext cx="8596668" cy="3120538"/>
          </a:xfrm>
        </p:spPr>
        <p:txBody>
          <a:bodyPr>
            <a:normAutofit/>
          </a:bodyPr>
          <a:lstStyle/>
          <a:p>
            <a:r>
              <a:rPr lang="en-US" sz="2200" dirty="0">
                <a:solidFill>
                  <a:schemeClr val="accent6">
                    <a:lumMod val="75000"/>
                  </a:schemeClr>
                </a:solidFill>
              </a:rPr>
              <a:t>Enterprise (In-State Rentals) OR Hertz </a:t>
            </a:r>
          </a:p>
          <a:p>
            <a:pPr marL="0" indent="0">
              <a:buNone/>
            </a:pPr>
            <a:endParaRPr lang="en-US" dirty="0">
              <a:solidFill>
                <a:schemeClr val="accent6">
                  <a:lumMod val="75000"/>
                </a:schemeClr>
              </a:solidFill>
            </a:endParaRPr>
          </a:p>
          <a:p>
            <a:pPr marL="0" indent="0">
              <a:buNone/>
            </a:pPr>
            <a:endParaRPr lang="en-US" dirty="0">
              <a:solidFill>
                <a:schemeClr val="accent6">
                  <a:lumMod val="75000"/>
                </a:schemeClr>
              </a:solidFill>
            </a:endParaRPr>
          </a:p>
          <a:p>
            <a:pPr marL="0" indent="0">
              <a:buNone/>
            </a:pPr>
            <a:endParaRPr lang="en-US" dirty="0">
              <a:solidFill>
                <a:schemeClr val="accent6">
                  <a:lumMod val="75000"/>
                </a:schemeClr>
              </a:solidFill>
            </a:endParaRPr>
          </a:p>
          <a:p>
            <a:r>
              <a:rPr lang="en-US" sz="2200" dirty="0">
                <a:solidFill>
                  <a:schemeClr val="accent6">
                    <a:lumMod val="75000"/>
                  </a:schemeClr>
                </a:solidFill>
              </a:rPr>
              <a:t>National (Out-of-State and Foreign Rentals)</a:t>
            </a:r>
          </a:p>
          <a:p>
            <a:pPr marL="0" indent="0">
              <a:buNone/>
            </a:pPr>
            <a:endParaRPr lang="en-US" sz="20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2294"/>
          <a:stretch/>
        </p:blipFill>
        <p:spPr>
          <a:xfrm>
            <a:off x="1190517" y="2573579"/>
            <a:ext cx="5042019" cy="1009376"/>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1247" t="39319" r="1202" b="39320"/>
          <a:stretch/>
        </p:blipFill>
        <p:spPr>
          <a:xfrm>
            <a:off x="1190518" y="4292082"/>
            <a:ext cx="5113410" cy="1119673"/>
          </a:xfrm>
          <a:prstGeom prst="rect">
            <a:avLst/>
          </a:prstGeom>
        </p:spPr>
      </p:pic>
      <p:pic>
        <p:nvPicPr>
          <p:cNvPr id="1026" name="Picture 2" descr="Hertz Global Holdings - Wikipedia">
            <a:extLst>
              <a:ext uri="{FF2B5EF4-FFF2-40B4-BE49-F238E27FC236}">
                <a16:creationId xmlns:a16="http://schemas.microsoft.com/office/drawing/2014/main" id="{F0BCA8C5-933A-4B2F-A7B7-A00DEA4D4E5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08064" y="2504798"/>
            <a:ext cx="2933221" cy="1078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852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86374"/>
          </a:xfrm>
        </p:spPr>
        <p:txBody>
          <a:bodyPr/>
          <a:lstStyle/>
          <a:p>
            <a:r>
              <a:rPr lang="en-US" dirty="0"/>
              <a:t>Summary</a:t>
            </a:r>
          </a:p>
        </p:txBody>
      </p:sp>
      <p:sp>
        <p:nvSpPr>
          <p:cNvPr id="3" name="Content Placeholder 2"/>
          <p:cNvSpPr>
            <a:spLocks noGrp="1"/>
          </p:cNvSpPr>
          <p:nvPr>
            <p:ph idx="1"/>
          </p:nvPr>
        </p:nvSpPr>
        <p:spPr>
          <a:xfrm>
            <a:off x="677334" y="1813921"/>
            <a:ext cx="8596668" cy="3880773"/>
          </a:xfrm>
        </p:spPr>
        <p:txBody>
          <a:bodyPr>
            <a:normAutofit/>
          </a:bodyPr>
          <a:lstStyle/>
          <a:p>
            <a:r>
              <a:rPr lang="en-US" altLang="en-US" sz="2400" dirty="0">
                <a:solidFill>
                  <a:schemeClr val="accent6">
                    <a:lumMod val="75000"/>
                  </a:schemeClr>
                </a:solidFill>
              </a:rPr>
              <a:t>The program is designed to be simple and easy to use and to provide you the items needed to perform your job more quickly and with fewer steps to accomplish the task.  However, we need to maintain appropriate controls to ensure the ongoing success of the program.</a:t>
            </a:r>
          </a:p>
          <a:p>
            <a:r>
              <a:rPr lang="en-US" altLang="en-US" sz="2400" dirty="0">
                <a:solidFill>
                  <a:schemeClr val="accent6">
                    <a:lumMod val="75000"/>
                  </a:schemeClr>
                </a:solidFill>
              </a:rPr>
              <a:t>It is incumbent on you to exercise good best-buy judgment when using your procurement card, and to maintain the appropriate documentation for your purchases. </a:t>
            </a:r>
          </a:p>
          <a:p>
            <a:pPr marL="0" indent="0">
              <a:buNone/>
            </a:pPr>
            <a:endParaRPr lang="en-US" sz="24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322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95705"/>
          </a:xfrm>
        </p:spPr>
        <p:txBody>
          <a:bodyPr/>
          <a:lstStyle/>
          <a:p>
            <a:r>
              <a:rPr lang="en-US" dirty="0"/>
              <a:t>Related Links for Procurement</a:t>
            </a:r>
          </a:p>
        </p:txBody>
      </p:sp>
      <p:sp>
        <p:nvSpPr>
          <p:cNvPr id="3" name="Content Placeholder 2"/>
          <p:cNvSpPr>
            <a:spLocks noGrp="1"/>
          </p:cNvSpPr>
          <p:nvPr>
            <p:ph idx="1"/>
          </p:nvPr>
        </p:nvSpPr>
        <p:spPr>
          <a:xfrm>
            <a:off x="677334" y="1488613"/>
            <a:ext cx="8596668" cy="3880773"/>
          </a:xfrm>
        </p:spPr>
        <p:txBody>
          <a:bodyPr>
            <a:noAutofit/>
          </a:bodyPr>
          <a:lstStyle/>
          <a:p>
            <a:r>
              <a:rPr lang="en-US" altLang="en-US" dirty="0">
                <a:solidFill>
                  <a:schemeClr val="accent6">
                    <a:lumMod val="75000"/>
                  </a:schemeClr>
                </a:solidFill>
              </a:rPr>
              <a:t>All the files linked below can be found on: </a:t>
            </a:r>
            <a:r>
              <a:rPr lang="en-US" altLang="en-US" dirty="0">
                <a:solidFill>
                  <a:srgbClr val="0070C0"/>
                </a:solidFill>
                <a:hlinkClick r:id="rId2">
                  <a:extLst>
                    <a:ext uri="{A12FA001-AC4F-418D-AE19-62706E023703}">
                      <ahyp:hlinkClr xmlns:ahyp="http://schemas.microsoft.com/office/drawing/2018/hyperlinkcolor" val="tx"/>
                    </a:ext>
                  </a:extLst>
                </a:hlinkClick>
              </a:rPr>
              <a:t>http://www.uww.edu/adminaffairs/budget/procurement</a:t>
            </a:r>
            <a:r>
              <a:rPr lang="en-US" altLang="en-US" dirty="0">
                <a:solidFill>
                  <a:srgbClr val="0070C0"/>
                </a:solidFill>
              </a:rPr>
              <a:t> </a:t>
            </a:r>
          </a:p>
          <a:p>
            <a:r>
              <a:rPr lang="en-US" sz="1200" u="sng" dirty="0">
                <a:solidFill>
                  <a:srgbClr val="0070C0"/>
                </a:solidFill>
                <a:hlinkClick r:id="rId3">
                  <a:extLst>
                    <a:ext uri="{A12FA001-AC4F-418D-AE19-62706E023703}">
                      <ahyp:hlinkClr xmlns:ahyp="http://schemas.microsoft.com/office/drawing/2018/hyperlinkcolor" val="tx"/>
                    </a:ext>
                  </a:extLst>
                </a:hlinkClick>
              </a:rPr>
              <a:t>Procurement Card Overview</a:t>
            </a:r>
            <a:endParaRPr lang="en-US" sz="1200" dirty="0">
              <a:solidFill>
                <a:srgbClr val="0070C0"/>
              </a:solidFill>
            </a:endParaRPr>
          </a:p>
          <a:p>
            <a:r>
              <a:rPr lang="en-US" sz="1200" u="sng" dirty="0">
                <a:solidFill>
                  <a:srgbClr val="0070C0"/>
                </a:solidFill>
                <a:hlinkClick r:id="rId4">
                  <a:extLst>
                    <a:ext uri="{A12FA001-AC4F-418D-AE19-62706E023703}">
                      <ahyp:hlinkClr xmlns:ahyp="http://schemas.microsoft.com/office/drawing/2018/hyperlinkcolor" val="tx"/>
                    </a:ext>
                  </a:extLst>
                </a:hlinkClick>
              </a:rPr>
              <a:t>Procurement Card Training</a:t>
            </a:r>
            <a:r>
              <a:rPr lang="en-US" sz="1200" dirty="0">
                <a:solidFill>
                  <a:srgbClr val="0070C0"/>
                </a:solidFill>
              </a:rPr>
              <a:t> </a:t>
            </a:r>
          </a:p>
          <a:p>
            <a:r>
              <a:rPr lang="en-US" sz="1200" u="sng" dirty="0">
                <a:solidFill>
                  <a:srgbClr val="0070C0"/>
                </a:solidFill>
                <a:hlinkClick r:id="rId5">
                  <a:extLst>
                    <a:ext uri="{A12FA001-AC4F-418D-AE19-62706E023703}">
                      <ahyp:hlinkClr xmlns:ahyp="http://schemas.microsoft.com/office/drawing/2018/hyperlinkcolor" val="tx"/>
                    </a:ext>
                  </a:extLst>
                </a:hlinkClick>
              </a:rPr>
              <a:t>Procurement Card Manual</a:t>
            </a:r>
            <a:endParaRPr lang="en-US" sz="1200" dirty="0">
              <a:solidFill>
                <a:srgbClr val="0070C0"/>
              </a:solidFill>
            </a:endParaRPr>
          </a:p>
          <a:p>
            <a:r>
              <a:rPr lang="en-US" sz="1200" u="sng" dirty="0" err="1">
                <a:solidFill>
                  <a:srgbClr val="0070C0"/>
                </a:solidFill>
                <a:hlinkClick r:id="rId6">
                  <a:extLst>
                    <a:ext uri="{A12FA001-AC4F-418D-AE19-62706E023703}">
                      <ahyp:hlinkClr xmlns:ahyp="http://schemas.microsoft.com/office/drawing/2018/hyperlinkcolor" val="tx"/>
                    </a:ext>
                  </a:extLst>
                </a:hlinkClick>
              </a:rPr>
              <a:t>ShopUW</a:t>
            </a:r>
            <a:r>
              <a:rPr lang="en-US" sz="1200" u="sng" dirty="0">
                <a:solidFill>
                  <a:srgbClr val="0070C0"/>
                </a:solidFill>
                <a:hlinkClick r:id="rId6">
                  <a:extLst>
                    <a:ext uri="{A12FA001-AC4F-418D-AE19-62706E023703}">
                      <ahyp:hlinkClr xmlns:ahyp="http://schemas.microsoft.com/office/drawing/2018/hyperlinkcolor" val="tx"/>
                    </a:ext>
                  </a:extLst>
                </a:hlinkClick>
              </a:rPr>
              <a:t>+</a:t>
            </a:r>
            <a:r>
              <a:rPr lang="en-US" sz="1200" dirty="0">
                <a:solidFill>
                  <a:srgbClr val="0070C0"/>
                </a:solidFill>
              </a:rPr>
              <a:t> (UW System procurement platform)</a:t>
            </a:r>
          </a:p>
          <a:p>
            <a:r>
              <a:rPr lang="en-US" sz="1200" u="sng" dirty="0">
                <a:solidFill>
                  <a:srgbClr val="0070C0"/>
                </a:solidFill>
                <a:hlinkClick r:id="rId7">
                  <a:extLst>
                    <a:ext uri="{A12FA001-AC4F-418D-AE19-62706E023703}">
                      <ahyp:hlinkClr xmlns:ahyp="http://schemas.microsoft.com/office/drawing/2018/hyperlinkcolor" val="tx"/>
                    </a:ext>
                  </a:extLst>
                </a:hlinkClick>
              </a:rPr>
              <a:t>State of Wisconsin Contracts</a:t>
            </a:r>
            <a:r>
              <a:rPr lang="en-US" sz="1200" dirty="0">
                <a:solidFill>
                  <a:srgbClr val="0070C0"/>
                </a:solidFill>
              </a:rPr>
              <a:t> (use whenever possible)</a:t>
            </a:r>
          </a:p>
          <a:p>
            <a:r>
              <a:rPr lang="en-US" sz="1200" u="sng" dirty="0" err="1">
                <a:solidFill>
                  <a:srgbClr val="0070C0"/>
                </a:solidFill>
                <a:hlinkClick r:id="rId8">
                  <a:extLst>
                    <a:ext uri="{A12FA001-AC4F-418D-AE19-62706E023703}">
                      <ahyp:hlinkClr xmlns:ahyp="http://schemas.microsoft.com/office/drawing/2018/hyperlinkcolor" val="tx"/>
                    </a:ext>
                  </a:extLst>
                </a:hlinkClick>
              </a:rPr>
              <a:t>VendorNet</a:t>
            </a:r>
            <a:r>
              <a:rPr lang="en-US" sz="1200" u="sng" dirty="0">
                <a:solidFill>
                  <a:srgbClr val="0070C0"/>
                </a:solidFill>
                <a:hlinkClick r:id="rId8">
                  <a:extLst>
                    <a:ext uri="{A12FA001-AC4F-418D-AE19-62706E023703}">
                      <ahyp:hlinkClr xmlns:ahyp="http://schemas.microsoft.com/office/drawing/2018/hyperlinkcolor" val="tx"/>
                    </a:ext>
                  </a:extLst>
                </a:hlinkClick>
              </a:rPr>
              <a:t> Contracts</a:t>
            </a:r>
            <a:r>
              <a:rPr lang="en-US" sz="1200" dirty="0">
                <a:solidFill>
                  <a:srgbClr val="0070C0"/>
                </a:solidFill>
              </a:rPr>
              <a:t> (use whenever possible)</a:t>
            </a:r>
          </a:p>
          <a:p>
            <a:r>
              <a:rPr lang="en-US" sz="1200" u="sng" dirty="0">
                <a:solidFill>
                  <a:srgbClr val="0070C0"/>
                </a:solidFill>
                <a:hlinkClick r:id="rId9">
                  <a:extLst>
                    <a:ext uri="{A12FA001-AC4F-418D-AE19-62706E023703}">
                      <ahyp:hlinkClr xmlns:ahyp="http://schemas.microsoft.com/office/drawing/2018/hyperlinkcolor" val="tx"/>
                    </a:ext>
                  </a:extLst>
                </a:hlinkClick>
              </a:rPr>
              <a:t>Ineligible Supplier</a:t>
            </a:r>
            <a:r>
              <a:rPr lang="en-US" sz="1200" dirty="0">
                <a:solidFill>
                  <a:srgbClr val="0070C0"/>
                </a:solidFill>
              </a:rPr>
              <a:t> (tax compliance issues)</a:t>
            </a:r>
          </a:p>
          <a:p>
            <a:r>
              <a:rPr lang="en-US" sz="1200" u="sng" dirty="0">
                <a:solidFill>
                  <a:srgbClr val="0070C0"/>
                </a:solidFill>
                <a:hlinkClick r:id="rId10">
                  <a:extLst>
                    <a:ext uri="{A12FA001-AC4F-418D-AE19-62706E023703}">
                      <ahyp:hlinkClr xmlns:ahyp="http://schemas.microsoft.com/office/drawing/2018/hyperlinkcolor" val="tx"/>
                    </a:ext>
                  </a:extLst>
                </a:hlinkClick>
              </a:rPr>
              <a:t>Ineligible Supplier</a:t>
            </a:r>
            <a:r>
              <a:rPr lang="en-US" sz="1200" dirty="0">
                <a:solidFill>
                  <a:srgbClr val="0070C0"/>
                </a:solidFill>
              </a:rPr>
              <a:t> (contract/affirmative action compliance issues)</a:t>
            </a:r>
          </a:p>
          <a:p>
            <a:r>
              <a:rPr lang="en-US" sz="1200" u="sng" dirty="0">
                <a:solidFill>
                  <a:srgbClr val="0070C0"/>
                </a:solidFill>
                <a:hlinkClick r:id="rId11"/>
              </a:rPr>
              <a:t>P Card Billing Cycle Calendar</a:t>
            </a:r>
            <a:endParaRPr lang="en-US" sz="1200" dirty="0">
              <a:solidFill>
                <a:srgbClr val="0070C0"/>
              </a:solidFill>
            </a:endParaRPr>
          </a:p>
          <a:p>
            <a:r>
              <a:rPr lang="en-US" sz="1200" u="sng" dirty="0">
                <a:solidFill>
                  <a:srgbClr val="0070C0"/>
                </a:solidFill>
                <a:hlinkClick r:id="rId12">
                  <a:extLst>
                    <a:ext uri="{A12FA001-AC4F-418D-AE19-62706E023703}">
                      <ahyp:hlinkClr xmlns:ahyp="http://schemas.microsoft.com/office/drawing/2018/hyperlinkcolor" val="tx"/>
                    </a:ext>
                  </a:extLst>
                </a:hlinkClick>
              </a:rPr>
              <a:t>Which Card Do I Use</a:t>
            </a:r>
            <a:endParaRPr lang="en-US" sz="1200" dirty="0">
              <a:solidFill>
                <a:srgbClr val="0070C0"/>
              </a:solidFill>
            </a:endParaRPr>
          </a:p>
          <a:p>
            <a:r>
              <a:rPr lang="en-US" sz="1200" u="sng" dirty="0">
                <a:solidFill>
                  <a:srgbClr val="0070C0"/>
                </a:solidFill>
                <a:hlinkClick r:id="rId13">
                  <a:extLst>
                    <a:ext uri="{A12FA001-AC4F-418D-AE19-62706E023703}">
                      <ahyp:hlinkClr xmlns:ahyp="http://schemas.microsoft.com/office/drawing/2018/hyperlinkcolor" val="tx"/>
                    </a:ext>
                  </a:extLst>
                </a:hlinkClick>
              </a:rPr>
              <a:t>Training Resources Page</a:t>
            </a:r>
            <a:r>
              <a:rPr lang="en-US" sz="1200" dirty="0">
                <a:solidFill>
                  <a:srgbClr val="0070C0"/>
                </a:solidFill>
              </a:rPr>
              <a:t> (including </a:t>
            </a:r>
            <a:r>
              <a:rPr lang="en-US" sz="1200" dirty="0" err="1">
                <a:solidFill>
                  <a:srgbClr val="0070C0"/>
                </a:solidFill>
              </a:rPr>
              <a:t>ShopUW</a:t>
            </a:r>
            <a:r>
              <a:rPr lang="en-US" sz="1200" dirty="0">
                <a:solidFill>
                  <a:srgbClr val="0070C0"/>
                </a:solidFill>
              </a:rPr>
              <a:t>+, P Cards, other Shared Financial System resources)</a:t>
            </a:r>
          </a:p>
          <a:p>
            <a:r>
              <a:rPr lang="en-US" sz="1200" u="sng" dirty="0">
                <a:solidFill>
                  <a:srgbClr val="0070C0"/>
                </a:solidFill>
                <a:hlinkClick r:id="rId14">
                  <a:extLst>
                    <a:ext uri="{A12FA001-AC4F-418D-AE19-62706E023703}">
                      <ahyp:hlinkClr xmlns:ahyp="http://schemas.microsoft.com/office/drawing/2018/hyperlinkcolor" val="tx"/>
                    </a:ext>
                  </a:extLst>
                </a:hlinkClick>
              </a:rPr>
              <a:t>Reconciliation Steps</a:t>
            </a:r>
            <a:endParaRPr lang="en-US" sz="1200" dirty="0">
              <a:solidFill>
                <a:srgbClr val="0070C0"/>
              </a:solidFill>
            </a:endParaRPr>
          </a:p>
          <a:p>
            <a:r>
              <a:rPr lang="en-US" sz="1200" u="sng" dirty="0">
                <a:solidFill>
                  <a:srgbClr val="0070C0"/>
                </a:solidFill>
                <a:hlinkClick r:id="rId15">
                  <a:extLst>
                    <a:ext uri="{A12FA001-AC4F-418D-AE19-62706E023703}">
                      <ahyp:hlinkClr xmlns:ahyp="http://schemas.microsoft.com/office/drawing/2018/hyperlinkcolor" val="tx"/>
                    </a:ext>
                  </a:extLst>
                </a:hlinkClick>
              </a:rPr>
              <a:t>Approver Steps</a:t>
            </a:r>
            <a:endParaRPr lang="en-US" sz="1200" dirty="0">
              <a:solidFill>
                <a:srgbClr val="0070C0"/>
              </a:solidFill>
            </a:endParaRPr>
          </a:p>
          <a:p>
            <a:endParaRPr lang="en-US" altLang="en-US" sz="2400" dirty="0">
              <a:solidFill>
                <a:schemeClr val="accent6">
                  <a:lumMod val="75000"/>
                </a:schemeClr>
              </a:solidFill>
            </a:endParaRPr>
          </a:p>
          <a:p>
            <a:endParaRPr lang="en-US" altLang="en-US" sz="2400" dirty="0">
              <a:solidFill>
                <a:schemeClr val="accent6">
                  <a:lumMod val="75000"/>
                </a:schemeClr>
              </a:solidFill>
            </a:endParaRPr>
          </a:p>
          <a:p>
            <a:pPr marL="0" indent="0">
              <a:buNone/>
            </a:pPr>
            <a:endParaRPr lang="en-US" sz="2400" dirty="0"/>
          </a:p>
        </p:txBody>
      </p:sp>
      <p:pic>
        <p:nvPicPr>
          <p:cNvPr id="4" name="Picture 7" descr="Willie Warhawk"/>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0485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normAutofit fontScale="90000"/>
          </a:bodyPr>
          <a:lstStyle/>
          <a:p>
            <a:r>
              <a:rPr lang="en-US" dirty="0"/>
              <a:t>Purchasing Training Opportunities</a:t>
            </a:r>
            <a:br>
              <a:rPr lang="en-US" dirty="0"/>
            </a:br>
            <a:br>
              <a:rPr lang="en-US" dirty="0"/>
            </a:br>
            <a:endParaRPr lang="en-US" dirty="0"/>
          </a:p>
        </p:txBody>
      </p:sp>
      <p:sp>
        <p:nvSpPr>
          <p:cNvPr id="3" name="Content Placeholder 2"/>
          <p:cNvSpPr>
            <a:spLocks noGrp="1"/>
          </p:cNvSpPr>
          <p:nvPr>
            <p:ph idx="1"/>
          </p:nvPr>
        </p:nvSpPr>
        <p:spPr>
          <a:xfrm>
            <a:off x="677334" y="2006082"/>
            <a:ext cx="9442026" cy="5217677"/>
          </a:xfrm>
        </p:spPr>
        <p:txBody>
          <a:bodyPr>
            <a:normAutofit/>
          </a:bodyPr>
          <a:lstStyle/>
          <a:p>
            <a:r>
              <a:rPr lang="en-US" sz="2400" dirty="0">
                <a:solidFill>
                  <a:schemeClr val="accent6">
                    <a:lumMod val="50000"/>
                  </a:schemeClr>
                </a:solidFill>
              </a:rPr>
              <a:t>Drop-In Office Hours every Tuesday from 2:00 to 3:00 at </a:t>
            </a:r>
            <a:r>
              <a:rPr lang="en-US" sz="2400" u="sng" dirty="0">
                <a:solidFill>
                  <a:srgbClr val="7030A0"/>
                </a:solidFill>
                <a:hlinkClick r:id="rId2">
                  <a:extLst>
                    <a:ext uri="{A12FA001-AC4F-418D-AE19-62706E023703}">
                      <ahyp:hlinkClr xmlns:ahyp="http://schemas.microsoft.com/office/drawing/2018/hyperlinkcolor" val="tx"/>
                    </a:ext>
                  </a:extLst>
                </a:hlinkClick>
              </a:rPr>
              <a:t>https://uww.webex.com/meet/DrakeT11</a:t>
            </a:r>
            <a:endParaRPr lang="en-US" sz="2400" dirty="0">
              <a:solidFill>
                <a:srgbClr val="7030A0"/>
              </a:solidFill>
            </a:endParaRPr>
          </a:p>
          <a:p>
            <a:pPr lvl="0"/>
            <a:r>
              <a:rPr lang="en-US" sz="2400" dirty="0" err="1">
                <a:solidFill>
                  <a:schemeClr val="accent6">
                    <a:lumMod val="50000"/>
                  </a:schemeClr>
                </a:solidFill>
              </a:rPr>
              <a:t>ShopUW</a:t>
            </a:r>
            <a:r>
              <a:rPr lang="en-US" sz="2400" dirty="0">
                <a:solidFill>
                  <a:schemeClr val="accent6">
                    <a:lumMod val="50000"/>
                  </a:schemeClr>
                </a:solidFill>
              </a:rPr>
              <a:t>+ Training every 3</a:t>
            </a:r>
            <a:r>
              <a:rPr lang="en-US" sz="2400" baseline="30000" dirty="0">
                <a:solidFill>
                  <a:schemeClr val="accent6">
                    <a:lumMod val="50000"/>
                  </a:schemeClr>
                </a:solidFill>
              </a:rPr>
              <a:t>rd</a:t>
            </a:r>
            <a:r>
              <a:rPr lang="en-US" sz="2400" dirty="0">
                <a:solidFill>
                  <a:schemeClr val="accent6">
                    <a:lumMod val="50000"/>
                  </a:schemeClr>
                </a:solidFill>
              </a:rPr>
              <a:t> Wednesday from 1:00 to 2:00</a:t>
            </a:r>
          </a:p>
          <a:p>
            <a:pPr lvl="0"/>
            <a:r>
              <a:rPr lang="en-US" sz="2400" dirty="0">
                <a:solidFill>
                  <a:schemeClr val="accent6">
                    <a:lumMod val="50000"/>
                  </a:schemeClr>
                </a:solidFill>
              </a:rPr>
              <a:t>Procurement Training every 3</a:t>
            </a:r>
            <a:r>
              <a:rPr lang="en-US" sz="2400" baseline="30000" dirty="0">
                <a:solidFill>
                  <a:schemeClr val="accent6">
                    <a:lumMod val="50000"/>
                  </a:schemeClr>
                </a:solidFill>
              </a:rPr>
              <a:t>rd</a:t>
            </a:r>
            <a:r>
              <a:rPr lang="en-US" sz="2400" dirty="0">
                <a:solidFill>
                  <a:schemeClr val="accent6">
                    <a:lumMod val="50000"/>
                  </a:schemeClr>
                </a:solidFill>
              </a:rPr>
              <a:t> Friday from 1:30 to 3:00</a:t>
            </a:r>
          </a:p>
          <a:p>
            <a:pPr lvl="0"/>
            <a:endParaRPr lang="en-US" sz="2400" dirty="0">
              <a:solidFill>
                <a:schemeClr val="accent6">
                  <a:lumMod val="50000"/>
                </a:schemeClr>
              </a:solidFill>
            </a:endParaRPr>
          </a:p>
          <a:p>
            <a:pPr lvl="0"/>
            <a:r>
              <a:rPr lang="en-US" sz="2400" dirty="0">
                <a:solidFill>
                  <a:schemeClr val="accent6">
                    <a:lumMod val="50000"/>
                  </a:schemeClr>
                </a:solidFill>
              </a:rPr>
              <a:t>Email </a:t>
            </a:r>
            <a:r>
              <a:rPr lang="en-US" sz="2400" dirty="0">
                <a:solidFill>
                  <a:srgbClr val="7030A0"/>
                </a:solidFill>
                <a:hlinkClick r:id="rId3">
                  <a:extLst>
                    <a:ext uri="{A12FA001-AC4F-418D-AE19-62706E023703}">
                      <ahyp:hlinkClr xmlns:ahyp="http://schemas.microsoft.com/office/drawing/2018/hyperlinkcolor" val="tx"/>
                    </a:ext>
                  </a:extLst>
                </a:hlinkClick>
              </a:rPr>
              <a:t>purchasing@uww.edu</a:t>
            </a:r>
            <a:r>
              <a:rPr lang="en-US" sz="2400" dirty="0">
                <a:solidFill>
                  <a:srgbClr val="7030A0"/>
                </a:solidFill>
              </a:rPr>
              <a:t> </a:t>
            </a:r>
            <a:r>
              <a:rPr lang="en-US" sz="2400" dirty="0">
                <a:solidFill>
                  <a:schemeClr val="accent6">
                    <a:lumMod val="50000"/>
                  </a:schemeClr>
                </a:solidFill>
              </a:rPr>
              <a:t>to sign up</a:t>
            </a:r>
          </a:p>
          <a:p>
            <a:pPr lvl="0"/>
            <a:endParaRPr lang="en-US" sz="3500" dirty="0">
              <a:solidFill>
                <a:schemeClr val="accent6">
                  <a:lumMod val="50000"/>
                </a:schemeClr>
              </a:solidFill>
            </a:endParaRPr>
          </a:p>
        </p:txBody>
      </p:sp>
      <p:pic>
        <p:nvPicPr>
          <p:cNvPr id="4" name="Picture 7" descr="Willie Warhaw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5530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Procurement Card Audit Policy</a:t>
            </a:r>
          </a:p>
        </p:txBody>
      </p:sp>
      <p:sp>
        <p:nvSpPr>
          <p:cNvPr id="3" name="Content Placeholder 2"/>
          <p:cNvSpPr>
            <a:spLocks noGrp="1"/>
          </p:cNvSpPr>
          <p:nvPr>
            <p:ph idx="1"/>
          </p:nvPr>
        </p:nvSpPr>
        <p:spPr>
          <a:xfrm>
            <a:off x="677334" y="1671781"/>
            <a:ext cx="9045786" cy="4586779"/>
          </a:xfrm>
        </p:spPr>
        <p:txBody>
          <a:bodyPr>
            <a:normAutofit/>
          </a:bodyPr>
          <a:lstStyle/>
          <a:p>
            <a:pPr lvl="0"/>
            <a:r>
              <a:rPr lang="en-US" sz="2400" dirty="0">
                <a:solidFill>
                  <a:schemeClr val="accent6">
                    <a:lumMod val="50000"/>
                  </a:schemeClr>
                </a:solidFill>
              </a:rPr>
              <a:t>Our campus P card audit policy has been updated. The current policy can be found </a:t>
            </a:r>
            <a:r>
              <a:rPr lang="en-US" sz="2400" b="1" u="sng" dirty="0">
                <a:solidFill>
                  <a:srgbClr val="7030A0"/>
                </a:solidFill>
                <a:hlinkClick r:id="rId2">
                  <a:extLst>
                    <a:ext uri="{A12FA001-AC4F-418D-AE19-62706E023703}">
                      <ahyp:hlinkClr xmlns:ahyp="http://schemas.microsoft.com/office/drawing/2018/hyperlinkcolor" val="tx"/>
                    </a:ext>
                  </a:extLst>
                </a:hlinkClick>
              </a:rPr>
              <a:t>here</a:t>
            </a:r>
            <a:r>
              <a:rPr lang="en-US" sz="2400" dirty="0">
                <a:solidFill>
                  <a:schemeClr val="accent6">
                    <a:lumMod val="50000"/>
                  </a:schemeClr>
                </a:solidFill>
              </a:rPr>
              <a:t>.</a:t>
            </a:r>
          </a:p>
          <a:p>
            <a:pPr lvl="0"/>
            <a:r>
              <a:rPr lang="en-US" sz="2000" dirty="0">
                <a:solidFill>
                  <a:schemeClr val="accent6">
                    <a:lumMod val="50000"/>
                  </a:schemeClr>
                </a:solidFill>
              </a:rPr>
              <a:t>UW System is now requiring training for all P card approvers. </a:t>
            </a:r>
          </a:p>
          <a:p>
            <a:pPr lvl="0"/>
            <a:r>
              <a:rPr lang="en-US" sz="2000" dirty="0">
                <a:solidFill>
                  <a:schemeClr val="accent6">
                    <a:lumMod val="50000"/>
                  </a:schemeClr>
                </a:solidFill>
              </a:rPr>
              <a:t>Annual refresher training is now required for all P cardholders.</a:t>
            </a:r>
          </a:p>
          <a:p>
            <a:pPr marL="0" indent="0">
              <a:buNone/>
            </a:pPr>
            <a:r>
              <a:rPr lang="en-US" sz="2000" dirty="0">
                <a:solidFill>
                  <a:schemeClr val="accent6">
                    <a:lumMod val="50000"/>
                  </a:schemeClr>
                </a:solidFill>
              </a:rPr>
              <a:t>The three primary audit policy changes are:</a:t>
            </a:r>
          </a:p>
          <a:p>
            <a:pPr marL="457200" lvl="0" indent="-457200">
              <a:buFont typeface="+mj-lt"/>
              <a:buAutoNum type="arabicPeriod"/>
            </a:pPr>
            <a:r>
              <a:rPr lang="en-US" sz="2000" dirty="0">
                <a:solidFill>
                  <a:schemeClr val="accent6">
                    <a:lumMod val="50000"/>
                  </a:schemeClr>
                </a:solidFill>
              </a:rPr>
              <a:t>The procedure for handling transactions that are not documented and approved within 30 days is defined. These are considered “system closed” transactions are noncompliant until documented and approved.</a:t>
            </a:r>
          </a:p>
          <a:p>
            <a:pPr marL="457200" lvl="0" indent="-457200">
              <a:buFont typeface="+mj-lt"/>
              <a:buAutoNum type="arabicPeriod"/>
            </a:pPr>
            <a:r>
              <a:rPr lang="en-US" sz="2000" dirty="0">
                <a:solidFill>
                  <a:schemeClr val="accent6">
                    <a:lumMod val="50000"/>
                  </a:schemeClr>
                </a:solidFill>
              </a:rPr>
              <a:t>The selection process for transactions to audit is clarified.</a:t>
            </a:r>
          </a:p>
          <a:p>
            <a:pPr marL="457200" lvl="0" indent="-457200">
              <a:buFont typeface="+mj-lt"/>
              <a:buAutoNum type="arabicPeriod"/>
            </a:pPr>
            <a:r>
              <a:rPr lang="en-US" sz="2000" dirty="0">
                <a:solidFill>
                  <a:schemeClr val="accent6">
                    <a:lumMod val="50000"/>
                  </a:schemeClr>
                </a:solidFill>
              </a:rPr>
              <a:t>The consequences for noncompliance are specified.</a:t>
            </a:r>
          </a:p>
          <a:p>
            <a:pPr lvl="0"/>
            <a:endParaRPr lang="en-US"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3642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Frequent P Card Audit Findings</a:t>
            </a:r>
          </a:p>
        </p:txBody>
      </p:sp>
      <p:sp>
        <p:nvSpPr>
          <p:cNvPr id="3" name="Content Placeholder 2"/>
          <p:cNvSpPr>
            <a:spLocks noGrp="1"/>
          </p:cNvSpPr>
          <p:nvPr>
            <p:ph idx="1"/>
          </p:nvPr>
        </p:nvSpPr>
        <p:spPr>
          <a:xfrm>
            <a:off x="677334" y="1671781"/>
            <a:ext cx="9350586" cy="4535979"/>
          </a:xfrm>
        </p:spPr>
        <p:txBody>
          <a:bodyPr>
            <a:normAutofit fontScale="85000" lnSpcReduction="10000"/>
          </a:bodyPr>
          <a:lstStyle/>
          <a:p>
            <a:r>
              <a:rPr lang="en-US" sz="2800" dirty="0">
                <a:solidFill>
                  <a:schemeClr val="accent6">
                    <a:lumMod val="50000"/>
                  </a:schemeClr>
                </a:solidFill>
              </a:rPr>
              <a:t>System closed transactions </a:t>
            </a:r>
          </a:p>
          <a:p>
            <a:r>
              <a:rPr lang="en-US" sz="2800" dirty="0">
                <a:solidFill>
                  <a:schemeClr val="accent6">
                    <a:lumMod val="50000"/>
                  </a:schemeClr>
                </a:solidFill>
              </a:rPr>
              <a:t>Items not purchased on contract</a:t>
            </a:r>
          </a:p>
          <a:p>
            <a:r>
              <a:rPr lang="en-US" sz="2800" dirty="0">
                <a:solidFill>
                  <a:schemeClr val="accent6">
                    <a:lumMod val="50000"/>
                  </a:schemeClr>
                </a:solidFill>
              </a:rPr>
              <a:t>Ineligible vendor purchases</a:t>
            </a:r>
          </a:p>
          <a:p>
            <a:r>
              <a:rPr lang="en-US" sz="2800" dirty="0">
                <a:solidFill>
                  <a:schemeClr val="accent6">
                    <a:lumMod val="50000"/>
                  </a:schemeClr>
                </a:solidFill>
              </a:rPr>
              <a:t>Incomplete documentation, particularly prizes, gifts, and awards, gift cards, software, and food expenses</a:t>
            </a:r>
          </a:p>
          <a:p>
            <a:r>
              <a:rPr lang="en-US" sz="2800" dirty="0">
                <a:solidFill>
                  <a:schemeClr val="accent6">
                    <a:lumMod val="50000"/>
                  </a:schemeClr>
                </a:solidFill>
              </a:rPr>
              <a:t>Initial memberships purchased with P Card</a:t>
            </a:r>
          </a:p>
          <a:p>
            <a:r>
              <a:rPr lang="en-US" sz="2800" dirty="0">
                <a:solidFill>
                  <a:schemeClr val="accent6">
                    <a:lumMod val="50000"/>
                  </a:schemeClr>
                </a:solidFill>
              </a:rPr>
              <a:t>Recurring/automatic payments</a:t>
            </a:r>
          </a:p>
          <a:p>
            <a:r>
              <a:rPr lang="en-US" sz="2800" dirty="0">
                <a:solidFill>
                  <a:schemeClr val="accent6">
                    <a:lumMod val="50000"/>
                  </a:schemeClr>
                </a:solidFill>
              </a:rPr>
              <a:t>Split transactions/serial purchasing</a:t>
            </a:r>
          </a:p>
          <a:p>
            <a:r>
              <a:rPr lang="en-US" sz="2800" dirty="0">
                <a:solidFill>
                  <a:schemeClr val="accent6">
                    <a:lumMod val="50000"/>
                  </a:schemeClr>
                </a:solidFill>
              </a:rPr>
              <a:t>Tax charged when it shouldn’t be</a:t>
            </a:r>
          </a:p>
          <a:p>
            <a:r>
              <a:rPr lang="en-US" sz="2800" dirty="0">
                <a:solidFill>
                  <a:schemeClr val="accent6">
                    <a:lumMod val="50000"/>
                  </a:schemeClr>
                </a:solidFill>
              </a:rPr>
              <a:t>Restricted item purchase, e.g., flowers and decorative items</a:t>
            </a:r>
          </a:p>
          <a:p>
            <a:pPr marL="0" indent="0">
              <a:buNone/>
            </a:pPr>
            <a:endParaRPr lang="en-US" sz="2200" dirty="0">
              <a:solidFill>
                <a:schemeClr val="accent6">
                  <a:lumMod val="50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5833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Avoid System Closed Transactions</a:t>
            </a:r>
          </a:p>
        </p:txBody>
      </p:sp>
      <p:sp>
        <p:nvSpPr>
          <p:cNvPr id="3" name="Content Placeholder 2"/>
          <p:cNvSpPr>
            <a:spLocks noGrp="1"/>
          </p:cNvSpPr>
          <p:nvPr>
            <p:ph idx="1"/>
          </p:nvPr>
        </p:nvSpPr>
        <p:spPr>
          <a:xfrm>
            <a:off x="677334" y="1671781"/>
            <a:ext cx="9188026" cy="4210859"/>
          </a:xfrm>
        </p:spPr>
        <p:txBody>
          <a:bodyPr>
            <a:normAutofit fontScale="92500" lnSpcReduction="10000"/>
          </a:bodyPr>
          <a:lstStyle/>
          <a:p>
            <a:pPr lvl="0"/>
            <a:r>
              <a:rPr lang="en-US" sz="2800" b="1" dirty="0">
                <a:solidFill>
                  <a:srgbClr val="FF0000"/>
                </a:solidFill>
              </a:rPr>
              <a:t>ALL</a:t>
            </a:r>
            <a:r>
              <a:rPr lang="en-US" sz="2800" dirty="0">
                <a:solidFill>
                  <a:schemeClr val="accent6">
                    <a:lumMod val="50000"/>
                  </a:schemeClr>
                </a:solidFill>
              </a:rPr>
              <a:t> </a:t>
            </a:r>
            <a:r>
              <a:rPr lang="en-US" sz="2800" b="1" dirty="0">
                <a:solidFill>
                  <a:srgbClr val="FF0000"/>
                </a:solidFill>
              </a:rPr>
              <a:t>transactions</a:t>
            </a:r>
            <a:r>
              <a:rPr lang="en-US" sz="2800" dirty="0">
                <a:solidFill>
                  <a:schemeClr val="accent6">
                    <a:lumMod val="50000"/>
                  </a:schemeClr>
                </a:solidFill>
              </a:rPr>
              <a:t> (Supply and Travel) must be documented and approved </a:t>
            </a:r>
            <a:r>
              <a:rPr lang="en-US" sz="2800" b="1" dirty="0">
                <a:solidFill>
                  <a:srgbClr val="FF0000"/>
                </a:solidFill>
              </a:rPr>
              <a:t>within 30 days </a:t>
            </a:r>
            <a:r>
              <a:rPr lang="en-US" sz="2800" dirty="0">
                <a:solidFill>
                  <a:schemeClr val="accent6">
                    <a:lumMod val="50000"/>
                  </a:schemeClr>
                </a:solidFill>
              </a:rPr>
              <a:t>of the transaction.</a:t>
            </a:r>
          </a:p>
          <a:p>
            <a:pPr lvl="0"/>
            <a:r>
              <a:rPr lang="en-US" sz="2800" dirty="0">
                <a:solidFill>
                  <a:schemeClr val="accent6">
                    <a:lumMod val="50000"/>
                  </a:schemeClr>
                </a:solidFill>
              </a:rPr>
              <a:t>Transactions not reconciled and approved within 30 days become System Closed Transactions and are noncompliant with policy.</a:t>
            </a:r>
          </a:p>
          <a:p>
            <a:pPr lvl="0"/>
            <a:r>
              <a:rPr lang="en-US" sz="2800" dirty="0">
                <a:solidFill>
                  <a:schemeClr val="accent6">
                    <a:lumMod val="50000"/>
                  </a:schemeClr>
                </a:solidFill>
              </a:rPr>
              <a:t>System Closed Transactions must still be documented and have an attachment added showing supervisor approval </a:t>
            </a:r>
            <a:r>
              <a:rPr lang="en-US" sz="2600" dirty="0">
                <a:solidFill>
                  <a:schemeClr val="accent6">
                    <a:lumMod val="50000"/>
                  </a:schemeClr>
                </a:solidFill>
              </a:rPr>
              <a:t>(approver routing and funding reallocation within the P card module are not possible after 30 days).</a:t>
            </a:r>
          </a:p>
          <a:p>
            <a:pPr lvl="0"/>
            <a:endParaRPr lang="en-US" sz="2200" dirty="0">
              <a:solidFill>
                <a:schemeClr val="accent6">
                  <a:lumMod val="50000"/>
                </a:schemeClr>
              </a:solidFill>
            </a:endParaRPr>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5144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Use Available Contracts</a:t>
            </a:r>
          </a:p>
        </p:txBody>
      </p:sp>
      <p:sp>
        <p:nvSpPr>
          <p:cNvPr id="3" name="Content Placeholder 2"/>
          <p:cNvSpPr>
            <a:spLocks noGrp="1"/>
          </p:cNvSpPr>
          <p:nvPr>
            <p:ph idx="1"/>
          </p:nvPr>
        </p:nvSpPr>
        <p:spPr>
          <a:xfrm>
            <a:off x="677334" y="1671781"/>
            <a:ext cx="10015050" cy="4271819"/>
          </a:xfrm>
        </p:spPr>
        <p:txBody>
          <a:bodyPr>
            <a:normAutofit/>
          </a:bodyPr>
          <a:lstStyle/>
          <a:p>
            <a:r>
              <a:rPr lang="en-US" sz="2800" dirty="0">
                <a:solidFill>
                  <a:schemeClr val="accent6">
                    <a:lumMod val="50000"/>
                  </a:schemeClr>
                </a:solidFill>
              </a:rPr>
              <a:t>Check ShopUW+ for available suppliers/products/contracts</a:t>
            </a:r>
          </a:p>
          <a:p>
            <a:r>
              <a:rPr lang="en-US" sz="2800" dirty="0">
                <a:solidFill>
                  <a:schemeClr val="accent6">
                    <a:lumMod val="50000"/>
                  </a:schemeClr>
                </a:solidFill>
              </a:rPr>
              <a:t>Check for available and mandatory contracts</a:t>
            </a:r>
          </a:p>
          <a:p>
            <a:pPr marL="400050" lvl="1" indent="0">
              <a:buNone/>
            </a:pPr>
            <a:r>
              <a:rPr lang="en-US" sz="2600" dirty="0" err="1">
                <a:solidFill>
                  <a:srgbClr val="7030A0"/>
                </a:solidFill>
                <a:hlinkClick r:id="rId2">
                  <a:extLst>
                    <a:ext uri="{A12FA001-AC4F-418D-AE19-62706E023703}">
                      <ahyp:hlinkClr xmlns:ahyp="http://schemas.microsoft.com/office/drawing/2018/hyperlinkcolor" val="tx"/>
                    </a:ext>
                  </a:extLst>
                </a:hlinkClick>
              </a:rPr>
              <a:t>VendorNet</a:t>
            </a:r>
            <a:endParaRPr lang="en-US" sz="2600" dirty="0">
              <a:solidFill>
                <a:srgbClr val="7030A0"/>
              </a:solidFill>
            </a:endParaRPr>
          </a:p>
          <a:p>
            <a:pPr marL="400050" lvl="1" indent="0">
              <a:buNone/>
            </a:pPr>
            <a:r>
              <a:rPr lang="en-US" sz="2600" dirty="0">
                <a:solidFill>
                  <a:srgbClr val="7030A0"/>
                </a:solidFill>
                <a:hlinkClick r:id="rId3">
                  <a:extLst>
                    <a:ext uri="{A12FA001-AC4F-418D-AE19-62706E023703}">
                      <ahyp:hlinkClr xmlns:ahyp="http://schemas.microsoft.com/office/drawing/2018/hyperlinkcolor" val="tx"/>
                    </a:ext>
                  </a:extLst>
                </a:hlinkClick>
              </a:rPr>
              <a:t>UW System Contracts</a:t>
            </a:r>
            <a:endParaRPr lang="en-US" sz="2600" dirty="0">
              <a:solidFill>
                <a:srgbClr val="7030A0"/>
              </a:solidFill>
            </a:endParaRPr>
          </a:p>
          <a:p>
            <a:endParaRPr lang="en-US" sz="2200" dirty="0">
              <a:solidFill>
                <a:schemeClr val="accent6">
                  <a:lumMod val="50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8742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31993"/>
          </a:xfrm>
        </p:spPr>
        <p:txBody>
          <a:bodyPr/>
          <a:lstStyle/>
          <a:p>
            <a:r>
              <a:rPr lang="en-US" dirty="0"/>
              <a:t>Avoid Ineligible Vendors</a:t>
            </a:r>
          </a:p>
        </p:txBody>
      </p:sp>
      <p:sp>
        <p:nvSpPr>
          <p:cNvPr id="3" name="Content Placeholder 2"/>
          <p:cNvSpPr>
            <a:spLocks noGrp="1"/>
          </p:cNvSpPr>
          <p:nvPr>
            <p:ph idx="1"/>
          </p:nvPr>
        </p:nvSpPr>
        <p:spPr>
          <a:xfrm>
            <a:off x="677334" y="1671781"/>
            <a:ext cx="9066105" cy="4627419"/>
          </a:xfrm>
        </p:spPr>
        <p:txBody>
          <a:bodyPr>
            <a:normAutofit/>
          </a:bodyPr>
          <a:lstStyle/>
          <a:p>
            <a:pPr marL="0" indent="0">
              <a:buNone/>
            </a:pPr>
            <a:r>
              <a:rPr lang="en-US" sz="2000" dirty="0">
                <a:solidFill>
                  <a:schemeClr val="accent6">
                    <a:lumMod val="50000"/>
                  </a:schemeClr>
                </a:solidFill>
              </a:rPr>
              <a:t>The use of an ineligible vendor is </a:t>
            </a:r>
            <a:r>
              <a:rPr lang="en-US" sz="2000" b="1" dirty="0">
                <a:solidFill>
                  <a:schemeClr val="accent6">
                    <a:lumMod val="50000"/>
                  </a:schemeClr>
                </a:solidFill>
              </a:rPr>
              <a:t>not</a:t>
            </a:r>
            <a:r>
              <a:rPr lang="en-US" sz="2000" dirty="0">
                <a:solidFill>
                  <a:schemeClr val="accent6">
                    <a:lumMod val="50000"/>
                  </a:schemeClr>
                </a:solidFill>
              </a:rPr>
              <a:t> allowable. The eligibility to do business with vendors is contingent on them satisfying or not satisfying s. 16.765, </a:t>
            </a:r>
            <a:r>
              <a:rPr lang="en-US" sz="2000" i="1" dirty="0">
                <a:solidFill>
                  <a:schemeClr val="accent6">
                    <a:lumMod val="50000"/>
                  </a:schemeClr>
                </a:solidFill>
              </a:rPr>
              <a:t>Wis. Stats.</a:t>
            </a:r>
            <a:r>
              <a:rPr lang="en-US" sz="2000" dirty="0">
                <a:solidFill>
                  <a:schemeClr val="accent6">
                    <a:lumMod val="50000"/>
                  </a:schemeClr>
                </a:solidFill>
              </a:rPr>
              <a:t>, which imposes certain requirements for affirmative action in employment as well as compliance with s. 77.66, </a:t>
            </a:r>
            <a:r>
              <a:rPr lang="en-US" sz="2000" i="1" dirty="0">
                <a:solidFill>
                  <a:schemeClr val="accent6">
                    <a:lumMod val="50000"/>
                  </a:schemeClr>
                </a:solidFill>
              </a:rPr>
              <a:t>Wis. Stats.</a:t>
            </a:r>
            <a:r>
              <a:rPr lang="en-US" sz="2000" dirty="0">
                <a:solidFill>
                  <a:schemeClr val="accent6">
                    <a:lumMod val="50000"/>
                  </a:schemeClr>
                </a:solidFill>
              </a:rPr>
              <a:t>, tax laws. Prior to completing a purchase, check the current Wisconsin Office of Contract Compliance Ineligible Vendor List, as well as the Certification for Collection of Sales and Use Tax Ineligible Vendor Directory that lists vendors determined to be ineligible by the Wisconsin Department of Revenue for non-compliance with tax laws.</a:t>
            </a:r>
            <a:endParaRPr lang="en-US" sz="3200" dirty="0">
              <a:solidFill>
                <a:schemeClr val="accent6">
                  <a:lumMod val="50000"/>
                </a:schemeClr>
              </a:solidFill>
            </a:endParaRPr>
          </a:p>
          <a:p>
            <a:r>
              <a:rPr lang="en-US" b="1" dirty="0">
                <a:solidFill>
                  <a:srgbClr val="7030A0"/>
                </a:solidFill>
                <a:hlinkClick r:id="rId2">
                  <a:extLst>
                    <a:ext uri="{A12FA001-AC4F-418D-AE19-62706E023703}">
                      <ahyp:hlinkClr xmlns:ahyp="http://schemas.microsoft.com/office/drawing/2018/hyperlinkcolor" val="tx"/>
                    </a:ext>
                  </a:extLst>
                </a:hlinkClick>
              </a:rPr>
              <a:t>Certification for Collection of Sales and Use Tax Vendor Directory</a:t>
            </a:r>
            <a:endParaRPr lang="en-US" dirty="0">
              <a:solidFill>
                <a:srgbClr val="7030A0"/>
              </a:solidFill>
            </a:endParaRPr>
          </a:p>
          <a:p>
            <a:r>
              <a:rPr lang="en-US" b="1" dirty="0">
                <a:solidFill>
                  <a:srgbClr val="7030A0"/>
                </a:solidFill>
                <a:hlinkClick r:id="rId3">
                  <a:extLst>
                    <a:ext uri="{A12FA001-AC4F-418D-AE19-62706E023703}">
                      <ahyp:hlinkClr xmlns:ahyp="http://schemas.microsoft.com/office/drawing/2018/hyperlinkcolor" val="tx"/>
                    </a:ext>
                  </a:extLst>
                </a:hlinkClick>
              </a:rPr>
              <a:t>Wisconsin Office of Contract Compliance Vendor Directory(Eligible/Ineligible)</a:t>
            </a:r>
            <a:endParaRPr lang="en-US" b="1" dirty="0">
              <a:solidFill>
                <a:srgbClr val="7030A0"/>
              </a:solidFill>
            </a:endParaRPr>
          </a:p>
          <a:p>
            <a:pPr marL="0" indent="0">
              <a:buNone/>
            </a:pPr>
            <a:endParaRPr lang="en-US" b="1" dirty="0"/>
          </a:p>
          <a:p>
            <a:pPr marL="0" indent="0">
              <a:buNone/>
            </a:pPr>
            <a:r>
              <a:rPr lang="en-US" sz="1400" b="1" dirty="0">
                <a:solidFill>
                  <a:schemeClr val="accent1"/>
                </a:solidFill>
              </a:rPr>
              <a:t>Per </a:t>
            </a:r>
            <a:r>
              <a:rPr lang="en-US" sz="1400" b="1" dirty="0">
                <a:solidFill>
                  <a:srgbClr val="7030A0"/>
                </a:solidFill>
                <a:hlinkClick r:id="rId4">
                  <a:extLst>
                    <a:ext uri="{A12FA001-AC4F-418D-AE19-62706E023703}">
                      <ahyp:hlinkClr xmlns:ahyp="http://schemas.microsoft.com/office/drawing/2018/hyperlinkcolor" val="tx"/>
                    </a:ext>
                  </a:extLst>
                </a:hlinkClick>
              </a:rPr>
              <a:t>P Card Manual </a:t>
            </a:r>
            <a:r>
              <a:rPr lang="en-US" sz="1400" b="1" dirty="0" err="1">
                <a:solidFill>
                  <a:schemeClr val="accent1"/>
                </a:solidFill>
              </a:rPr>
              <a:t>pg</a:t>
            </a:r>
            <a:r>
              <a:rPr lang="en-US" sz="1400" b="1" dirty="0">
                <a:solidFill>
                  <a:schemeClr val="accent1"/>
                </a:solidFill>
              </a:rPr>
              <a:t> 22</a:t>
            </a:r>
            <a:endParaRPr lang="en-US" sz="1400" dirty="0">
              <a:solidFill>
                <a:schemeClr val="accent1"/>
              </a:solidFill>
            </a:endParaRPr>
          </a:p>
          <a:p>
            <a:pPr marL="0" indent="0">
              <a:buNone/>
            </a:pPr>
            <a:endParaRPr lang="en-US" sz="2800" dirty="0">
              <a:solidFill>
                <a:schemeClr val="accent6">
                  <a:lumMod val="50000"/>
                </a:schemeClr>
              </a:solidFill>
            </a:endParaRPr>
          </a:p>
          <a:p>
            <a:endParaRPr lang="en-US" sz="2200" dirty="0">
              <a:solidFill>
                <a:schemeClr val="accent6">
                  <a:lumMod val="50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5432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Admin Affairs">
      <a:dk1>
        <a:srgbClr val="CDB5DC"/>
      </a:dk1>
      <a:lt1>
        <a:sysClr val="window" lastClr="FFFFFF"/>
      </a:lt1>
      <a:dk2>
        <a:srgbClr val="9F70BB"/>
      </a:dk2>
      <a:lt2>
        <a:srgbClr val="F2F2F2"/>
      </a:lt2>
      <a:accent1>
        <a:srgbClr val="7A4897"/>
      </a:accent1>
      <a:accent2>
        <a:srgbClr val="D2D2D2"/>
      </a:accent2>
      <a:accent3>
        <a:srgbClr val="EEEDB5"/>
      </a:accent3>
      <a:accent4>
        <a:srgbClr val="E1D2EA"/>
      </a:accent4>
      <a:accent5>
        <a:srgbClr val="5B3671"/>
      </a:accent5>
      <a:accent6>
        <a:srgbClr val="5A5A5A"/>
      </a:accent6>
      <a:hlink>
        <a:srgbClr val="AFC92A"/>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owerpoint Template 2 (002) [Read-Only]" id="{E4B2117B-8A1D-4653-BFF0-5E974574C6C8}" vid="{EB115021-E822-47CD-B70B-5CD681B96B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2 (002)</Template>
  <TotalTime>1478</TotalTime>
  <Words>2634</Words>
  <Application>Microsoft Office PowerPoint</Application>
  <PresentationFormat>Widescreen</PresentationFormat>
  <Paragraphs>248</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Times New Roman</vt:lpstr>
      <vt:lpstr>Trebuchet MS</vt:lpstr>
      <vt:lpstr>Wingdings</vt:lpstr>
      <vt:lpstr>Wingdings 3</vt:lpstr>
      <vt:lpstr>Facet</vt:lpstr>
      <vt:lpstr>Procurement Card Program Cardholder &amp; Approver Training </vt:lpstr>
      <vt:lpstr>Cardholder &amp; Approver Responsibilities</vt:lpstr>
      <vt:lpstr>Which Card Do I Use?</vt:lpstr>
      <vt:lpstr>Purchasing Training Opportunities  </vt:lpstr>
      <vt:lpstr>Procurement Card Audit Policy</vt:lpstr>
      <vt:lpstr>Frequent P Card Audit Findings</vt:lpstr>
      <vt:lpstr>Avoid System Closed Transactions</vt:lpstr>
      <vt:lpstr>Use Available Contracts</vt:lpstr>
      <vt:lpstr>Avoid Ineligible Vendors</vt:lpstr>
      <vt:lpstr>Incomplete Documentation</vt:lpstr>
      <vt:lpstr>Initial Memberships</vt:lpstr>
      <vt:lpstr>Avoid Automatic Payments</vt:lpstr>
      <vt:lpstr>Avoid Split Transactions</vt:lpstr>
      <vt:lpstr>Communicate Tax Exempt Status</vt:lpstr>
      <vt:lpstr>Restricted Item Purchases</vt:lpstr>
      <vt:lpstr>P Card Approvers</vt:lpstr>
      <vt:lpstr>Purchasing Card IS:</vt:lpstr>
      <vt:lpstr>Purchasing Card IS NOT:</vt:lpstr>
      <vt:lpstr>Personal Liability</vt:lpstr>
      <vt:lpstr>Personal Misuse</vt:lpstr>
      <vt:lpstr>Instructions for Card Use</vt:lpstr>
      <vt:lpstr>Instructions for Card Use (continued)</vt:lpstr>
      <vt:lpstr>Card Security</vt:lpstr>
      <vt:lpstr>Travel Procurement Card Program</vt:lpstr>
      <vt:lpstr>Clery Act reporting requirement</vt:lpstr>
      <vt:lpstr>Travel Program Updates</vt:lpstr>
      <vt:lpstr>Card Use for Lodging</vt:lpstr>
      <vt:lpstr>Card Use for Lodging (continued)</vt:lpstr>
      <vt:lpstr>Use for Air Travel</vt:lpstr>
      <vt:lpstr>Use for Car Rentals</vt:lpstr>
      <vt:lpstr>Contract Car Rental Providers</vt:lpstr>
      <vt:lpstr>Summary</vt:lpstr>
      <vt:lpstr>Related Links for Procurement</vt:lpstr>
    </vt:vector>
  </TitlesOfParts>
  <Company>University of Wisconsin Whitewater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Drake, Teri L</dc:creator>
  <cp:lastModifiedBy>Drake, Teri L</cp:lastModifiedBy>
  <cp:revision>68</cp:revision>
  <cp:lastPrinted>2019-06-14T16:29:50Z</cp:lastPrinted>
  <dcterms:created xsi:type="dcterms:W3CDTF">2018-11-13T19:52:39Z</dcterms:created>
  <dcterms:modified xsi:type="dcterms:W3CDTF">2023-12-13T15:56:12Z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