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9" r:id="rId1"/>
  </p:sldMasterIdLst>
  <p:notesMasterIdLst>
    <p:notesMasterId r:id="rId31"/>
  </p:notesMasterIdLst>
  <p:sldIdLst>
    <p:sldId id="277" r:id="rId2"/>
    <p:sldId id="276" r:id="rId3"/>
    <p:sldId id="312" r:id="rId4"/>
    <p:sldId id="279" r:id="rId5"/>
    <p:sldId id="281" r:id="rId6"/>
    <p:sldId id="282" r:id="rId7"/>
    <p:sldId id="315" r:id="rId8"/>
    <p:sldId id="314" r:id="rId9"/>
    <p:sldId id="288" r:id="rId10"/>
    <p:sldId id="283" r:id="rId11"/>
    <p:sldId id="289" r:id="rId12"/>
    <p:sldId id="284" r:id="rId13"/>
    <p:sldId id="290" r:id="rId14"/>
    <p:sldId id="285" r:id="rId15"/>
    <p:sldId id="295" r:id="rId16"/>
    <p:sldId id="294" r:id="rId17"/>
    <p:sldId id="293" r:id="rId18"/>
    <p:sldId id="297" r:id="rId19"/>
    <p:sldId id="298" r:id="rId20"/>
    <p:sldId id="303" r:id="rId21"/>
    <p:sldId id="300" r:id="rId22"/>
    <p:sldId id="302" r:id="rId23"/>
    <p:sldId id="304" r:id="rId24"/>
    <p:sldId id="305" r:id="rId25"/>
    <p:sldId id="306" r:id="rId26"/>
    <p:sldId id="309" r:id="rId27"/>
    <p:sldId id="308" r:id="rId28"/>
    <p:sldId id="313" r:id="rId29"/>
    <p:sldId id="310"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93" autoAdjust="0"/>
    <p:restoredTop sz="85146" autoAdjust="0"/>
  </p:normalViewPr>
  <p:slideViewPr>
    <p:cSldViewPr snapToGrid="0">
      <p:cViewPr varScale="1">
        <p:scale>
          <a:sx n="94" d="100"/>
          <a:sy n="94" d="100"/>
        </p:scale>
        <p:origin x="1422"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8AE9CB-9200-46DE-BA67-9849C86804BA}" type="doc">
      <dgm:prSet loTypeId="urn:microsoft.com/office/officeart/2005/8/layout/hierarchy2" loCatId="hierarchy" qsTypeId="urn:microsoft.com/office/officeart/2005/8/quickstyle/simple1" qsCatId="simple" csTypeId="urn:microsoft.com/office/officeart/2005/8/colors/accent0_3" csCatId="mainScheme" phldr="1"/>
      <dgm:spPr/>
      <dgm:t>
        <a:bodyPr/>
        <a:lstStyle/>
        <a:p>
          <a:endParaRPr lang="en-US"/>
        </a:p>
      </dgm:t>
    </dgm:pt>
    <dgm:pt modelId="{3937A101-14C0-47BB-83AB-D2C72A07728A}">
      <dgm:prSet phldrT="[Text]" custT="1"/>
      <dgm:spPr>
        <a:solidFill>
          <a:srgbClr val="7030A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en-US" sz="1600" b="1" i="0" dirty="0">
              <a:latin typeface="Calibri" panose="020F0502020204030204" pitchFamily="34" charset="0"/>
              <a:cs typeface="Calibri" panose="020F0502020204030204" pitchFamily="34" charset="0"/>
            </a:rPr>
            <a:t>State of Wisconsin Chapter 16</a:t>
          </a:r>
        </a:p>
      </dgm:t>
    </dgm:pt>
    <dgm:pt modelId="{13012D66-C8EB-4334-ADE2-28A4C2CB0314}" type="parTrans" cxnId="{64830AE7-8742-410A-94E0-ACECBF93708C}">
      <dgm:prSet/>
      <dgm:spPr/>
      <dgm:t>
        <a:bodyPr/>
        <a:lstStyle/>
        <a:p>
          <a:endParaRPr lang="en-US" sz="2000"/>
        </a:p>
      </dgm:t>
    </dgm:pt>
    <dgm:pt modelId="{05C0D1CA-38D4-450C-8DC2-0C75FC9A118B}" type="sibTrans" cxnId="{64830AE7-8742-410A-94E0-ACECBF93708C}">
      <dgm:prSet/>
      <dgm:spPr/>
      <dgm:t>
        <a:bodyPr/>
        <a:lstStyle/>
        <a:p>
          <a:endParaRPr lang="en-US" sz="2000"/>
        </a:p>
      </dgm:t>
    </dgm:pt>
    <dgm:pt modelId="{0CE2A5DA-0DBF-4FC9-B78C-9ACD63A4FA8E}">
      <dgm:prSet phldrT="[Text]" custT="1"/>
      <dgm:spPr>
        <a:solidFill>
          <a:srgbClr val="7030A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en-US" sz="1600" b="1" i="0" dirty="0">
              <a:latin typeface="Calibri" panose="020F0502020204030204" pitchFamily="34" charset="0"/>
              <a:cs typeface="Calibri" panose="020F0502020204030204" pitchFamily="34" charset="0"/>
            </a:rPr>
            <a:t>DOA</a:t>
          </a:r>
          <a:endParaRPr lang="en-US" sz="1600" b="1" i="0" u="none" dirty="0">
            <a:latin typeface="Calibri" panose="020F0502020204030204" pitchFamily="34" charset="0"/>
            <a:cs typeface="Calibri" panose="020F0502020204030204" pitchFamily="34" charset="0"/>
          </a:endParaRPr>
        </a:p>
      </dgm:t>
    </dgm:pt>
    <dgm:pt modelId="{F6550EF9-14F3-4DEA-8D91-F37E0B31C7C5}" type="parTrans" cxnId="{22A2F469-C70C-46F3-9818-A9E257557BEF}">
      <dgm:prSet custT="1"/>
      <dgm:spPr/>
      <dgm:t>
        <a:bodyPr/>
        <a:lstStyle/>
        <a:p>
          <a:endParaRPr lang="en-US" sz="600"/>
        </a:p>
      </dgm:t>
    </dgm:pt>
    <dgm:pt modelId="{F12CDE73-8B27-43FF-A099-3775DEDFCFCC}" type="sibTrans" cxnId="{22A2F469-C70C-46F3-9818-A9E257557BEF}">
      <dgm:prSet/>
      <dgm:spPr/>
      <dgm:t>
        <a:bodyPr/>
        <a:lstStyle/>
        <a:p>
          <a:endParaRPr lang="en-US" sz="2000"/>
        </a:p>
      </dgm:t>
    </dgm:pt>
    <dgm:pt modelId="{CFC580B7-9C82-451A-93A8-7F94F45E5684}">
      <dgm:prSet phldrT="[Text]" custT="1"/>
      <dgm:spPr>
        <a:solidFill>
          <a:srgbClr val="7030A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en-US" sz="1600" b="1" i="0" dirty="0">
              <a:latin typeface="Calibri" panose="020F0502020204030204" pitchFamily="34" charset="0"/>
              <a:cs typeface="Calibri" panose="020F0502020204030204" pitchFamily="34" charset="0"/>
            </a:rPr>
            <a:t>UWSA Director of Procurement</a:t>
          </a:r>
        </a:p>
      </dgm:t>
    </dgm:pt>
    <dgm:pt modelId="{324DF19E-B60F-4D09-B726-89513F8CC942}" type="parTrans" cxnId="{2DC9993F-88BF-4824-8B15-5B5B068E3B3B}">
      <dgm:prSet custT="1"/>
      <dgm:spPr/>
      <dgm:t>
        <a:bodyPr/>
        <a:lstStyle/>
        <a:p>
          <a:endParaRPr lang="en-US" sz="600"/>
        </a:p>
      </dgm:t>
    </dgm:pt>
    <dgm:pt modelId="{1FBF3C54-00E9-4323-B50B-9ADF7F64EBEE}" type="sibTrans" cxnId="{2DC9993F-88BF-4824-8B15-5B5B068E3B3B}">
      <dgm:prSet/>
      <dgm:spPr/>
      <dgm:t>
        <a:bodyPr/>
        <a:lstStyle/>
        <a:p>
          <a:endParaRPr lang="en-US" sz="2000"/>
        </a:p>
      </dgm:t>
    </dgm:pt>
    <dgm:pt modelId="{391CD35A-3D5F-456E-AD05-812CC6FC2AAE}">
      <dgm:prSet phldrT="[Text]" custT="1"/>
      <dgm:spPr>
        <a:solidFill>
          <a:srgbClr val="7030A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en-US" sz="1600" b="1" i="0" dirty="0">
              <a:latin typeface="Calibri" panose="020F0502020204030204" pitchFamily="34" charset="0"/>
              <a:cs typeface="Calibri" panose="020F0502020204030204" pitchFamily="34" charset="0"/>
            </a:rPr>
            <a:t>UW Institution Procurement Directors </a:t>
          </a:r>
        </a:p>
      </dgm:t>
    </dgm:pt>
    <dgm:pt modelId="{61FE15D1-C785-429E-8E21-F8B542225948}" type="parTrans" cxnId="{98FF8C7F-1995-424B-911B-DCBFE56B2717}">
      <dgm:prSet custT="1"/>
      <dgm:spPr/>
      <dgm:t>
        <a:bodyPr/>
        <a:lstStyle/>
        <a:p>
          <a:endParaRPr lang="en-US" sz="600"/>
        </a:p>
      </dgm:t>
    </dgm:pt>
    <dgm:pt modelId="{DE270A4D-0BF3-4F3E-869A-899B8BB967F7}" type="sibTrans" cxnId="{98FF8C7F-1995-424B-911B-DCBFE56B2717}">
      <dgm:prSet/>
      <dgm:spPr/>
      <dgm:t>
        <a:bodyPr/>
        <a:lstStyle/>
        <a:p>
          <a:endParaRPr lang="en-US" sz="2000"/>
        </a:p>
      </dgm:t>
    </dgm:pt>
    <dgm:pt modelId="{E774C847-FAE1-4A8B-8E3C-4061C8215A2E}">
      <dgm:prSet phldrT="[Text]" custT="1"/>
      <dgm:spPr>
        <a:solidFill>
          <a:srgbClr val="7030A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en-US" sz="1600" b="1" i="0" dirty="0">
              <a:latin typeface="Calibri" panose="020F0502020204030204" pitchFamily="34" charset="0"/>
              <a:cs typeface="Calibri" panose="020F0502020204030204" pitchFamily="34" charset="0"/>
            </a:rPr>
            <a:t>Delegated Purchasing Specialists</a:t>
          </a:r>
        </a:p>
      </dgm:t>
    </dgm:pt>
    <dgm:pt modelId="{276E3FEA-DB62-4D5C-BA23-01E1D9090AF2}" type="parTrans" cxnId="{44F40F6B-8216-4907-9970-434EF703FABB}">
      <dgm:prSet custT="1"/>
      <dgm:spPr/>
      <dgm:t>
        <a:bodyPr/>
        <a:lstStyle/>
        <a:p>
          <a:endParaRPr lang="en-US" sz="600"/>
        </a:p>
      </dgm:t>
    </dgm:pt>
    <dgm:pt modelId="{98FEC2D3-65B0-4B1C-B079-605735929FBD}" type="sibTrans" cxnId="{44F40F6B-8216-4907-9970-434EF703FABB}">
      <dgm:prSet/>
      <dgm:spPr/>
      <dgm:t>
        <a:bodyPr/>
        <a:lstStyle/>
        <a:p>
          <a:endParaRPr lang="en-US" sz="2000"/>
        </a:p>
      </dgm:t>
    </dgm:pt>
    <dgm:pt modelId="{3A83EA7B-F382-488A-A9A8-B1FDF2521D50}">
      <dgm:prSet phldrT="[Text]" custT="1"/>
      <dgm:spPr>
        <a:solidFill>
          <a:srgbClr val="7030A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en-US" sz="1600" b="1" i="0" dirty="0">
              <a:latin typeface="Calibri" panose="020F0502020204030204" pitchFamily="34" charset="0"/>
              <a:cs typeface="Calibri" panose="020F0502020204030204" pitchFamily="34" charset="0"/>
            </a:rPr>
            <a:t>UW Madison Procurement Director</a:t>
          </a:r>
        </a:p>
      </dgm:t>
    </dgm:pt>
    <dgm:pt modelId="{38C39B99-98FF-48BB-B9F2-FA8092559BB9}" type="parTrans" cxnId="{94CBC66A-5730-4471-A9D2-A2B0D6A110BC}">
      <dgm:prSet custT="1"/>
      <dgm:spPr/>
      <dgm:t>
        <a:bodyPr/>
        <a:lstStyle/>
        <a:p>
          <a:endParaRPr lang="en-US" sz="600"/>
        </a:p>
      </dgm:t>
    </dgm:pt>
    <dgm:pt modelId="{767D0FCD-47BC-49BD-8370-37C42F4C5B9F}" type="sibTrans" cxnId="{94CBC66A-5730-4471-A9D2-A2B0D6A110BC}">
      <dgm:prSet/>
      <dgm:spPr/>
      <dgm:t>
        <a:bodyPr/>
        <a:lstStyle/>
        <a:p>
          <a:endParaRPr lang="en-US" sz="2000"/>
        </a:p>
      </dgm:t>
    </dgm:pt>
    <dgm:pt modelId="{42C22AFB-8649-4920-AB06-537D007C3CE0}">
      <dgm:prSet phldrT="[Text]" custT="1"/>
      <dgm:spPr>
        <a:solidFill>
          <a:srgbClr val="7030A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en-US" sz="1600" b="1" i="0" dirty="0">
              <a:latin typeface="Calibri" panose="020F0502020204030204" pitchFamily="34" charset="0"/>
              <a:cs typeface="Calibri" panose="020F0502020204030204" pitchFamily="34" charset="0"/>
            </a:rPr>
            <a:t>Delegated Procurement Specialists</a:t>
          </a:r>
        </a:p>
      </dgm:t>
    </dgm:pt>
    <dgm:pt modelId="{088E9936-AF74-48C5-ACC5-7128087B0370}" type="parTrans" cxnId="{5D4C1595-D103-418F-BD35-0918643960C8}">
      <dgm:prSet custT="1"/>
      <dgm:spPr/>
      <dgm:t>
        <a:bodyPr/>
        <a:lstStyle/>
        <a:p>
          <a:endParaRPr lang="en-US" sz="600"/>
        </a:p>
      </dgm:t>
    </dgm:pt>
    <dgm:pt modelId="{353942D4-3F03-45D6-90C0-DD9A4F0012E6}" type="sibTrans" cxnId="{5D4C1595-D103-418F-BD35-0918643960C8}">
      <dgm:prSet/>
      <dgm:spPr/>
      <dgm:t>
        <a:bodyPr/>
        <a:lstStyle/>
        <a:p>
          <a:endParaRPr lang="en-US" sz="2000"/>
        </a:p>
      </dgm:t>
    </dgm:pt>
    <dgm:pt modelId="{FBBA66A2-0E99-4187-8637-844F6C8B0F49}" type="pres">
      <dgm:prSet presAssocID="{538AE9CB-9200-46DE-BA67-9849C86804BA}" presName="diagram" presStyleCnt="0">
        <dgm:presLayoutVars>
          <dgm:chPref val="1"/>
          <dgm:dir/>
          <dgm:animOne val="branch"/>
          <dgm:animLvl val="lvl"/>
          <dgm:resizeHandles val="exact"/>
        </dgm:presLayoutVars>
      </dgm:prSet>
      <dgm:spPr/>
    </dgm:pt>
    <dgm:pt modelId="{F3916887-1C8F-4990-8D29-93A47B34A67D}" type="pres">
      <dgm:prSet presAssocID="{3937A101-14C0-47BB-83AB-D2C72A07728A}" presName="root1" presStyleCnt="0"/>
      <dgm:spPr/>
    </dgm:pt>
    <dgm:pt modelId="{047A54EF-64CC-4A6E-AB35-149BADFCE335}" type="pres">
      <dgm:prSet presAssocID="{3937A101-14C0-47BB-83AB-D2C72A07728A}" presName="LevelOneTextNode" presStyleLbl="node0" presStyleIdx="0" presStyleCnt="1" custScaleY="246332" custLinFactNeighborY="-23392">
        <dgm:presLayoutVars>
          <dgm:chPref val="3"/>
        </dgm:presLayoutVars>
      </dgm:prSet>
      <dgm:spPr/>
    </dgm:pt>
    <dgm:pt modelId="{27B7DDAD-9DD1-4F06-A9C2-B77BCD6961B5}" type="pres">
      <dgm:prSet presAssocID="{3937A101-14C0-47BB-83AB-D2C72A07728A}" presName="level2hierChild" presStyleCnt="0"/>
      <dgm:spPr/>
    </dgm:pt>
    <dgm:pt modelId="{83BB3155-331A-45E8-B2D4-5F68E39A8CA6}" type="pres">
      <dgm:prSet presAssocID="{F6550EF9-14F3-4DEA-8D91-F37E0B31C7C5}" presName="conn2-1" presStyleLbl="parChTrans1D2" presStyleIdx="0" presStyleCnt="1"/>
      <dgm:spPr/>
    </dgm:pt>
    <dgm:pt modelId="{58E2DA8B-908A-4F12-9F04-3A2BA36BFBBB}" type="pres">
      <dgm:prSet presAssocID="{F6550EF9-14F3-4DEA-8D91-F37E0B31C7C5}" presName="connTx" presStyleLbl="parChTrans1D2" presStyleIdx="0" presStyleCnt="1"/>
      <dgm:spPr/>
    </dgm:pt>
    <dgm:pt modelId="{8BEC9F78-5771-422E-A737-36EAC831CC78}" type="pres">
      <dgm:prSet presAssocID="{0CE2A5DA-0DBF-4FC9-B78C-9ACD63A4FA8E}" presName="root2" presStyleCnt="0"/>
      <dgm:spPr/>
    </dgm:pt>
    <dgm:pt modelId="{9A2DF935-6763-484C-9C15-E977482668A8}" type="pres">
      <dgm:prSet presAssocID="{0CE2A5DA-0DBF-4FC9-B78C-9ACD63A4FA8E}" presName="LevelTwoTextNode" presStyleLbl="node2" presStyleIdx="0" presStyleCnt="1" custScaleY="161343" custLinFactNeighborX="11049" custLinFactNeighborY="-23845">
        <dgm:presLayoutVars>
          <dgm:chPref val="3"/>
        </dgm:presLayoutVars>
      </dgm:prSet>
      <dgm:spPr/>
    </dgm:pt>
    <dgm:pt modelId="{C5B1EB20-FD5F-4A53-B3CD-1F9B6079362F}" type="pres">
      <dgm:prSet presAssocID="{0CE2A5DA-0DBF-4FC9-B78C-9ACD63A4FA8E}" presName="level3hierChild" presStyleCnt="0"/>
      <dgm:spPr/>
    </dgm:pt>
    <dgm:pt modelId="{CB31726C-9951-4099-955A-7C8F05B5E094}" type="pres">
      <dgm:prSet presAssocID="{324DF19E-B60F-4D09-B726-89513F8CC942}" presName="conn2-1" presStyleLbl="parChTrans1D3" presStyleIdx="0" presStyleCnt="2"/>
      <dgm:spPr/>
    </dgm:pt>
    <dgm:pt modelId="{4690846A-3E9E-4954-9781-B8399D385FED}" type="pres">
      <dgm:prSet presAssocID="{324DF19E-B60F-4D09-B726-89513F8CC942}" presName="connTx" presStyleLbl="parChTrans1D3" presStyleIdx="0" presStyleCnt="2"/>
      <dgm:spPr/>
    </dgm:pt>
    <dgm:pt modelId="{A1E98D74-C1D3-4BA6-81ED-D4FDBDDA515F}" type="pres">
      <dgm:prSet presAssocID="{CFC580B7-9C82-451A-93A8-7F94F45E5684}" presName="root2" presStyleCnt="0"/>
      <dgm:spPr/>
    </dgm:pt>
    <dgm:pt modelId="{D1B75061-4E15-4BBB-9AFC-0D9851DAA567}" type="pres">
      <dgm:prSet presAssocID="{CFC580B7-9C82-451A-93A8-7F94F45E5684}" presName="LevelTwoTextNode" presStyleLbl="node3" presStyleIdx="0" presStyleCnt="2" custScaleX="132733" custScaleY="174872" custLinFactNeighborX="12511" custLinFactNeighborY="-26316">
        <dgm:presLayoutVars>
          <dgm:chPref val="3"/>
        </dgm:presLayoutVars>
      </dgm:prSet>
      <dgm:spPr/>
    </dgm:pt>
    <dgm:pt modelId="{56BFB840-FFFC-405E-9DE8-4AB216582DFE}" type="pres">
      <dgm:prSet presAssocID="{CFC580B7-9C82-451A-93A8-7F94F45E5684}" presName="level3hierChild" presStyleCnt="0"/>
      <dgm:spPr/>
    </dgm:pt>
    <dgm:pt modelId="{DF9F5A47-8712-44E4-8568-AA15BAD77446}" type="pres">
      <dgm:prSet presAssocID="{61FE15D1-C785-429E-8E21-F8B542225948}" presName="conn2-1" presStyleLbl="parChTrans1D4" presStyleIdx="0" presStyleCnt="3"/>
      <dgm:spPr/>
    </dgm:pt>
    <dgm:pt modelId="{8F4A2930-4CED-485C-A160-0FD39E465D68}" type="pres">
      <dgm:prSet presAssocID="{61FE15D1-C785-429E-8E21-F8B542225948}" presName="connTx" presStyleLbl="parChTrans1D4" presStyleIdx="0" presStyleCnt="3"/>
      <dgm:spPr/>
    </dgm:pt>
    <dgm:pt modelId="{AEE0F8E8-F1F3-480B-AEBB-4EB7B40599D6}" type="pres">
      <dgm:prSet presAssocID="{391CD35A-3D5F-456E-AD05-812CC6FC2AAE}" presName="root2" presStyleCnt="0"/>
      <dgm:spPr/>
    </dgm:pt>
    <dgm:pt modelId="{BA3419FB-1B41-4B97-8AAC-93DA8D5527DF}" type="pres">
      <dgm:prSet presAssocID="{391CD35A-3D5F-456E-AD05-812CC6FC2AAE}" presName="LevelTwoTextNode" presStyleLbl="node4" presStyleIdx="0" presStyleCnt="3" custScaleX="101829" custScaleY="174872" custLinFactNeighborX="10303" custLinFactNeighborY="-27778">
        <dgm:presLayoutVars>
          <dgm:chPref val="3"/>
        </dgm:presLayoutVars>
      </dgm:prSet>
      <dgm:spPr/>
    </dgm:pt>
    <dgm:pt modelId="{435AC73C-1894-4D3E-8126-F01C656C2954}" type="pres">
      <dgm:prSet presAssocID="{391CD35A-3D5F-456E-AD05-812CC6FC2AAE}" presName="level3hierChild" presStyleCnt="0"/>
      <dgm:spPr/>
    </dgm:pt>
    <dgm:pt modelId="{9EB83E68-27D9-49F8-A492-4A806970E59B}" type="pres">
      <dgm:prSet presAssocID="{276E3FEA-DB62-4D5C-BA23-01E1D9090AF2}" presName="conn2-1" presStyleLbl="parChTrans1D4" presStyleIdx="1" presStyleCnt="3"/>
      <dgm:spPr/>
    </dgm:pt>
    <dgm:pt modelId="{FC214771-CC01-49E7-AD9E-BD50CA239AFF}" type="pres">
      <dgm:prSet presAssocID="{276E3FEA-DB62-4D5C-BA23-01E1D9090AF2}" presName="connTx" presStyleLbl="parChTrans1D4" presStyleIdx="1" presStyleCnt="3"/>
      <dgm:spPr/>
    </dgm:pt>
    <dgm:pt modelId="{FB594EB2-2C69-4125-9225-E9849A201516}" type="pres">
      <dgm:prSet presAssocID="{E774C847-FAE1-4A8B-8E3C-4061C8215A2E}" presName="root2" presStyleCnt="0"/>
      <dgm:spPr/>
    </dgm:pt>
    <dgm:pt modelId="{01C58184-51AB-4D4E-BA36-87C5CB520A13}" type="pres">
      <dgm:prSet presAssocID="{E774C847-FAE1-4A8B-8E3C-4061C8215A2E}" presName="LevelTwoTextNode" presStyleLbl="node4" presStyleIdx="1" presStyleCnt="3" custScaleX="101829" custScaleY="174872" custLinFactNeighborY="-27778">
        <dgm:presLayoutVars>
          <dgm:chPref val="3"/>
        </dgm:presLayoutVars>
      </dgm:prSet>
      <dgm:spPr/>
    </dgm:pt>
    <dgm:pt modelId="{413E1261-004B-4A70-B317-5C1AFBF892C7}" type="pres">
      <dgm:prSet presAssocID="{E774C847-FAE1-4A8B-8E3C-4061C8215A2E}" presName="level3hierChild" presStyleCnt="0"/>
      <dgm:spPr/>
    </dgm:pt>
    <dgm:pt modelId="{C7BD547B-F88F-43B3-A7DC-035238F3763E}" type="pres">
      <dgm:prSet presAssocID="{38C39B99-98FF-48BB-B9F2-FA8092559BB9}" presName="conn2-1" presStyleLbl="parChTrans1D3" presStyleIdx="1" presStyleCnt="2"/>
      <dgm:spPr/>
    </dgm:pt>
    <dgm:pt modelId="{59C28BC1-5CAA-440C-9206-EDC0291B916D}" type="pres">
      <dgm:prSet presAssocID="{38C39B99-98FF-48BB-B9F2-FA8092559BB9}" presName="connTx" presStyleLbl="parChTrans1D3" presStyleIdx="1" presStyleCnt="2"/>
      <dgm:spPr/>
    </dgm:pt>
    <dgm:pt modelId="{F4CFC493-FB72-4220-A130-073E8C590329}" type="pres">
      <dgm:prSet presAssocID="{3A83EA7B-F382-488A-A9A8-B1FDF2521D50}" presName="root2" presStyleCnt="0"/>
      <dgm:spPr/>
    </dgm:pt>
    <dgm:pt modelId="{2800FAA7-8620-4C2B-A8F2-299EFD8E34CD}" type="pres">
      <dgm:prSet presAssocID="{3A83EA7B-F382-488A-A9A8-B1FDF2521D50}" presName="LevelTwoTextNode" presStyleLbl="node3" presStyleIdx="1" presStyleCnt="2" custScaleX="132733" custScaleY="174872" custLinFactNeighborX="12511" custLinFactNeighborY="-26316">
        <dgm:presLayoutVars>
          <dgm:chPref val="3"/>
        </dgm:presLayoutVars>
      </dgm:prSet>
      <dgm:spPr/>
    </dgm:pt>
    <dgm:pt modelId="{556283B2-FA65-4B08-A62F-17E21511C934}" type="pres">
      <dgm:prSet presAssocID="{3A83EA7B-F382-488A-A9A8-B1FDF2521D50}" presName="level3hierChild" presStyleCnt="0"/>
      <dgm:spPr/>
    </dgm:pt>
    <dgm:pt modelId="{03F51BF4-1EE6-472E-AF57-AAF2CD3E2736}" type="pres">
      <dgm:prSet presAssocID="{088E9936-AF74-48C5-ACC5-7128087B0370}" presName="conn2-1" presStyleLbl="parChTrans1D4" presStyleIdx="2" presStyleCnt="3"/>
      <dgm:spPr/>
    </dgm:pt>
    <dgm:pt modelId="{4DD3953D-AF64-444B-940A-89E35CD4E32D}" type="pres">
      <dgm:prSet presAssocID="{088E9936-AF74-48C5-ACC5-7128087B0370}" presName="connTx" presStyleLbl="parChTrans1D4" presStyleIdx="2" presStyleCnt="3"/>
      <dgm:spPr/>
    </dgm:pt>
    <dgm:pt modelId="{5C94313F-1EC1-41DB-BE6B-E1A3BEA9989A}" type="pres">
      <dgm:prSet presAssocID="{42C22AFB-8649-4920-AB06-537D007C3CE0}" presName="root2" presStyleCnt="0"/>
      <dgm:spPr/>
    </dgm:pt>
    <dgm:pt modelId="{50A54896-EA8B-4F30-8F91-68BC0941A7E3}" type="pres">
      <dgm:prSet presAssocID="{42C22AFB-8649-4920-AB06-537D007C3CE0}" presName="LevelTwoTextNode" presStyleLbl="node4" presStyleIdx="2" presStyleCnt="3" custScaleX="101829" custScaleY="174872" custLinFactNeighborX="10303" custLinFactNeighborY="-27778">
        <dgm:presLayoutVars>
          <dgm:chPref val="3"/>
        </dgm:presLayoutVars>
      </dgm:prSet>
      <dgm:spPr/>
    </dgm:pt>
    <dgm:pt modelId="{6CABD5BE-1119-4157-AD96-2727D0BE5F99}" type="pres">
      <dgm:prSet presAssocID="{42C22AFB-8649-4920-AB06-537D007C3CE0}" presName="level3hierChild" presStyleCnt="0"/>
      <dgm:spPr/>
    </dgm:pt>
  </dgm:ptLst>
  <dgm:cxnLst>
    <dgm:cxn modelId="{15059D16-2CEC-47C3-A41B-B1884F658E11}" type="presOf" srcId="{F6550EF9-14F3-4DEA-8D91-F37E0B31C7C5}" destId="{58E2DA8B-908A-4F12-9F04-3A2BA36BFBBB}" srcOrd="1" destOrd="0" presId="urn:microsoft.com/office/officeart/2005/8/layout/hierarchy2"/>
    <dgm:cxn modelId="{12AF8229-F452-41CD-9097-473324D30422}" type="presOf" srcId="{3937A101-14C0-47BB-83AB-D2C72A07728A}" destId="{047A54EF-64CC-4A6E-AB35-149BADFCE335}" srcOrd="0" destOrd="0" presId="urn:microsoft.com/office/officeart/2005/8/layout/hierarchy2"/>
    <dgm:cxn modelId="{2A62EF2B-3FAE-4BCB-B2CA-2BB869367504}" type="presOf" srcId="{3A83EA7B-F382-488A-A9A8-B1FDF2521D50}" destId="{2800FAA7-8620-4C2B-A8F2-299EFD8E34CD}" srcOrd="0" destOrd="0" presId="urn:microsoft.com/office/officeart/2005/8/layout/hierarchy2"/>
    <dgm:cxn modelId="{D823B72F-0DFD-45FE-825B-588499D948E5}" type="presOf" srcId="{538AE9CB-9200-46DE-BA67-9849C86804BA}" destId="{FBBA66A2-0E99-4187-8637-844F6C8B0F49}" srcOrd="0" destOrd="0" presId="urn:microsoft.com/office/officeart/2005/8/layout/hierarchy2"/>
    <dgm:cxn modelId="{2DC9993F-88BF-4824-8B15-5B5B068E3B3B}" srcId="{0CE2A5DA-0DBF-4FC9-B78C-9ACD63A4FA8E}" destId="{CFC580B7-9C82-451A-93A8-7F94F45E5684}" srcOrd="0" destOrd="0" parTransId="{324DF19E-B60F-4D09-B726-89513F8CC942}" sibTransId="{1FBF3C54-00E9-4323-B50B-9ADF7F64EBEE}"/>
    <dgm:cxn modelId="{72ED395E-0F46-4D5B-9426-9CA834F60097}" type="presOf" srcId="{61FE15D1-C785-429E-8E21-F8B542225948}" destId="{DF9F5A47-8712-44E4-8568-AA15BAD77446}" srcOrd="0" destOrd="0" presId="urn:microsoft.com/office/officeart/2005/8/layout/hierarchy2"/>
    <dgm:cxn modelId="{15B66464-8A6F-4840-9749-5EDD52AEA957}" type="presOf" srcId="{324DF19E-B60F-4D09-B726-89513F8CC942}" destId="{CB31726C-9951-4099-955A-7C8F05B5E094}" srcOrd="0" destOrd="0" presId="urn:microsoft.com/office/officeart/2005/8/layout/hierarchy2"/>
    <dgm:cxn modelId="{22A2F469-C70C-46F3-9818-A9E257557BEF}" srcId="{3937A101-14C0-47BB-83AB-D2C72A07728A}" destId="{0CE2A5DA-0DBF-4FC9-B78C-9ACD63A4FA8E}" srcOrd="0" destOrd="0" parTransId="{F6550EF9-14F3-4DEA-8D91-F37E0B31C7C5}" sibTransId="{F12CDE73-8B27-43FF-A099-3775DEDFCFCC}"/>
    <dgm:cxn modelId="{94CBC66A-5730-4471-A9D2-A2B0D6A110BC}" srcId="{0CE2A5DA-0DBF-4FC9-B78C-9ACD63A4FA8E}" destId="{3A83EA7B-F382-488A-A9A8-B1FDF2521D50}" srcOrd="1" destOrd="0" parTransId="{38C39B99-98FF-48BB-B9F2-FA8092559BB9}" sibTransId="{767D0FCD-47BC-49BD-8370-37C42F4C5B9F}"/>
    <dgm:cxn modelId="{9B4BC74A-3F06-478E-8B76-4B0E8E274EDD}" type="presOf" srcId="{0CE2A5DA-0DBF-4FC9-B78C-9ACD63A4FA8E}" destId="{9A2DF935-6763-484C-9C15-E977482668A8}" srcOrd="0" destOrd="0" presId="urn:microsoft.com/office/officeart/2005/8/layout/hierarchy2"/>
    <dgm:cxn modelId="{44F40F6B-8216-4907-9970-434EF703FABB}" srcId="{391CD35A-3D5F-456E-AD05-812CC6FC2AAE}" destId="{E774C847-FAE1-4A8B-8E3C-4061C8215A2E}" srcOrd="0" destOrd="0" parTransId="{276E3FEA-DB62-4D5C-BA23-01E1D9090AF2}" sibTransId="{98FEC2D3-65B0-4B1C-B079-605735929FBD}"/>
    <dgm:cxn modelId="{14733750-9667-466F-A96B-9D6FE3A76C7F}" type="presOf" srcId="{276E3FEA-DB62-4D5C-BA23-01E1D9090AF2}" destId="{FC214771-CC01-49E7-AD9E-BD50CA239AFF}" srcOrd="1" destOrd="0" presId="urn:microsoft.com/office/officeart/2005/8/layout/hierarchy2"/>
    <dgm:cxn modelId="{98FF8C7F-1995-424B-911B-DCBFE56B2717}" srcId="{CFC580B7-9C82-451A-93A8-7F94F45E5684}" destId="{391CD35A-3D5F-456E-AD05-812CC6FC2AAE}" srcOrd="0" destOrd="0" parTransId="{61FE15D1-C785-429E-8E21-F8B542225948}" sibTransId="{DE270A4D-0BF3-4F3E-869A-899B8BB967F7}"/>
    <dgm:cxn modelId="{B09E0594-F6E9-435A-9FB0-9771CBA21EB5}" type="presOf" srcId="{088E9936-AF74-48C5-ACC5-7128087B0370}" destId="{4DD3953D-AF64-444B-940A-89E35CD4E32D}" srcOrd="1" destOrd="0" presId="urn:microsoft.com/office/officeart/2005/8/layout/hierarchy2"/>
    <dgm:cxn modelId="{5D4C1595-D103-418F-BD35-0918643960C8}" srcId="{3A83EA7B-F382-488A-A9A8-B1FDF2521D50}" destId="{42C22AFB-8649-4920-AB06-537D007C3CE0}" srcOrd="0" destOrd="0" parTransId="{088E9936-AF74-48C5-ACC5-7128087B0370}" sibTransId="{353942D4-3F03-45D6-90C0-DD9A4F0012E6}"/>
    <dgm:cxn modelId="{4583DFA2-69EA-44AF-A425-D7547235974D}" type="presOf" srcId="{E774C847-FAE1-4A8B-8E3C-4061C8215A2E}" destId="{01C58184-51AB-4D4E-BA36-87C5CB520A13}" srcOrd="0" destOrd="0" presId="urn:microsoft.com/office/officeart/2005/8/layout/hierarchy2"/>
    <dgm:cxn modelId="{2E8C2DA4-C36D-4383-A85E-E06B26B651A6}" type="presOf" srcId="{38C39B99-98FF-48BB-B9F2-FA8092559BB9}" destId="{C7BD547B-F88F-43B3-A7DC-035238F3763E}" srcOrd="0" destOrd="0" presId="urn:microsoft.com/office/officeart/2005/8/layout/hierarchy2"/>
    <dgm:cxn modelId="{357A53A6-55B1-464D-8C7E-16D358DA39E1}" type="presOf" srcId="{276E3FEA-DB62-4D5C-BA23-01E1D9090AF2}" destId="{9EB83E68-27D9-49F8-A492-4A806970E59B}" srcOrd="0" destOrd="0" presId="urn:microsoft.com/office/officeart/2005/8/layout/hierarchy2"/>
    <dgm:cxn modelId="{384822C6-84EE-460B-BD68-A1D230AEDD94}" type="presOf" srcId="{391CD35A-3D5F-456E-AD05-812CC6FC2AAE}" destId="{BA3419FB-1B41-4B97-8AAC-93DA8D5527DF}" srcOrd="0" destOrd="0" presId="urn:microsoft.com/office/officeart/2005/8/layout/hierarchy2"/>
    <dgm:cxn modelId="{33DBD6C9-C221-4B97-8269-E9718C87B4B7}" type="presOf" srcId="{61FE15D1-C785-429E-8E21-F8B542225948}" destId="{8F4A2930-4CED-485C-A160-0FD39E465D68}" srcOrd="1" destOrd="0" presId="urn:microsoft.com/office/officeart/2005/8/layout/hierarchy2"/>
    <dgm:cxn modelId="{8B14F4CC-742D-4D4E-9AE3-6728E5C3397B}" type="presOf" srcId="{324DF19E-B60F-4D09-B726-89513F8CC942}" destId="{4690846A-3E9E-4954-9781-B8399D385FED}" srcOrd="1" destOrd="0" presId="urn:microsoft.com/office/officeart/2005/8/layout/hierarchy2"/>
    <dgm:cxn modelId="{43A827E5-2772-4ABD-9CFE-5704F86D5E07}" type="presOf" srcId="{CFC580B7-9C82-451A-93A8-7F94F45E5684}" destId="{D1B75061-4E15-4BBB-9AFC-0D9851DAA567}" srcOrd="0" destOrd="0" presId="urn:microsoft.com/office/officeart/2005/8/layout/hierarchy2"/>
    <dgm:cxn modelId="{64830AE7-8742-410A-94E0-ACECBF93708C}" srcId="{538AE9CB-9200-46DE-BA67-9849C86804BA}" destId="{3937A101-14C0-47BB-83AB-D2C72A07728A}" srcOrd="0" destOrd="0" parTransId="{13012D66-C8EB-4334-ADE2-28A4C2CB0314}" sibTransId="{05C0D1CA-38D4-450C-8DC2-0C75FC9A118B}"/>
    <dgm:cxn modelId="{12ECA0E8-ACB9-4596-A665-1C0F66F752A3}" type="presOf" srcId="{42C22AFB-8649-4920-AB06-537D007C3CE0}" destId="{50A54896-EA8B-4F30-8F91-68BC0941A7E3}" srcOrd="0" destOrd="0" presId="urn:microsoft.com/office/officeart/2005/8/layout/hierarchy2"/>
    <dgm:cxn modelId="{A93DA2EC-D699-4093-8854-A1950B8DF7E7}" type="presOf" srcId="{38C39B99-98FF-48BB-B9F2-FA8092559BB9}" destId="{59C28BC1-5CAA-440C-9206-EDC0291B916D}" srcOrd="1" destOrd="0" presId="urn:microsoft.com/office/officeart/2005/8/layout/hierarchy2"/>
    <dgm:cxn modelId="{707735EE-ADD5-45C2-BF62-15A9E718EEBA}" type="presOf" srcId="{F6550EF9-14F3-4DEA-8D91-F37E0B31C7C5}" destId="{83BB3155-331A-45E8-B2D4-5F68E39A8CA6}" srcOrd="0" destOrd="0" presId="urn:microsoft.com/office/officeart/2005/8/layout/hierarchy2"/>
    <dgm:cxn modelId="{5A75C0F6-C16D-44E5-8761-BD427796C4C4}" type="presOf" srcId="{088E9936-AF74-48C5-ACC5-7128087B0370}" destId="{03F51BF4-1EE6-472E-AF57-AAF2CD3E2736}" srcOrd="0" destOrd="0" presId="urn:microsoft.com/office/officeart/2005/8/layout/hierarchy2"/>
    <dgm:cxn modelId="{E40CCE45-E07E-4836-9B0C-BCD74DD0ACD5}" type="presParOf" srcId="{FBBA66A2-0E99-4187-8637-844F6C8B0F49}" destId="{F3916887-1C8F-4990-8D29-93A47B34A67D}" srcOrd="0" destOrd="0" presId="urn:microsoft.com/office/officeart/2005/8/layout/hierarchy2"/>
    <dgm:cxn modelId="{68BC03C9-E421-41AC-A272-99B85FD5096E}" type="presParOf" srcId="{F3916887-1C8F-4990-8D29-93A47B34A67D}" destId="{047A54EF-64CC-4A6E-AB35-149BADFCE335}" srcOrd="0" destOrd="0" presId="urn:microsoft.com/office/officeart/2005/8/layout/hierarchy2"/>
    <dgm:cxn modelId="{7072C753-62A8-43E3-9AC7-8527511FD923}" type="presParOf" srcId="{F3916887-1C8F-4990-8D29-93A47B34A67D}" destId="{27B7DDAD-9DD1-4F06-A9C2-B77BCD6961B5}" srcOrd="1" destOrd="0" presId="urn:microsoft.com/office/officeart/2005/8/layout/hierarchy2"/>
    <dgm:cxn modelId="{42B7B4FE-2FC9-448E-AAC1-03C7748860F3}" type="presParOf" srcId="{27B7DDAD-9DD1-4F06-A9C2-B77BCD6961B5}" destId="{83BB3155-331A-45E8-B2D4-5F68E39A8CA6}" srcOrd="0" destOrd="0" presId="urn:microsoft.com/office/officeart/2005/8/layout/hierarchy2"/>
    <dgm:cxn modelId="{4FCE4C03-7999-4190-87AD-50D018B09D25}" type="presParOf" srcId="{83BB3155-331A-45E8-B2D4-5F68E39A8CA6}" destId="{58E2DA8B-908A-4F12-9F04-3A2BA36BFBBB}" srcOrd="0" destOrd="0" presId="urn:microsoft.com/office/officeart/2005/8/layout/hierarchy2"/>
    <dgm:cxn modelId="{67A3FB01-3CF6-4DBC-B661-AA1471D34037}" type="presParOf" srcId="{27B7DDAD-9DD1-4F06-A9C2-B77BCD6961B5}" destId="{8BEC9F78-5771-422E-A737-36EAC831CC78}" srcOrd="1" destOrd="0" presId="urn:microsoft.com/office/officeart/2005/8/layout/hierarchy2"/>
    <dgm:cxn modelId="{095DA8A0-15F4-4888-B01F-ED880D497B71}" type="presParOf" srcId="{8BEC9F78-5771-422E-A737-36EAC831CC78}" destId="{9A2DF935-6763-484C-9C15-E977482668A8}" srcOrd="0" destOrd="0" presId="urn:microsoft.com/office/officeart/2005/8/layout/hierarchy2"/>
    <dgm:cxn modelId="{7EE7E392-12D2-4C18-9EEC-349F65633610}" type="presParOf" srcId="{8BEC9F78-5771-422E-A737-36EAC831CC78}" destId="{C5B1EB20-FD5F-4A53-B3CD-1F9B6079362F}" srcOrd="1" destOrd="0" presId="urn:microsoft.com/office/officeart/2005/8/layout/hierarchy2"/>
    <dgm:cxn modelId="{A12F60F0-EC13-4988-BCE9-0CFE84F74868}" type="presParOf" srcId="{C5B1EB20-FD5F-4A53-B3CD-1F9B6079362F}" destId="{CB31726C-9951-4099-955A-7C8F05B5E094}" srcOrd="0" destOrd="0" presId="urn:microsoft.com/office/officeart/2005/8/layout/hierarchy2"/>
    <dgm:cxn modelId="{96299E9A-86C8-4116-A4F5-0861D8DCF388}" type="presParOf" srcId="{CB31726C-9951-4099-955A-7C8F05B5E094}" destId="{4690846A-3E9E-4954-9781-B8399D385FED}" srcOrd="0" destOrd="0" presId="urn:microsoft.com/office/officeart/2005/8/layout/hierarchy2"/>
    <dgm:cxn modelId="{44F97ADD-23A2-4A40-9450-75A7928FBCA1}" type="presParOf" srcId="{C5B1EB20-FD5F-4A53-B3CD-1F9B6079362F}" destId="{A1E98D74-C1D3-4BA6-81ED-D4FDBDDA515F}" srcOrd="1" destOrd="0" presId="urn:microsoft.com/office/officeart/2005/8/layout/hierarchy2"/>
    <dgm:cxn modelId="{22FEA1DF-AEE5-4857-B4E6-AF3436A8DB4F}" type="presParOf" srcId="{A1E98D74-C1D3-4BA6-81ED-D4FDBDDA515F}" destId="{D1B75061-4E15-4BBB-9AFC-0D9851DAA567}" srcOrd="0" destOrd="0" presId="urn:microsoft.com/office/officeart/2005/8/layout/hierarchy2"/>
    <dgm:cxn modelId="{FFFF6F11-7923-4286-93EC-23E2FC03D12A}" type="presParOf" srcId="{A1E98D74-C1D3-4BA6-81ED-D4FDBDDA515F}" destId="{56BFB840-FFFC-405E-9DE8-4AB216582DFE}" srcOrd="1" destOrd="0" presId="urn:microsoft.com/office/officeart/2005/8/layout/hierarchy2"/>
    <dgm:cxn modelId="{20D0709B-22F5-4B88-87E1-891D11896153}" type="presParOf" srcId="{56BFB840-FFFC-405E-9DE8-4AB216582DFE}" destId="{DF9F5A47-8712-44E4-8568-AA15BAD77446}" srcOrd="0" destOrd="0" presId="urn:microsoft.com/office/officeart/2005/8/layout/hierarchy2"/>
    <dgm:cxn modelId="{F681A042-23F5-480F-8F68-0E6BE6F3CF33}" type="presParOf" srcId="{DF9F5A47-8712-44E4-8568-AA15BAD77446}" destId="{8F4A2930-4CED-485C-A160-0FD39E465D68}" srcOrd="0" destOrd="0" presId="urn:microsoft.com/office/officeart/2005/8/layout/hierarchy2"/>
    <dgm:cxn modelId="{ABEFFA69-3441-417E-877E-0EDA5F844B4B}" type="presParOf" srcId="{56BFB840-FFFC-405E-9DE8-4AB216582DFE}" destId="{AEE0F8E8-F1F3-480B-AEBB-4EB7B40599D6}" srcOrd="1" destOrd="0" presId="urn:microsoft.com/office/officeart/2005/8/layout/hierarchy2"/>
    <dgm:cxn modelId="{E6FEFFD8-816A-4C15-9C1D-1E16BA4BDF4B}" type="presParOf" srcId="{AEE0F8E8-F1F3-480B-AEBB-4EB7B40599D6}" destId="{BA3419FB-1B41-4B97-8AAC-93DA8D5527DF}" srcOrd="0" destOrd="0" presId="urn:microsoft.com/office/officeart/2005/8/layout/hierarchy2"/>
    <dgm:cxn modelId="{84607CB1-312B-42F7-8A71-7F970D989ED0}" type="presParOf" srcId="{AEE0F8E8-F1F3-480B-AEBB-4EB7B40599D6}" destId="{435AC73C-1894-4D3E-8126-F01C656C2954}" srcOrd="1" destOrd="0" presId="urn:microsoft.com/office/officeart/2005/8/layout/hierarchy2"/>
    <dgm:cxn modelId="{2A93A298-6C4B-4A2A-A150-F2A46B9E476D}" type="presParOf" srcId="{435AC73C-1894-4D3E-8126-F01C656C2954}" destId="{9EB83E68-27D9-49F8-A492-4A806970E59B}" srcOrd="0" destOrd="0" presId="urn:microsoft.com/office/officeart/2005/8/layout/hierarchy2"/>
    <dgm:cxn modelId="{7A61BC9E-E955-4C78-9733-18B952F44A1C}" type="presParOf" srcId="{9EB83E68-27D9-49F8-A492-4A806970E59B}" destId="{FC214771-CC01-49E7-AD9E-BD50CA239AFF}" srcOrd="0" destOrd="0" presId="urn:microsoft.com/office/officeart/2005/8/layout/hierarchy2"/>
    <dgm:cxn modelId="{795CE048-9C67-41D9-AFA9-E8C811B769CB}" type="presParOf" srcId="{435AC73C-1894-4D3E-8126-F01C656C2954}" destId="{FB594EB2-2C69-4125-9225-E9849A201516}" srcOrd="1" destOrd="0" presId="urn:microsoft.com/office/officeart/2005/8/layout/hierarchy2"/>
    <dgm:cxn modelId="{47426AC6-E2DF-4942-9B30-9290945B6405}" type="presParOf" srcId="{FB594EB2-2C69-4125-9225-E9849A201516}" destId="{01C58184-51AB-4D4E-BA36-87C5CB520A13}" srcOrd="0" destOrd="0" presId="urn:microsoft.com/office/officeart/2005/8/layout/hierarchy2"/>
    <dgm:cxn modelId="{BC571410-B26A-4B94-BFFA-7A19A1CE0579}" type="presParOf" srcId="{FB594EB2-2C69-4125-9225-E9849A201516}" destId="{413E1261-004B-4A70-B317-5C1AFBF892C7}" srcOrd="1" destOrd="0" presId="urn:microsoft.com/office/officeart/2005/8/layout/hierarchy2"/>
    <dgm:cxn modelId="{D53D9155-9300-4B9E-8BCF-7DF0EBDD859F}" type="presParOf" srcId="{C5B1EB20-FD5F-4A53-B3CD-1F9B6079362F}" destId="{C7BD547B-F88F-43B3-A7DC-035238F3763E}" srcOrd="2" destOrd="0" presId="urn:microsoft.com/office/officeart/2005/8/layout/hierarchy2"/>
    <dgm:cxn modelId="{A11960B2-53B0-45EC-83A0-C156392612F3}" type="presParOf" srcId="{C7BD547B-F88F-43B3-A7DC-035238F3763E}" destId="{59C28BC1-5CAA-440C-9206-EDC0291B916D}" srcOrd="0" destOrd="0" presId="urn:microsoft.com/office/officeart/2005/8/layout/hierarchy2"/>
    <dgm:cxn modelId="{606DC8AA-9DD8-4035-BB51-6EEF7D4E0EF1}" type="presParOf" srcId="{C5B1EB20-FD5F-4A53-B3CD-1F9B6079362F}" destId="{F4CFC493-FB72-4220-A130-073E8C590329}" srcOrd="3" destOrd="0" presId="urn:microsoft.com/office/officeart/2005/8/layout/hierarchy2"/>
    <dgm:cxn modelId="{D52B8AFF-C439-4018-9252-CC4DF2C4925B}" type="presParOf" srcId="{F4CFC493-FB72-4220-A130-073E8C590329}" destId="{2800FAA7-8620-4C2B-A8F2-299EFD8E34CD}" srcOrd="0" destOrd="0" presId="urn:microsoft.com/office/officeart/2005/8/layout/hierarchy2"/>
    <dgm:cxn modelId="{0C0EF0B6-8A07-4457-B827-43C2ABCFFDBB}" type="presParOf" srcId="{F4CFC493-FB72-4220-A130-073E8C590329}" destId="{556283B2-FA65-4B08-A62F-17E21511C934}" srcOrd="1" destOrd="0" presId="urn:microsoft.com/office/officeart/2005/8/layout/hierarchy2"/>
    <dgm:cxn modelId="{71FBA02D-9CE6-4D6F-BED3-DE7B1787104B}" type="presParOf" srcId="{556283B2-FA65-4B08-A62F-17E21511C934}" destId="{03F51BF4-1EE6-472E-AF57-AAF2CD3E2736}" srcOrd="0" destOrd="0" presId="urn:microsoft.com/office/officeart/2005/8/layout/hierarchy2"/>
    <dgm:cxn modelId="{3503CACF-95E0-4B1F-B4F3-2BE609961BCD}" type="presParOf" srcId="{03F51BF4-1EE6-472E-AF57-AAF2CD3E2736}" destId="{4DD3953D-AF64-444B-940A-89E35CD4E32D}" srcOrd="0" destOrd="0" presId="urn:microsoft.com/office/officeart/2005/8/layout/hierarchy2"/>
    <dgm:cxn modelId="{4C3E4CA2-C741-46EE-845D-17748AC78568}" type="presParOf" srcId="{556283B2-FA65-4B08-A62F-17E21511C934}" destId="{5C94313F-1EC1-41DB-BE6B-E1A3BEA9989A}" srcOrd="1" destOrd="0" presId="urn:microsoft.com/office/officeart/2005/8/layout/hierarchy2"/>
    <dgm:cxn modelId="{153F2CD1-35C6-4FEE-9678-58602A73D3C3}" type="presParOf" srcId="{5C94313F-1EC1-41DB-BE6B-E1A3BEA9989A}" destId="{50A54896-EA8B-4F30-8F91-68BC0941A7E3}" srcOrd="0" destOrd="0" presId="urn:microsoft.com/office/officeart/2005/8/layout/hierarchy2"/>
    <dgm:cxn modelId="{B08384F0-9A57-416B-9A3D-AAF0FFD4EAA4}" type="presParOf" srcId="{5C94313F-1EC1-41DB-BE6B-E1A3BEA9989A}" destId="{6CABD5BE-1119-4157-AD96-2727D0BE5F99}"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7A54EF-64CC-4A6E-AB35-149BADFCE335}">
      <dsp:nvSpPr>
        <dsp:cNvPr id="0" name=""/>
        <dsp:cNvSpPr/>
      </dsp:nvSpPr>
      <dsp:spPr>
        <a:xfrm>
          <a:off x="7396" y="1670253"/>
          <a:ext cx="1256220" cy="1547236"/>
        </a:xfrm>
        <a:prstGeom prst="roundRect">
          <a:avLst>
            <a:gd name="adj" fmla="val 10000"/>
          </a:avLst>
        </a:prstGeom>
        <a:solidFill>
          <a:srgbClr val="7030A0"/>
        </a:solidFill>
        <a:ln w="19050" cap="rnd"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i="0" kern="1200" dirty="0">
              <a:latin typeface="Calibri" panose="020F0502020204030204" pitchFamily="34" charset="0"/>
              <a:cs typeface="Calibri" panose="020F0502020204030204" pitchFamily="34" charset="0"/>
            </a:rPr>
            <a:t>State of Wisconsin Chapter 16</a:t>
          </a:r>
        </a:p>
      </dsp:txBody>
      <dsp:txXfrm>
        <a:off x="44189" y="1707046"/>
        <a:ext cx="1182634" cy="1473650"/>
      </dsp:txXfrm>
    </dsp:sp>
    <dsp:sp modelId="{83BB3155-331A-45E8-B2D4-5F68E39A8CA6}">
      <dsp:nvSpPr>
        <dsp:cNvPr id="0" name=""/>
        <dsp:cNvSpPr/>
      </dsp:nvSpPr>
      <dsp:spPr>
        <a:xfrm rot="21584747">
          <a:off x="1263613" y="2431539"/>
          <a:ext cx="641294" cy="21819"/>
        </a:xfrm>
        <a:custGeom>
          <a:avLst/>
          <a:gdLst/>
          <a:ahLst/>
          <a:cxnLst/>
          <a:rect l="0" t="0" r="0" b="0"/>
          <a:pathLst>
            <a:path>
              <a:moveTo>
                <a:pt x="0" y="10909"/>
              </a:moveTo>
              <a:lnTo>
                <a:pt x="641294" y="10909"/>
              </a:lnTo>
            </a:path>
          </a:pathLst>
        </a:custGeom>
        <a:noFill/>
        <a:ln w="19050"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1568228" y="2426416"/>
        <a:ext cx="32064" cy="32064"/>
      </dsp:txXfrm>
    </dsp:sp>
    <dsp:sp modelId="{9A2DF935-6763-484C-9C15-E977482668A8}">
      <dsp:nvSpPr>
        <dsp:cNvPr id="0" name=""/>
        <dsp:cNvSpPr/>
      </dsp:nvSpPr>
      <dsp:spPr>
        <a:xfrm>
          <a:off x="1904905" y="1934320"/>
          <a:ext cx="1256220" cy="1013412"/>
        </a:xfrm>
        <a:prstGeom prst="roundRect">
          <a:avLst>
            <a:gd name="adj" fmla="val 10000"/>
          </a:avLst>
        </a:prstGeom>
        <a:solidFill>
          <a:srgbClr val="7030A0"/>
        </a:solidFill>
        <a:ln w="19050" cap="rnd"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i="0" kern="1200" dirty="0">
              <a:latin typeface="Calibri" panose="020F0502020204030204" pitchFamily="34" charset="0"/>
              <a:cs typeface="Calibri" panose="020F0502020204030204" pitchFamily="34" charset="0"/>
            </a:rPr>
            <a:t>DOA</a:t>
          </a:r>
          <a:endParaRPr lang="en-US" sz="1600" b="1" i="0" u="none" kern="1200" dirty="0">
            <a:latin typeface="Calibri" panose="020F0502020204030204" pitchFamily="34" charset="0"/>
            <a:cs typeface="Calibri" panose="020F0502020204030204" pitchFamily="34" charset="0"/>
          </a:endParaRPr>
        </a:p>
      </dsp:txBody>
      <dsp:txXfrm>
        <a:off x="1934587" y="1964002"/>
        <a:ext cx="1196856" cy="954048"/>
      </dsp:txXfrm>
    </dsp:sp>
    <dsp:sp modelId="{CB31726C-9951-4099-955A-7C8F05B5E094}">
      <dsp:nvSpPr>
        <dsp:cNvPr id="0" name=""/>
        <dsp:cNvSpPr/>
      </dsp:nvSpPr>
      <dsp:spPr>
        <a:xfrm rot="18624494">
          <a:off x="3019801" y="2124205"/>
          <a:ext cx="803502" cy="21819"/>
        </a:xfrm>
        <a:custGeom>
          <a:avLst/>
          <a:gdLst/>
          <a:ahLst/>
          <a:cxnLst/>
          <a:rect l="0" t="0" r="0" b="0"/>
          <a:pathLst>
            <a:path>
              <a:moveTo>
                <a:pt x="0" y="10909"/>
              </a:moveTo>
              <a:lnTo>
                <a:pt x="803502" y="10909"/>
              </a:lnTo>
            </a:path>
          </a:pathLst>
        </a:custGeom>
        <a:noFill/>
        <a:ln w="19050" cap="rnd"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3401465" y="2115027"/>
        <a:ext cx="40175" cy="40175"/>
      </dsp:txXfrm>
    </dsp:sp>
    <dsp:sp modelId="{D1B75061-4E15-4BBB-9AFC-0D9851DAA567}">
      <dsp:nvSpPr>
        <dsp:cNvPr id="0" name=""/>
        <dsp:cNvSpPr/>
      </dsp:nvSpPr>
      <dsp:spPr>
        <a:xfrm>
          <a:off x="3681979" y="1280008"/>
          <a:ext cx="1667419" cy="1098389"/>
        </a:xfrm>
        <a:prstGeom prst="roundRect">
          <a:avLst>
            <a:gd name="adj" fmla="val 10000"/>
          </a:avLst>
        </a:prstGeom>
        <a:solidFill>
          <a:srgbClr val="7030A0"/>
        </a:solidFill>
        <a:ln w="19050" cap="rnd"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i="0" kern="1200" dirty="0">
              <a:latin typeface="Calibri" panose="020F0502020204030204" pitchFamily="34" charset="0"/>
              <a:cs typeface="Calibri" panose="020F0502020204030204" pitchFamily="34" charset="0"/>
            </a:rPr>
            <a:t>UWSA Director of Procurement</a:t>
          </a:r>
        </a:p>
      </dsp:txBody>
      <dsp:txXfrm>
        <a:off x="3714150" y="1312179"/>
        <a:ext cx="1603077" cy="1034047"/>
      </dsp:txXfrm>
    </dsp:sp>
    <dsp:sp modelId="{DF9F5A47-8712-44E4-8568-AA15BAD77446}">
      <dsp:nvSpPr>
        <dsp:cNvPr id="0" name=""/>
        <dsp:cNvSpPr/>
      </dsp:nvSpPr>
      <dsp:spPr>
        <a:xfrm rot="21533513">
          <a:off x="5349354" y="1813701"/>
          <a:ext cx="474839" cy="21819"/>
        </a:xfrm>
        <a:custGeom>
          <a:avLst/>
          <a:gdLst/>
          <a:ahLst/>
          <a:cxnLst/>
          <a:rect l="0" t="0" r="0" b="0"/>
          <a:pathLst>
            <a:path>
              <a:moveTo>
                <a:pt x="0" y="10909"/>
              </a:moveTo>
              <a:lnTo>
                <a:pt x="474839" y="10909"/>
              </a:lnTo>
            </a:path>
          </a:pathLst>
        </a:custGeom>
        <a:noFill/>
        <a:ln w="19050" cap="rnd"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5574903" y="1812740"/>
        <a:ext cx="23741" cy="23741"/>
      </dsp:txXfrm>
    </dsp:sp>
    <dsp:sp modelId="{BA3419FB-1B41-4B97-8AAC-93DA8D5527DF}">
      <dsp:nvSpPr>
        <dsp:cNvPr id="0" name=""/>
        <dsp:cNvSpPr/>
      </dsp:nvSpPr>
      <dsp:spPr>
        <a:xfrm>
          <a:off x="5824150" y="1270825"/>
          <a:ext cx="1279196" cy="1098389"/>
        </a:xfrm>
        <a:prstGeom prst="roundRect">
          <a:avLst>
            <a:gd name="adj" fmla="val 10000"/>
          </a:avLst>
        </a:prstGeom>
        <a:solidFill>
          <a:srgbClr val="7030A0"/>
        </a:solidFill>
        <a:ln w="19050" cap="rnd"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i="0" kern="1200" dirty="0">
              <a:latin typeface="Calibri" panose="020F0502020204030204" pitchFamily="34" charset="0"/>
              <a:cs typeface="Calibri" panose="020F0502020204030204" pitchFamily="34" charset="0"/>
            </a:rPr>
            <a:t>UW Institution Procurement Directors </a:t>
          </a:r>
        </a:p>
      </dsp:txBody>
      <dsp:txXfrm>
        <a:off x="5856321" y="1302996"/>
        <a:ext cx="1214854" cy="1034047"/>
      </dsp:txXfrm>
    </dsp:sp>
    <dsp:sp modelId="{9EB83E68-27D9-49F8-A492-4A806970E59B}">
      <dsp:nvSpPr>
        <dsp:cNvPr id="0" name=""/>
        <dsp:cNvSpPr/>
      </dsp:nvSpPr>
      <dsp:spPr>
        <a:xfrm>
          <a:off x="7103346" y="1809110"/>
          <a:ext cx="373059" cy="21819"/>
        </a:xfrm>
        <a:custGeom>
          <a:avLst/>
          <a:gdLst/>
          <a:ahLst/>
          <a:cxnLst/>
          <a:rect l="0" t="0" r="0" b="0"/>
          <a:pathLst>
            <a:path>
              <a:moveTo>
                <a:pt x="0" y="10909"/>
              </a:moveTo>
              <a:lnTo>
                <a:pt x="373059" y="10909"/>
              </a:lnTo>
            </a:path>
          </a:pathLst>
        </a:custGeom>
        <a:noFill/>
        <a:ln w="19050" cap="rnd"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7280550" y="1810693"/>
        <a:ext cx="18652" cy="18652"/>
      </dsp:txXfrm>
    </dsp:sp>
    <dsp:sp modelId="{01C58184-51AB-4D4E-BA36-87C5CB520A13}">
      <dsp:nvSpPr>
        <dsp:cNvPr id="0" name=""/>
        <dsp:cNvSpPr/>
      </dsp:nvSpPr>
      <dsp:spPr>
        <a:xfrm>
          <a:off x="7476406" y="1270825"/>
          <a:ext cx="1279196" cy="1098389"/>
        </a:xfrm>
        <a:prstGeom prst="roundRect">
          <a:avLst>
            <a:gd name="adj" fmla="val 10000"/>
          </a:avLst>
        </a:prstGeom>
        <a:solidFill>
          <a:srgbClr val="7030A0"/>
        </a:solidFill>
        <a:ln w="19050" cap="rnd"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i="0" kern="1200" dirty="0">
              <a:latin typeface="Calibri" panose="020F0502020204030204" pitchFamily="34" charset="0"/>
              <a:cs typeface="Calibri" panose="020F0502020204030204" pitchFamily="34" charset="0"/>
            </a:rPr>
            <a:t>Delegated Purchasing Specialists</a:t>
          </a:r>
        </a:p>
      </dsp:txBody>
      <dsp:txXfrm>
        <a:off x="7508577" y="1302996"/>
        <a:ext cx="1214854" cy="1034047"/>
      </dsp:txXfrm>
    </dsp:sp>
    <dsp:sp modelId="{C7BD547B-F88F-43B3-A7DC-035238F3763E}">
      <dsp:nvSpPr>
        <dsp:cNvPr id="0" name=""/>
        <dsp:cNvSpPr/>
      </dsp:nvSpPr>
      <dsp:spPr>
        <a:xfrm rot="2886826">
          <a:off x="3031489" y="2720507"/>
          <a:ext cx="780126" cy="21819"/>
        </a:xfrm>
        <a:custGeom>
          <a:avLst/>
          <a:gdLst/>
          <a:ahLst/>
          <a:cxnLst/>
          <a:rect l="0" t="0" r="0" b="0"/>
          <a:pathLst>
            <a:path>
              <a:moveTo>
                <a:pt x="0" y="10909"/>
              </a:moveTo>
              <a:lnTo>
                <a:pt x="780126" y="10909"/>
              </a:lnTo>
            </a:path>
          </a:pathLst>
        </a:custGeom>
        <a:noFill/>
        <a:ln w="19050" cap="rnd"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3402049" y="2711914"/>
        <a:ext cx="39006" cy="39006"/>
      </dsp:txXfrm>
    </dsp:sp>
    <dsp:sp modelId="{2800FAA7-8620-4C2B-A8F2-299EFD8E34CD}">
      <dsp:nvSpPr>
        <dsp:cNvPr id="0" name=""/>
        <dsp:cNvSpPr/>
      </dsp:nvSpPr>
      <dsp:spPr>
        <a:xfrm>
          <a:off x="3681979" y="2472614"/>
          <a:ext cx="1667419" cy="1098389"/>
        </a:xfrm>
        <a:prstGeom prst="roundRect">
          <a:avLst>
            <a:gd name="adj" fmla="val 10000"/>
          </a:avLst>
        </a:prstGeom>
        <a:solidFill>
          <a:srgbClr val="7030A0"/>
        </a:solidFill>
        <a:ln w="19050" cap="rnd"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i="0" kern="1200" dirty="0">
              <a:latin typeface="Calibri" panose="020F0502020204030204" pitchFamily="34" charset="0"/>
              <a:cs typeface="Calibri" panose="020F0502020204030204" pitchFamily="34" charset="0"/>
            </a:rPr>
            <a:t>UW Madison Procurement Director</a:t>
          </a:r>
        </a:p>
      </dsp:txBody>
      <dsp:txXfrm>
        <a:off x="3714150" y="2504785"/>
        <a:ext cx="1603077" cy="1034047"/>
      </dsp:txXfrm>
    </dsp:sp>
    <dsp:sp modelId="{03F51BF4-1EE6-472E-AF57-AAF2CD3E2736}">
      <dsp:nvSpPr>
        <dsp:cNvPr id="0" name=""/>
        <dsp:cNvSpPr/>
      </dsp:nvSpPr>
      <dsp:spPr>
        <a:xfrm rot="21533513">
          <a:off x="5349354" y="3006307"/>
          <a:ext cx="474839" cy="21819"/>
        </a:xfrm>
        <a:custGeom>
          <a:avLst/>
          <a:gdLst/>
          <a:ahLst/>
          <a:cxnLst/>
          <a:rect l="0" t="0" r="0" b="0"/>
          <a:pathLst>
            <a:path>
              <a:moveTo>
                <a:pt x="0" y="10909"/>
              </a:moveTo>
              <a:lnTo>
                <a:pt x="474839" y="10909"/>
              </a:lnTo>
            </a:path>
          </a:pathLst>
        </a:custGeom>
        <a:noFill/>
        <a:ln w="19050" cap="rnd"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5574903" y="3005346"/>
        <a:ext cx="23741" cy="23741"/>
      </dsp:txXfrm>
    </dsp:sp>
    <dsp:sp modelId="{50A54896-EA8B-4F30-8F91-68BC0941A7E3}">
      <dsp:nvSpPr>
        <dsp:cNvPr id="0" name=""/>
        <dsp:cNvSpPr/>
      </dsp:nvSpPr>
      <dsp:spPr>
        <a:xfrm>
          <a:off x="5824150" y="2463431"/>
          <a:ext cx="1279196" cy="1098389"/>
        </a:xfrm>
        <a:prstGeom prst="roundRect">
          <a:avLst>
            <a:gd name="adj" fmla="val 10000"/>
          </a:avLst>
        </a:prstGeom>
        <a:solidFill>
          <a:srgbClr val="7030A0"/>
        </a:solidFill>
        <a:ln w="19050" cap="rnd"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i="0" kern="1200" dirty="0">
              <a:latin typeface="Calibri" panose="020F0502020204030204" pitchFamily="34" charset="0"/>
              <a:cs typeface="Calibri" panose="020F0502020204030204" pitchFamily="34" charset="0"/>
            </a:rPr>
            <a:t>Delegated Procurement Specialists</a:t>
          </a:r>
        </a:p>
      </dsp:txBody>
      <dsp:txXfrm>
        <a:off x="5856321" y="2495602"/>
        <a:ext cx="1214854" cy="10340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12/13/2023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Chapter 16 authority comes from DOA</a:t>
            </a:r>
            <a:r>
              <a:rPr lang="en-US" dirty="0">
                <a:sym typeface="Wingdings" panose="05000000000000000000" pitchFamily="2" charset="2"/>
              </a:rPr>
              <a:t> System and Madison Directors University Directors Specialists or Agents</a:t>
            </a:r>
            <a:endParaRPr lang="en-US" dirty="0"/>
          </a:p>
        </p:txBody>
      </p:sp>
      <p:sp>
        <p:nvSpPr>
          <p:cNvPr id="4" name="Slide Number Placeholder 3"/>
          <p:cNvSpPr>
            <a:spLocks noGrp="1"/>
          </p:cNvSpPr>
          <p:nvPr>
            <p:ph type="sldNum" sz="quarter" idx="5"/>
          </p:nvPr>
        </p:nvSpPr>
        <p:spPr/>
        <p:txBody>
          <a:bodyPr/>
          <a:lstStyle/>
          <a:p>
            <a:fld id="{893B0CF2-7F87-4E02-A248-870047730F99}" type="slidenum">
              <a:rPr lang="en-US" smtClean="0"/>
              <a:t>3</a:t>
            </a:fld>
            <a:endParaRPr lang="en-US"/>
          </a:p>
        </p:txBody>
      </p:sp>
    </p:spTree>
    <p:extLst>
      <p:ext uri="{BB962C8B-B14F-4D97-AF65-F5344CB8AC3E}">
        <p14:creationId xmlns:p14="http://schemas.microsoft.com/office/powerpoint/2010/main" val="120685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accent6">
                    <a:lumMod val="75000"/>
                  </a:schemeClr>
                </a:solidFill>
              </a:rPr>
              <a:t>Director of Procurement has delegated authority to Specialist</a:t>
            </a:r>
          </a:p>
          <a:p>
            <a:r>
              <a:rPr lang="en-US" sz="1200" dirty="0">
                <a:solidFill>
                  <a:schemeClr val="accent6">
                    <a:lumMod val="75000"/>
                  </a:schemeClr>
                </a:solidFill>
              </a:rPr>
              <a:t>	- Official bids</a:t>
            </a:r>
          </a:p>
          <a:p>
            <a:r>
              <a:rPr lang="en-US" sz="1200" dirty="0">
                <a:solidFill>
                  <a:schemeClr val="accent6">
                    <a:lumMod val="75000"/>
                  </a:schemeClr>
                </a:solidFill>
              </a:rPr>
              <a:t>	- </a:t>
            </a:r>
            <a:r>
              <a:rPr lang="en-US" sz="1200" dirty="0" err="1">
                <a:solidFill>
                  <a:schemeClr val="accent6">
                    <a:lumMod val="75000"/>
                  </a:schemeClr>
                </a:solidFill>
              </a:rPr>
              <a:t>PCard</a:t>
            </a:r>
            <a:r>
              <a:rPr lang="en-US" sz="1200" dirty="0">
                <a:solidFill>
                  <a:schemeClr val="accent6">
                    <a:lumMod val="75000"/>
                  </a:schemeClr>
                </a:solidFill>
              </a:rPr>
              <a:t> activity</a:t>
            </a:r>
          </a:p>
          <a:p>
            <a:r>
              <a:rPr lang="en-US" sz="1200" dirty="0">
                <a:solidFill>
                  <a:schemeClr val="accent6">
                    <a:lumMod val="75000"/>
                  </a:schemeClr>
                </a:solidFill>
              </a:rPr>
              <a:t>	- </a:t>
            </a:r>
            <a:endParaRPr lang="en-US" dirty="0"/>
          </a:p>
        </p:txBody>
      </p:sp>
      <p:sp>
        <p:nvSpPr>
          <p:cNvPr id="4" name="Slide Number Placeholder 3"/>
          <p:cNvSpPr>
            <a:spLocks noGrp="1"/>
          </p:cNvSpPr>
          <p:nvPr>
            <p:ph type="sldNum" sz="quarter" idx="5"/>
          </p:nvPr>
        </p:nvSpPr>
        <p:spPr/>
        <p:txBody>
          <a:bodyPr/>
          <a:lstStyle/>
          <a:p>
            <a:fld id="{893B0CF2-7F87-4E02-A248-870047730F99}" type="slidenum">
              <a:rPr lang="en-US" smtClean="0"/>
              <a:t>4</a:t>
            </a:fld>
            <a:endParaRPr lang="en-US"/>
          </a:p>
        </p:txBody>
      </p:sp>
    </p:spTree>
    <p:extLst>
      <p:ext uri="{BB962C8B-B14F-4D97-AF65-F5344CB8AC3E}">
        <p14:creationId xmlns:p14="http://schemas.microsoft.com/office/powerpoint/2010/main" val="4219211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Print – Print Service has the first right of refusal. Printing valued at $50 or more. Official sealed bids must be used for printing contracts over $50,000. When the estimated cost is $50,000 or less, the agency or campus must conduct a simplified </a:t>
            </a:r>
            <a:r>
              <a:rPr lang="en-US" dirty="0" err="1"/>
              <a:t>bid.Signage</a:t>
            </a:r>
            <a:r>
              <a:rPr lang="en-US" dirty="0"/>
              <a:t> – Signage per PRO-101 - Sign is interpreted to mean all interior or exterior items used to display a name, direction, warning or announcement posted for public display. This includes but is not limited to “</a:t>
            </a:r>
            <a:r>
              <a:rPr lang="en-US" dirty="0" err="1"/>
              <a:t>Adopta</a:t>
            </a:r>
            <a:r>
              <a:rPr lang="en-US" dirty="0"/>
              <a:t>”; ATV/Snowmobile; Banners; Plaques; Crime Prevention; Exterior; Fire Prevention; Highway and Traffic; Interior; Interpretive; NIMS; No Smoking; Park and Recreation; Street Name Signs.</a:t>
            </a:r>
          </a:p>
          <a:p>
            <a:r>
              <a:rPr lang="en-US" dirty="0"/>
              <a:t>Vehicle and Legal – RPA is required for all $$ amounts regardless of delegated authority</a:t>
            </a:r>
          </a:p>
          <a:p>
            <a:endParaRPr lang="en-US" dirty="0"/>
          </a:p>
        </p:txBody>
      </p:sp>
      <p:sp>
        <p:nvSpPr>
          <p:cNvPr id="4" name="Slide Number Placeholder 3"/>
          <p:cNvSpPr>
            <a:spLocks noGrp="1"/>
          </p:cNvSpPr>
          <p:nvPr>
            <p:ph type="sldNum" sz="quarter" idx="5"/>
          </p:nvPr>
        </p:nvSpPr>
        <p:spPr/>
        <p:txBody>
          <a:bodyPr/>
          <a:lstStyle/>
          <a:p>
            <a:fld id="{893B0CF2-7F87-4E02-A248-870047730F99}" type="slidenum">
              <a:rPr lang="en-US" smtClean="0"/>
              <a:t>7</a:t>
            </a:fld>
            <a:endParaRPr lang="en-US"/>
          </a:p>
        </p:txBody>
      </p:sp>
    </p:spTree>
    <p:extLst>
      <p:ext uri="{BB962C8B-B14F-4D97-AF65-F5344CB8AC3E}">
        <p14:creationId xmlns:p14="http://schemas.microsoft.com/office/powerpoint/2010/main" val="1628305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Print Services –  Can Not Provide</a:t>
            </a:r>
          </a:p>
          <a:p>
            <a:pPr lvl="0"/>
            <a:r>
              <a:rPr lang="en-US" sz="1200" kern="1200" dirty="0">
                <a:solidFill>
                  <a:schemeClr val="tx1"/>
                </a:solidFill>
                <a:effectLst/>
                <a:latin typeface="+mn-lt"/>
                <a:ea typeface="+mn-ea"/>
                <a:cs typeface="+mn-cs"/>
              </a:rPr>
              <a:t>- Any prints, including posters or brochures larger than 19” long or 13” wide. No large format printing available at Printing Services.</a:t>
            </a:r>
          </a:p>
          <a:p>
            <a:pPr lvl="0"/>
            <a:r>
              <a:rPr lang="en-US" sz="1200" kern="1200" dirty="0">
                <a:solidFill>
                  <a:schemeClr val="tx1"/>
                </a:solidFill>
                <a:effectLst/>
                <a:latin typeface="+mn-lt"/>
                <a:ea typeface="+mn-ea"/>
                <a:cs typeface="+mn-cs"/>
              </a:rPr>
              <a:t>- Sticker printing is limited to small squares (under 8.5x11 size). No plotter, therefore, no round edges.</a:t>
            </a:r>
          </a:p>
          <a:p>
            <a:pPr lvl="0"/>
            <a:r>
              <a:rPr lang="en-US" sz="1200" kern="1200" dirty="0">
                <a:solidFill>
                  <a:schemeClr val="tx1"/>
                </a:solidFill>
                <a:effectLst/>
                <a:latin typeface="+mn-lt"/>
                <a:ea typeface="+mn-ea"/>
                <a:cs typeface="+mn-cs"/>
              </a:rPr>
              <a:t>- Envelopes with full bleed or envelopes too small for our machines (smallest is A2, largest is 6x9)</a:t>
            </a:r>
          </a:p>
          <a:p>
            <a:pPr lvl="0"/>
            <a:r>
              <a:rPr lang="en-US" sz="1200" kern="1200" dirty="0">
                <a:solidFill>
                  <a:schemeClr val="tx1"/>
                </a:solidFill>
                <a:effectLst/>
                <a:latin typeface="+mn-lt"/>
                <a:ea typeface="+mn-ea"/>
                <a:cs typeface="+mn-cs"/>
              </a:rPr>
              <a:t>Any vinyl projects are outsourced, including banners, stickers, lettering, and signage (including corrugated or foamboard projects).</a:t>
            </a:r>
          </a:p>
          <a:p>
            <a:pPr lvl="0"/>
            <a:r>
              <a:rPr lang="en-US" sz="1200" kern="1200" dirty="0">
                <a:solidFill>
                  <a:schemeClr val="tx1"/>
                </a:solidFill>
                <a:effectLst/>
                <a:latin typeface="+mn-lt"/>
                <a:ea typeface="+mn-ea"/>
                <a:cs typeface="+mn-cs"/>
              </a:rPr>
              <a:t>- Lamination is limited to 11x17 sheets. We only provide lamination with hot laminating pockets.</a:t>
            </a:r>
          </a:p>
          <a:p>
            <a:endParaRPr lang="en-US" dirty="0"/>
          </a:p>
        </p:txBody>
      </p:sp>
      <p:sp>
        <p:nvSpPr>
          <p:cNvPr id="4" name="Slide Number Placeholder 3"/>
          <p:cNvSpPr>
            <a:spLocks noGrp="1"/>
          </p:cNvSpPr>
          <p:nvPr>
            <p:ph type="sldNum" sz="quarter" idx="5"/>
          </p:nvPr>
        </p:nvSpPr>
        <p:spPr/>
        <p:txBody>
          <a:bodyPr/>
          <a:lstStyle/>
          <a:p>
            <a:fld id="{893B0CF2-7F87-4E02-A248-870047730F99}" type="slidenum">
              <a:rPr lang="en-US" smtClean="0"/>
              <a:t>8</a:t>
            </a:fld>
            <a:endParaRPr lang="en-US"/>
          </a:p>
        </p:txBody>
      </p:sp>
    </p:spTree>
    <p:extLst>
      <p:ext uri="{BB962C8B-B14F-4D97-AF65-F5344CB8AC3E}">
        <p14:creationId xmlns:p14="http://schemas.microsoft.com/office/powerpoint/2010/main" val="2754470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Contracts identified as mandatory will be used by the procuring agency, regardless of dollar amount, unless a waiver (i.e., business case exception request) is granted by the contract manager</a:t>
            </a:r>
          </a:p>
          <a:p>
            <a:endParaRPr lang="en-US" dirty="0"/>
          </a:p>
        </p:txBody>
      </p:sp>
      <p:sp>
        <p:nvSpPr>
          <p:cNvPr id="4" name="Slide Number Placeholder 3"/>
          <p:cNvSpPr>
            <a:spLocks noGrp="1"/>
          </p:cNvSpPr>
          <p:nvPr>
            <p:ph type="sldNum" sz="quarter" idx="5"/>
          </p:nvPr>
        </p:nvSpPr>
        <p:spPr/>
        <p:txBody>
          <a:bodyPr/>
          <a:lstStyle/>
          <a:p>
            <a:fld id="{893B0CF2-7F87-4E02-A248-870047730F99}" type="slidenum">
              <a:rPr lang="en-US" smtClean="0"/>
              <a:t>9</a:t>
            </a:fld>
            <a:endParaRPr lang="en-US"/>
          </a:p>
        </p:txBody>
      </p:sp>
    </p:spTree>
    <p:extLst>
      <p:ext uri="{BB962C8B-B14F-4D97-AF65-F5344CB8AC3E}">
        <p14:creationId xmlns:p14="http://schemas.microsoft.com/office/powerpoint/2010/main" val="1118694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3B0CF2-7F87-4E02-A248-870047730F99}" type="slidenum">
              <a:rPr lang="en-US" smtClean="0"/>
              <a:t>10</a:t>
            </a:fld>
            <a:endParaRPr lang="en-US"/>
          </a:p>
        </p:txBody>
      </p:sp>
    </p:spTree>
    <p:extLst>
      <p:ext uri="{BB962C8B-B14F-4D97-AF65-F5344CB8AC3E}">
        <p14:creationId xmlns:p14="http://schemas.microsoft.com/office/powerpoint/2010/main" val="1494347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3B0CF2-7F87-4E02-A248-870047730F99}" type="slidenum">
              <a:rPr lang="en-US" smtClean="0"/>
              <a:t>16</a:t>
            </a:fld>
            <a:endParaRPr lang="en-US"/>
          </a:p>
        </p:txBody>
      </p:sp>
    </p:spTree>
    <p:extLst>
      <p:ext uri="{BB962C8B-B14F-4D97-AF65-F5344CB8AC3E}">
        <p14:creationId xmlns:p14="http://schemas.microsoft.com/office/powerpoint/2010/main" val="307822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1A1D30-C0A0-4124-A783-34D9F15FA0FE}" type="datetime1">
              <a:rPr lang="en-US" smtClean="0"/>
              <a:t>12/13/2023</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cxnSp>
        <p:nvCxnSpPr>
          <p:cNvPr id="18" name="Straight Connector 17"/>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5115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12/13/2023</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06704003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12/13/2023</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5669567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12/13/2023</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20354821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12/13/2023</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1245692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12/13/2023</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14692545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2D5871-AB0F-4B3D-8861-97E78CB7B47E}" type="datetime1">
              <a:rPr lang="en-US" smtClean="0"/>
              <a:t>12/13/2023</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39037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418406-4C3F-4F3E-80BD-A22568EA37EB}" type="datetime1">
              <a:rPr lang="en-US" smtClean="0"/>
              <a:t>12/13/2023</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045289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F28077-7188-48C5-8679-2287FAC952E9}" type="datetime1">
              <a:rPr lang="en-US" smtClean="0"/>
              <a:t>12/13/2023</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272300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12/13/2023</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899962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F6BD99-6FFD-46C5-B5E2-43A34BDA2566}" type="datetime1">
              <a:rPr lang="en-US" smtClean="0"/>
              <a:t>12/13/2023</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218287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146459-E3C3-4969-9224-5ED50B492D17}" type="datetime1">
              <a:rPr lang="en-US" smtClean="0"/>
              <a:pPr/>
              <a:t>12/13/2023</a:t>
            </a:fld>
            <a:endParaRPr lang="en-US" dirty="0"/>
          </a:p>
        </p:txBody>
      </p:sp>
      <p:sp>
        <p:nvSpPr>
          <p:cNvPr id="8" name="Footer Placeholder 7"/>
          <p:cNvSpPr>
            <a:spLocks noGrp="1"/>
          </p:cNvSpPr>
          <p:nvPr>
            <p:ph type="ftr" sz="quarter" idx="11"/>
          </p:nvPr>
        </p:nvSpPr>
        <p:spPr/>
        <p:txBody>
          <a:bodyPr/>
          <a:lstStyle/>
          <a:p>
            <a:r>
              <a:rPr lang="en-US"/>
              <a:t>Add a footer</a:t>
            </a:r>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63329909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5660E0-FA77-4473-A859-74127B089143}" type="datetime1">
              <a:rPr lang="en-US" smtClean="0"/>
              <a:t>12/13/2023</a:t>
            </a:fld>
            <a:endParaRPr lang="en-US"/>
          </a:p>
        </p:txBody>
      </p:sp>
      <p:sp>
        <p:nvSpPr>
          <p:cNvPr id="4" name="Footer Placeholder 3"/>
          <p:cNvSpPr>
            <a:spLocks noGrp="1"/>
          </p:cNvSpPr>
          <p:nvPr>
            <p:ph type="ftr" sz="quarter" idx="11"/>
          </p:nvPr>
        </p:nvSpPr>
        <p:spPr/>
        <p:txBody>
          <a:bodyPr/>
          <a:lstStyle/>
          <a:p>
            <a:r>
              <a:rPr lang="en-US"/>
              <a:t>Add a footer</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763935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12/13/2023</a:t>
            </a:fld>
            <a:endParaRPr lang="en-US"/>
          </a:p>
        </p:txBody>
      </p:sp>
      <p:sp>
        <p:nvSpPr>
          <p:cNvPr id="3" name="Footer Placeholder 2"/>
          <p:cNvSpPr>
            <a:spLocks noGrp="1"/>
          </p:cNvSpPr>
          <p:nvPr>
            <p:ph type="ftr" sz="quarter" idx="11"/>
          </p:nvPr>
        </p:nvSpPr>
        <p:spPr/>
        <p:txBody>
          <a:bodyPr/>
          <a:lstStyle/>
          <a:p>
            <a:r>
              <a:rPr lang="en-US"/>
              <a:t>Add a footer</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212780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12/13/2023</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800237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12/13/2023</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417742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1146459-E3C3-4969-9224-5ED50B492D17}" type="datetime1">
              <a:rPr lang="en-US" smtClean="0"/>
              <a:pPr/>
              <a:t>12/13/2023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1738879899"/>
      </p:ext>
    </p:extLst>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 id="2147483971" r:id="rId12"/>
    <p:sldLayoutId id="2147483972" r:id="rId13"/>
    <p:sldLayoutId id="2147483973" r:id="rId14"/>
    <p:sldLayoutId id="2147483974" r:id="rId15"/>
    <p:sldLayoutId id="2147483975"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pngall.com/save-tree-png" TargetMode="External"/><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hyperlink" Target="mailto:https://www.busserv.wisc.edu/puct/main_Menu.aspx" TargetMode="External"/><Relationship Id="rId2" Type="http://schemas.openxmlformats.org/officeDocument/2006/relationships/hyperlink" Target="mailto:https://www.wisconsin.edu/procurement/contracts/"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8" Type="http://schemas.openxmlformats.org/officeDocument/2006/relationships/hyperlink" Target="https://www.pngall.com/save-tree-png" TargetMode="External"/><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www.pngall.com/save-tree-png" TargetMode="External"/><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techboomers.com/ebay-bidding-tips" TargetMode="External"/><Relationship Id="rId4" Type="http://schemas.openxmlformats.org/officeDocument/2006/relationships/image" Target="../media/image12.jpg"/></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pngall.com/save-tree-png" TargetMode="External"/><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hyperlink" Target="https://creativecommons.org/licenses/by-nc/3.0/"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finsrv@uww.edu" TargetMode="Externa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2.png"/><Relationship Id="rId7" Type="http://schemas.openxmlformats.org/officeDocument/2006/relationships/image" Target="../media/image21.png"/><Relationship Id="rId2" Type="http://schemas.openxmlformats.org/officeDocument/2006/relationships/image" Target="../media/image17.jpeg"/><Relationship Id="rId1" Type="http://schemas.openxmlformats.org/officeDocument/2006/relationships/slideLayout" Target="../slideLayouts/slideLayout2.xml"/><Relationship Id="rId6" Type="http://schemas.openxmlformats.org/officeDocument/2006/relationships/image" Target="../media/image20.jpeg"/><Relationship Id="rId5" Type="http://schemas.openxmlformats.org/officeDocument/2006/relationships/image" Target="../media/image19.png"/><Relationship Id="rId4" Type="http://schemas.openxmlformats.org/officeDocument/2006/relationships/image" Target="../media/image18.jpg"/></Relationships>
</file>

<file path=ppt/slides/_rels/slide28.xml.rels><?xml version="1.0" encoding="UTF-8" standalone="yes"?>
<Relationships xmlns="http://schemas.openxmlformats.org/package/2006/relationships"><Relationship Id="rId2" Type="http://schemas.openxmlformats.org/officeDocument/2006/relationships/hyperlink" Target="mailto:purchasing@uww.edu"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www.uww.edu/adminaffairs/finance/cashiers-office/forms#ProcurementForms" TargetMode="External"/><Relationship Id="rId3" Type="http://schemas.openxmlformats.org/officeDocument/2006/relationships/hyperlink" Target="https://vendornet.wi.gov/Contracts.aspx" TargetMode="External"/><Relationship Id="rId7" Type="http://schemas.openxmlformats.org/officeDocument/2006/relationships/hyperlink" Target="https://www.wisconsin.edu/procurement/contracts/travel-self-booking-tool-and-related-travel-management-services-13-2542/" TargetMode="External"/><Relationship Id="rId2" Type="http://schemas.openxmlformats.org/officeDocument/2006/relationships/hyperlink" Target="https://www.wisconsin.edu/procurement/contracts/" TargetMode="External"/><Relationship Id="rId1" Type="http://schemas.openxmlformats.org/officeDocument/2006/relationships/slideLayout" Target="../slideLayouts/slideLayout2.xml"/><Relationship Id="rId6" Type="http://schemas.openxmlformats.org/officeDocument/2006/relationships/hyperlink" Target="https://www.wisconsin.edu/financial-administration/special-topics/purchasing-cards/" TargetMode="External"/><Relationship Id="rId5" Type="http://schemas.openxmlformats.org/officeDocument/2006/relationships/hyperlink" Target="http://www.bussvc.wisc.edu/purch/inel.html" TargetMode="External"/><Relationship Id="rId4" Type="http://schemas.openxmlformats.org/officeDocument/2006/relationships/hyperlink" Target="https://shopuwplus.wisc.edu/"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2.png"/><Relationship Id="rId4" Type="http://schemas.openxmlformats.org/officeDocument/2006/relationships/diagramLayout" Target="../diagrams/layout1.xml"/><Relationship Id="rId9" Type="http://schemas.openxmlformats.org/officeDocument/2006/relationships/hyperlink" Target="http://en.wikipedia.org/wiki/File:16NumberSixteenInCircle.pn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en.wikipedia.org/wiki/File:16NumberSixteenInCircle.png"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pngall.com/save-tree-png" TargetMode="External"/><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2.png"/><Relationship Id="rId7" Type="http://schemas.openxmlformats.org/officeDocument/2006/relationships/hyperlink" Target="https://ecampusontario.pressbooks.pub/domesticviolenceinimmigrantcommunities/chapter/social-policy-and-the-law-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hyperlink" Target="http://www.flickr.com/photos/beautifulcataya/8240428568/" TargetMode="External"/><Relationship Id="rId4" Type="http://schemas.openxmlformats.org/officeDocument/2006/relationships/image" Target="../media/image9.jpeg"/><Relationship Id="rId9" Type="http://schemas.openxmlformats.org/officeDocument/2006/relationships/hyperlink" Target="https://pxhere.com/en/photo/138274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bussvc.wisc.edu/purch/contract/wp5784.html"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hyperlink" Target="https://www.pngall.com/save-tree-p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1752" y="2481943"/>
            <a:ext cx="7766936" cy="1856791"/>
          </a:xfrm>
        </p:spPr>
        <p:txBody>
          <a:bodyPr/>
          <a:lstStyle/>
          <a:p>
            <a:pPr algn="ctr"/>
            <a:r>
              <a:rPr lang="en-US" dirty="0"/>
              <a:t>Procurement Guide</a:t>
            </a:r>
            <a:br>
              <a:rPr lang="en-US" dirty="0"/>
            </a:br>
            <a:endParaRPr lang="en-US" dirty="0"/>
          </a:p>
        </p:txBody>
      </p:sp>
      <p:pic>
        <p:nvPicPr>
          <p:cNvPr id="5" name="Picture 4">
            <a:extLst>
              <a:ext uri="{FF2B5EF4-FFF2-40B4-BE49-F238E27FC236}">
                <a16:creationId xmlns:a16="http://schemas.microsoft.com/office/drawing/2014/main" id="{1F03A36A-D956-49E4-BF49-9F6D6F77FE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34080" y="3701150"/>
            <a:ext cx="3404616" cy="637584"/>
          </a:xfrm>
          <a:prstGeom prst="rect">
            <a:avLst/>
          </a:prstGeom>
        </p:spPr>
      </p:pic>
    </p:spTree>
    <p:extLst>
      <p:ext uri="{BB962C8B-B14F-4D97-AF65-F5344CB8AC3E}">
        <p14:creationId xmlns:p14="http://schemas.microsoft.com/office/powerpoint/2010/main" val="3802778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1600"/>
            <a:ext cx="8596668" cy="1320800"/>
          </a:xfrm>
        </p:spPr>
        <p:txBody>
          <a:bodyPr/>
          <a:lstStyle/>
          <a:p>
            <a:r>
              <a:rPr lang="en-US" dirty="0"/>
              <a:t>Mandatory Contract (Examples)</a:t>
            </a:r>
          </a:p>
        </p:txBody>
      </p:sp>
      <p:sp>
        <p:nvSpPr>
          <p:cNvPr id="3" name="Content Placeholder 2"/>
          <p:cNvSpPr>
            <a:spLocks noGrp="1"/>
          </p:cNvSpPr>
          <p:nvPr>
            <p:ph idx="1"/>
          </p:nvPr>
        </p:nvSpPr>
        <p:spPr>
          <a:xfrm>
            <a:off x="677334" y="762000"/>
            <a:ext cx="8765246" cy="5994400"/>
          </a:xfrm>
        </p:spPr>
        <p:txBody>
          <a:bodyPr>
            <a:normAutofit fontScale="62500" lnSpcReduction="20000"/>
          </a:bodyPr>
          <a:lstStyle/>
          <a:p>
            <a:pPr marL="0" indent="0">
              <a:buNone/>
            </a:pPr>
            <a:r>
              <a:rPr lang="en-US" dirty="0">
                <a:solidFill>
                  <a:schemeClr val="accent6">
                    <a:lumMod val="75000"/>
                  </a:schemeClr>
                </a:solidFill>
              </a:rPr>
              <a:t>State and UW contracts exist for certain types of purchases, and </a:t>
            </a:r>
            <a:r>
              <a:rPr lang="en-US" u="sng" dirty="0">
                <a:solidFill>
                  <a:srgbClr val="FF0000"/>
                </a:solidFill>
              </a:rPr>
              <a:t>MUST</a:t>
            </a:r>
            <a:r>
              <a:rPr lang="en-US" dirty="0">
                <a:solidFill>
                  <a:schemeClr val="accent6">
                    <a:lumMod val="75000"/>
                  </a:schemeClr>
                </a:solidFill>
              </a:rPr>
              <a:t> be used for those purchases.  Examples include:</a:t>
            </a:r>
          </a:p>
          <a:p>
            <a:pPr>
              <a:buFont typeface="Wingdings" panose="05000000000000000000" pitchFamily="2" charset="2"/>
              <a:buChar char="ü"/>
            </a:pPr>
            <a:r>
              <a:rPr lang="en-US" b="1" u="sng" dirty="0">
                <a:solidFill>
                  <a:schemeClr val="accent6">
                    <a:lumMod val="75000"/>
                  </a:schemeClr>
                </a:solidFill>
              </a:rPr>
              <a:t>ALL UW Whitewater contracts</a:t>
            </a:r>
          </a:p>
          <a:p>
            <a:pPr lvl="1">
              <a:buFont typeface="Wingdings" panose="05000000000000000000" pitchFamily="2" charset="2"/>
              <a:buChar char="ü"/>
            </a:pPr>
            <a:r>
              <a:rPr lang="en-US" sz="1800" b="1" dirty="0">
                <a:solidFill>
                  <a:srgbClr val="7030A0"/>
                </a:solidFill>
              </a:rPr>
              <a:t>Ticketing software, Refuse and Recycling, Charter Bus Service</a:t>
            </a:r>
          </a:p>
          <a:p>
            <a:pPr>
              <a:buFont typeface="Wingdings" panose="05000000000000000000" pitchFamily="2" charset="2"/>
              <a:buChar char="ü"/>
            </a:pPr>
            <a:r>
              <a:rPr lang="en-US" b="1" u="sng" dirty="0">
                <a:solidFill>
                  <a:schemeClr val="accent6">
                    <a:lumMod val="75000"/>
                  </a:schemeClr>
                </a:solidFill>
              </a:rPr>
              <a:t>Office supplies and new toner</a:t>
            </a:r>
          </a:p>
          <a:p>
            <a:pPr lvl="1">
              <a:buFont typeface="Wingdings" panose="05000000000000000000" pitchFamily="2" charset="2"/>
              <a:buChar char="ü"/>
            </a:pPr>
            <a:r>
              <a:rPr lang="en-US" sz="1800" dirty="0">
                <a:solidFill>
                  <a:srgbClr val="7030A0"/>
                </a:solidFill>
              </a:rPr>
              <a:t>505ENTM19OFFSUPPLY01</a:t>
            </a:r>
            <a:r>
              <a:rPr lang="en-US" sz="1800" dirty="0">
                <a:solidFill>
                  <a:schemeClr val="accent6">
                    <a:lumMod val="50000"/>
                  </a:schemeClr>
                </a:solidFill>
              </a:rPr>
              <a:t> (Staples) </a:t>
            </a:r>
            <a:endParaRPr lang="en-US" sz="1800" dirty="0">
              <a:solidFill>
                <a:schemeClr val="accent6">
                  <a:lumMod val="75000"/>
                </a:schemeClr>
              </a:solidFill>
            </a:endParaRPr>
          </a:p>
          <a:p>
            <a:pPr>
              <a:buFont typeface="Wingdings" panose="05000000000000000000" pitchFamily="2" charset="2"/>
              <a:buChar char="ü"/>
            </a:pPr>
            <a:r>
              <a:rPr lang="en-US" b="1" u="sng" dirty="0">
                <a:solidFill>
                  <a:schemeClr val="accent6">
                    <a:lumMod val="75000"/>
                  </a:schemeClr>
                </a:solidFill>
              </a:rPr>
              <a:t>Office furniture</a:t>
            </a:r>
          </a:p>
          <a:p>
            <a:pPr lvl="1">
              <a:buFont typeface="Wingdings" panose="05000000000000000000" pitchFamily="2" charset="2"/>
              <a:buChar char="ü"/>
            </a:pPr>
            <a:r>
              <a:rPr lang="en-US" sz="1800" dirty="0">
                <a:solidFill>
                  <a:srgbClr val="7030A0"/>
                </a:solidFill>
              </a:rPr>
              <a:t>505ENTM15BSIOFFURN01</a:t>
            </a:r>
            <a:r>
              <a:rPr lang="en-US" sz="1800" dirty="0">
                <a:solidFill>
                  <a:schemeClr val="accent6">
                    <a:lumMod val="50000"/>
                  </a:schemeClr>
                </a:solidFill>
              </a:rPr>
              <a:t> (Bureau of Correctional Enterprises-BCE) –</a:t>
            </a:r>
            <a:r>
              <a:rPr lang="en-US" sz="1800" dirty="0">
                <a:solidFill>
                  <a:srgbClr val="FF0000"/>
                </a:solidFill>
              </a:rPr>
              <a:t>MUST used unless waiver is obtained</a:t>
            </a:r>
          </a:p>
          <a:p>
            <a:pPr lvl="1">
              <a:buFont typeface="Wingdings" panose="05000000000000000000" pitchFamily="2" charset="2"/>
              <a:buChar char="ü"/>
            </a:pPr>
            <a:r>
              <a:rPr lang="en-US" sz="1800" dirty="0">
                <a:solidFill>
                  <a:srgbClr val="7030A0"/>
                </a:solidFill>
              </a:rPr>
              <a:t>505ENTM20OFFURNITUR00</a:t>
            </a:r>
            <a:r>
              <a:rPr lang="en-US" sz="1800" dirty="0">
                <a:solidFill>
                  <a:schemeClr val="accent6">
                    <a:lumMod val="50000"/>
                  </a:schemeClr>
                </a:solidFill>
              </a:rPr>
              <a:t> (Multiple suppliers)</a:t>
            </a:r>
            <a:endParaRPr lang="en-US" sz="1800" b="1" dirty="0">
              <a:solidFill>
                <a:schemeClr val="accent6">
                  <a:lumMod val="75000"/>
                </a:schemeClr>
              </a:solidFill>
            </a:endParaRPr>
          </a:p>
          <a:p>
            <a:pPr>
              <a:buFont typeface="Wingdings" panose="05000000000000000000" pitchFamily="2" charset="2"/>
              <a:buChar char="ü"/>
            </a:pPr>
            <a:r>
              <a:rPr lang="en-US" b="1" u="sng" dirty="0">
                <a:solidFill>
                  <a:schemeClr val="accent6">
                    <a:lumMod val="75000"/>
                  </a:schemeClr>
                </a:solidFill>
              </a:rPr>
              <a:t>Software</a:t>
            </a:r>
          </a:p>
          <a:p>
            <a:pPr lvl="1">
              <a:buFont typeface="Wingdings" panose="05000000000000000000" pitchFamily="2" charset="2"/>
              <a:buChar char="ü"/>
            </a:pPr>
            <a:r>
              <a:rPr lang="en-US" sz="1800" dirty="0">
                <a:solidFill>
                  <a:srgbClr val="7030A0"/>
                </a:solidFill>
              </a:rPr>
              <a:t>505ENT-M21-NASPOSVAR-00</a:t>
            </a:r>
            <a:r>
              <a:rPr lang="en-US" sz="1800" dirty="0">
                <a:solidFill>
                  <a:schemeClr val="accent6">
                    <a:lumMod val="50000"/>
                  </a:schemeClr>
                </a:solidFill>
              </a:rPr>
              <a:t> (Insight Public Sector Inc., SHI and CDW-G)</a:t>
            </a:r>
            <a:endParaRPr lang="en-US" sz="1800" b="1" dirty="0">
              <a:solidFill>
                <a:schemeClr val="accent6">
                  <a:lumMod val="50000"/>
                </a:schemeClr>
              </a:solidFill>
            </a:endParaRPr>
          </a:p>
          <a:p>
            <a:pPr>
              <a:buFont typeface="Wingdings" panose="05000000000000000000" pitchFamily="2" charset="2"/>
              <a:buChar char="ü"/>
            </a:pPr>
            <a:r>
              <a:rPr lang="en-US" b="1" u="sng" dirty="0">
                <a:solidFill>
                  <a:schemeClr val="accent6">
                    <a:lumMod val="75000"/>
                  </a:schemeClr>
                </a:solidFill>
              </a:rPr>
              <a:t>Cleaning Chemicals</a:t>
            </a:r>
          </a:p>
          <a:p>
            <a:pPr lvl="1">
              <a:buFont typeface="Wingdings" panose="05000000000000000000" pitchFamily="2" charset="2"/>
              <a:buChar char="ü"/>
            </a:pPr>
            <a:r>
              <a:rPr lang="en-US" dirty="0">
                <a:solidFill>
                  <a:srgbClr val="7030A0"/>
                </a:solidFill>
              </a:rPr>
              <a:t>505ENT-M21-CLEANGCHEMS-00</a:t>
            </a:r>
            <a:r>
              <a:rPr lang="en-US" dirty="0"/>
              <a:t> </a:t>
            </a:r>
            <a:r>
              <a:rPr lang="en-US" dirty="0">
                <a:solidFill>
                  <a:schemeClr val="accent3">
                    <a:lumMod val="10000"/>
                  </a:schemeClr>
                </a:solidFill>
              </a:rPr>
              <a:t>(City Supply, Kranz, </a:t>
            </a:r>
            <a:r>
              <a:rPr lang="en-US" dirty="0" err="1">
                <a:solidFill>
                  <a:schemeClr val="accent3">
                    <a:lumMod val="10000"/>
                  </a:schemeClr>
                </a:solidFill>
              </a:rPr>
              <a:t>Nassco</a:t>
            </a:r>
            <a:r>
              <a:rPr lang="en-US" dirty="0">
                <a:solidFill>
                  <a:schemeClr val="accent3">
                    <a:lumMod val="10000"/>
                  </a:schemeClr>
                </a:solidFill>
              </a:rPr>
              <a:t>, Inc., North American Corp., San-A-Care and Schilling)</a:t>
            </a:r>
            <a:endParaRPr lang="en-US" b="1" u="sng" dirty="0">
              <a:solidFill>
                <a:schemeClr val="accent3">
                  <a:lumMod val="10000"/>
                </a:schemeClr>
              </a:solidFill>
            </a:endParaRPr>
          </a:p>
          <a:p>
            <a:pPr>
              <a:buFont typeface="Wingdings" panose="05000000000000000000" pitchFamily="2" charset="2"/>
              <a:buChar char="ü"/>
            </a:pPr>
            <a:r>
              <a:rPr lang="en-US" b="1" u="sng" dirty="0">
                <a:solidFill>
                  <a:schemeClr val="accent6">
                    <a:lumMod val="75000"/>
                  </a:schemeClr>
                </a:solidFill>
              </a:rPr>
              <a:t>Pharmaceuticals</a:t>
            </a:r>
          </a:p>
          <a:p>
            <a:pPr lvl="1">
              <a:buFont typeface="Wingdings" panose="05000000000000000000" pitchFamily="2" charset="2"/>
              <a:buChar char="ü"/>
            </a:pPr>
            <a:r>
              <a:rPr lang="en-US" sz="1800" dirty="0">
                <a:solidFill>
                  <a:srgbClr val="7030A0"/>
                </a:solidFill>
              </a:rPr>
              <a:t>505ENT-M20-PHARMBIOLG-01</a:t>
            </a:r>
            <a:r>
              <a:rPr lang="en-US" sz="1800" dirty="0">
                <a:solidFill>
                  <a:schemeClr val="accent6">
                    <a:lumMod val="50000"/>
                  </a:schemeClr>
                </a:solidFill>
              </a:rPr>
              <a:t> (Cardinal Health)</a:t>
            </a:r>
          </a:p>
          <a:p>
            <a:pPr>
              <a:buFont typeface="Wingdings" panose="05000000000000000000" pitchFamily="2" charset="2"/>
              <a:buChar char="ü"/>
            </a:pPr>
            <a:r>
              <a:rPr lang="en-US" b="1" u="sng" dirty="0">
                <a:solidFill>
                  <a:schemeClr val="accent1">
                    <a:lumMod val="50000"/>
                  </a:schemeClr>
                </a:solidFill>
              </a:rPr>
              <a:t>GLOVES, Non-Sterile, Disposable</a:t>
            </a:r>
          </a:p>
          <a:p>
            <a:pPr lvl="1">
              <a:buFont typeface="Wingdings" panose="05000000000000000000" pitchFamily="2" charset="2"/>
              <a:buChar char="ü"/>
            </a:pPr>
            <a:r>
              <a:rPr lang="en-US" dirty="0">
                <a:solidFill>
                  <a:srgbClr val="7030A0"/>
                </a:solidFill>
              </a:rPr>
              <a:t>505ENTU99DSPLGLOVES01</a:t>
            </a:r>
            <a:r>
              <a:rPr lang="en-US" dirty="0">
                <a:solidFill>
                  <a:schemeClr val="accent6">
                    <a:lumMod val="50000"/>
                  </a:schemeClr>
                </a:solidFill>
              </a:rPr>
              <a:t> </a:t>
            </a:r>
            <a:r>
              <a:rPr lang="en-US" dirty="0">
                <a:solidFill>
                  <a:schemeClr val="accent1">
                    <a:lumMod val="50000"/>
                  </a:schemeClr>
                </a:solidFill>
              </a:rPr>
              <a:t>(Lakeside Curative Services-Racine)</a:t>
            </a:r>
            <a:r>
              <a:rPr lang="en-US" sz="1800" dirty="0">
                <a:solidFill>
                  <a:srgbClr val="7030A0"/>
                </a:solidFill>
              </a:rPr>
              <a:t> </a:t>
            </a:r>
          </a:p>
          <a:p>
            <a:pPr marL="346075" lvl="1" indent="-346075">
              <a:buFont typeface="Wingdings" panose="05000000000000000000" pitchFamily="2" charset="2"/>
              <a:buChar char="ü"/>
            </a:pPr>
            <a:r>
              <a:rPr lang="en-US" sz="1800" b="1" u="sng" dirty="0">
                <a:solidFill>
                  <a:schemeClr val="accent1">
                    <a:lumMod val="50000"/>
                  </a:schemeClr>
                </a:solidFill>
              </a:rPr>
              <a:t>Copiers</a:t>
            </a:r>
            <a:endParaRPr lang="en-US" sz="1800" dirty="0">
              <a:solidFill>
                <a:srgbClr val="7030A0"/>
              </a:solidFill>
            </a:endParaRPr>
          </a:p>
          <a:p>
            <a:pPr lvl="1">
              <a:buFont typeface="Wingdings" panose="05000000000000000000" pitchFamily="2" charset="2"/>
              <a:buChar char="ü"/>
            </a:pPr>
            <a:r>
              <a:rPr lang="en-US" sz="1800" dirty="0">
                <a:solidFill>
                  <a:srgbClr val="7030A0"/>
                </a:solidFill>
              </a:rPr>
              <a:t>505ENT-M20-MFDCOPIER-00</a:t>
            </a:r>
            <a:r>
              <a:rPr lang="en-US" sz="1800" dirty="0">
                <a:solidFill>
                  <a:schemeClr val="accent6">
                    <a:lumMod val="50000"/>
                  </a:schemeClr>
                </a:solidFill>
              </a:rPr>
              <a:t> (Ricoh, Canon, Sharp, Konica Minolta, HP Inc)</a:t>
            </a:r>
            <a:endParaRPr lang="en-US" sz="1800" b="1" dirty="0">
              <a:solidFill>
                <a:schemeClr val="accent6">
                  <a:lumMod val="50000"/>
                </a:schemeClr>
              </a:solidFill>
            </a:endParaRPr>
          </a:p>
          <a:p>
            <a:pPr marL="346075" lvl="2" indent="-346075">
              <a:buFont typeface="Wingdings" panose="05000000000000000000" pitchFamily="2" charset="2"/>
              <a:buChar char="ü"/>
            </a:pPr>
            <a:r>
              <a:rPr lang="en-US" sz="1800" b="1" u="sng" dirty="0">
                <a:solidFill>
                  <a:schemeClr val="accent6">
                    <a:lumMod val="75000"/>
                  </a:schemeClr>
                </a:solidFill>
              </a:rPr>
              <a:t>Electrical &amp; Plumbing Supplies MRO</a:t>
            </a:r>
          </a:p>
          <a:p>
            <a:pPr lvl="1">
              <a:buFont typeface="Wingdings" panose="05000000000000000000" pitchFamily="2" charset="2"/>
              <a:buChar char="ü"/>
            </a:pPr>
            <a:r>
              <a:rPr lang="en-US" sz="1800" dirty="0">
                <a:solidFill>
                  <a:srgbClr val="7030A0"/>
                </a:solidFill>
              </a:rPr>
              <a:t>505ENT-M18-ELCPLSUPLS-00</a:t>
            </a:r>
            <a:r>
              <a:rPr lang="en-US" sz="1800" dirty="0">
                <a:solidFill>
                  <a:schemeClr val="accent6">
                    <a:lumMod val="50000"/>
                  </a:schemeClr>
                </a:solidFill>
              </a:rPr>
              <a:t> (Viking, Crescent, Grainger, Fastenal, First Supply and Ferguson, etc.)</a:t>
            </a:r>
            <a:endParaRPr lang="en-US" sz="1800" b="1" dirty="0">
              <a:solidFill>
                <a:schemeClr val="accent6">
                  <a:lumMod val="50000"/>
                </a:schemeClr>
              </a:solidFill>
            </a:endParaRPr>
          </a:p>
          <a:p>
            <a:pPr>
              <a:buFont typeface="Wingdings" panose="05000000000000000000" pitchFamily="2" charset="2"/>
              <a:buChar char="ü"/>
            </a:pPr>
            <a:r>
              <a:rPr lang="en-US" b="1" u="sng" dirty="0">
                <a:solidFill>
                  <a:schemeClr val="accent6">
                    <a:lumMod val="75000"/>
                  </a:schemeClr>
                </a:solidFill>
              </a:rPr>
              <a:t>Facilities Maintenance and Repair Supplies MRO</a:t>
            </a:r>
          </a:p>
          <a:p>
            <a:pPr lvl="1">
              <a:buFont typeface="Wingdings" panose="05000000000000000000" pitchFamily="2" charset="2"/>
              <a:buChar char="ü"/>
            </a:pPr>
            <a:r>
              <a:rPr lang="en-US" sz="1800" dirty="0">
                <a:solidFill>
                  <a:srgbClr val="7030A0"/>
                </a:solidFill>
              </a:rPr>
              <a:t>505ENT-M19-FACILITMRO-00</a:t>
            </a:r>
            <a:r>
              <a:rPr lang="en-US" sz="1800" dirty="0">
                <a:solidFill>
                  <a:schemeClr val="accent6">
                    <a:lumMod val="50000"/>
                  </a:schemeClr>
                </a:solidFill>
              </a:rPr>
              <a:t> (Fastenal, Grainger and MSC)</a:t>
            </a:r>
          </a:p>
          <a:p>
            <a:endParaRPr lang="en-US" dirty="0"/>
          </a:p>
          <a:p>
            <a:endParaRPr lang="en-US" dirty="0"/>
          </a:p>
        </p:txBody>
      </p:sp>
      <p:pic>
        <p:nvPicPr>
          <p:cNvPr id="4" name="Picture 3"/>
          <p:cNvPicPr>
            <a:picLocks noChangeAspect="1"/>
          </p:cNvPicPr>
          <p:nvPr/>
        </p:nvPicPr>
        <p:blipFill>
          <a:blip r:embed="rId3"/>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229316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Procurement Process Decision Tree</a:t>
            </a:r>
          </a:p>
        </p:txBody>
      </p:sp>
      <p:sp>
        <p:nvSpPr>
          <p:cNvPr id="3" name="Content Placeholder 2"/>
          <p:cNvSpPr>
            <a:spLocks noGrp="1"/>
          </p:cNvSpPr>
          <p:nvPr>
            <p:ph idx="1"/>
          </p:nvPr>
        </p:nvSpPr>
        <p:spPr>
          <a:xfrm>
            <a:off x="677334" y="1930400"/>
            <a:ext cx="8596668" cy="2859280"/>
          </a:xfrm>
        </p:spPr>
        <p:txBody>
          <a:bodyPr>
            <a:normAutofit/>
          </a:bodyPr>
          <a:lstStyle/>
          <a:p>
            <a:pPr marL="0" indent="0" algn="ctr">
              <a:buNone/>
            </a:pPr>
            <a:r>
              <a:rPr lang="en-US" sz="1900" dirty="0">
                <a:solidFill>
                  <a:schemeClr val="accent6">
                    <a:lumMod val="75000"/>
                  </a:schemeClr>
                </a:solidFill>
              </a:rPr>
              <a:t>Special Considerations and Requirements</a:t>
            </a:r>
          </a:p>
          <a:p>
            <a:pPr marL="0" indent="0" algn="ctr">
              <a:buNone/>
            </a:pPr>
            <a:endParaRPr lang="en-US" dirty="0">
              <a:solidFill>
                <a:schemeClr val="accent6">
                  <a:lumMod val="75000"/>
                </a:schemeClr>
              </a:solidFill>
            </a:endParaRPr>
          </a:p>
          <a:p>
            <a:pPr marL="0" indent="0" algn="ctr">
              <a:buNone/>
            </a:pPr>
            <a:r>
              <a:rPr lang="en-US" sz="1900" dirty="0">
                <a:solidFill>
                  <a:schemeClr val="accent6">
                    <a:lumMod val="75000"/>
                  </a:schemeClr>
                </a:solidFill>
              </a:rPr>
              <a:t>Mandatory Contract</a:t>
            </a:r>
          </a:p>
          <a:p>
            <a:pPr marL="0" indent="0" algn="ctr">
              <a:buNone/>
            </a:pPr>
            <a:endParaRPr lang="en-US" sz="1900" dirty="0">
              <a:solidFill>
                <a:schemeClr val="accent6">
                  <a:lumMod val="75000"/>
                </a:schemeClr>
              </a:solidFill>
            </a:endParaRPr>
          </a:p>
          <a:p>
            <a:pPr marL="0" indent="0" algn="ctr">
              <a:buNone/>
            </a:pPr>
            <a:r>
              <a:rPr lang="en-US" sz="1900" dirty="0">
                <a:solidFill>
                  <a:schemeClr val="accent6">
                    <a:lumMod val="75000"/>
                  </a:schemeClr>
                </a:solidFill>
              </a:rPr>
              <a:t>Non-Mandatory Contract</a:t>
            </a:r>
          </a:p>
          <a:p>
            <a:pPr marL="0" indent="0" algn="ctr">
              <a:buNone/>
            </a:pPr>
            <a:endParaRPr lang="en-US" dirty="0">
              <a:solidFill>
                <a:schemeClr val="accent6">
                  <a:lumMod val="75000"/>
                </a:schemeClr>
              </a:solidFill>
            </a:endParaRPr>
          </a:p>
          <a:p>
            <a:pPr marL="0" indent="0" algn="ctr">
              <a:buNone/>
            </a:pPr>
            <a:r>
              <a:rPr lang="en-US" sz="1900" dirty="0">
                <a:solidFill>
                  <a:schemeClr val="accent6">
                    <a:lumMod val="75000"/>
                  </a:schemeClr>
                </a:solidFill>
              </a:rPr>
              <a:t>Procurement Process</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a:stretch>
            <a:fillRect/>
          </a:stretch>
        </p:blipFill>
        <p:spPr>
          <a:xfrm>
            <a:off x="2136711" y="4878734"/>
            <a:ext cx="5598367" cy="142938"/>
          </a:xfrm>
          <a:prstGeom prst="rect">
            <a:avLst/>
          </a:prstGeom>
        </p:spPr>
      </p:pic>
      <p:sp>
        <p:nvSpPr>
          <p:cNvPr id="6" name="TextBox 5"/>
          <p:cNvSpPr txBox="1"/>
          <p:nvPr/>
        </p:nvSpPr>
        <p:spPr>
          <a:xfrm>
            <a:off x="1567543" y="5253330"/>
            <a:ext cx="1999860" cy="923330"/>
          </a:xfrm>
          <a:prstGeom prst="rect">
            <a:avLst/>
          </a:prstGeom>
          <a:noFill/>
        </p:spPr>
        <p:txBody>
          <a:bodyPr wrap="square" rtlCol="0">
            <a:spAutoFit/>
          </a:bodyPr>
          <a:lstStyle/>
          <a:p>
            <a:pPr algn="ctr"/>
            <a:r>
              <a:rPr lang="en-US" dirty="0">
                <a:solidFill>
                  <a:schemeClr val="accent6">
                    <a:lumMod val="75000"/>
                  </a:schemeClr>
                </a:solidFill>
              </a:rPr>
              <a:t>&lt;$5,000		</a:t>
            </a:r>
          </a:p>
          <a:p>
            <a:pPr algn="ctr"/>
            <a:r>
              <a:rPr lang="en-US" dirty="0">
                <a:solidFill>
                  <a:schemeClr val="accent6">
                    <a:lumMod val="75000"/>
                  </a:schemeClr>
                </a:solidFill>
              </a:rPr>
              <a:t>Best Judgement/</a:t>
            </a:r>
          </a:p>
          <a:p>
            <a:pPr algn="ctr"/>
            <a:r>
              <a:rPr lang="en-US" dirty="0">
                <a:solidFill>
                  <a:schemeClr val="accent6">
                    <a:lumMod val="75000"/>
                  </a:schemeClr>
                </a:solidFill>
              </a:rPr>
              <a:t>P-Card/ShopUW+</a:t>
            </a:r>
          </a:p>
        </p:txBody>
      </p:sp>
      <p:sp>
        <p:nvSpPr>
          <p:cNvPr id="8" name="TextBox 7"/>
          <p:cNvSpPr txBox="1"/>
          <p:nvPr/>
        </p:nvSpPr>
        <p:spPr>
          <a:xfrm>
            <a:off x="3869990" y="5411675"/>
            <a:ext cx="2211355" cy="646331"/>
          </a:xfrm>
          <a:prstGeom prst="rect">
            <a:avLst/>
          </a:prstGeom>
          <a:noFill/>
        </p:spPr>
        <p:txBody>
          <a:bodyPr wrap="square" rtlCol="0">
            <a:spAutoFit/>
          </a:bodyPr>
          <a:lstStyle/>
          <a:p>
            <a:pPr algn="ctr"/>
            <a:r>
              <a:rPr lang="en-US" dirty="0">
                <a:solidFill>
                  <a:schemeClr val="accent6">
                    <a:lumMod val="75000"/>
                  </a:schemeClr>
                </a:solidFill>
              </a:rPr>
              <a:t>$5,000 to $50,000</a:t>
            </a:r>
          </a:p>
          <a:p>
            <a:pPr algn="ctr"/>
            <a:r>
              <a:rPr lang="en-US" dirty="0">
                <a:solidFill>
                  <a:schemeClr val="accent6">
                    <a:lumMod val="75000"/>
                  </a:schemeClr>
                </a:solidFill>
              </a:rPr>
              <a:t>Simplified Bid</a:t>
            </a:r>
          </a:p>
        </p:txBody>
      </p:sp>
      <p:sp>
        <p:nvSpPr>
          <p:cNvPr id="9" name="TextBox 8"/>
          <p:cNvSpPr txBox="1"/>
          <p:nvPr/>
        </p:nvSpPr>
        <p:spPr>
          <a:xfrm>
            <a:off x="6447453" y="5411675"/>
            <a:ext cx="2155371" cy="646331"/>
          </a:xfrm>
          <a:prstGeom prst="rect">
            <a:avLst/>
          </a:prstGeom>
          <a:noFill/>
        </p:spPr>
        <p:txBody>
          <a:bodyPr wrap="square" rtlCol="0">
            <a:spAutoFit/>
          </a:bodyPr>
          <a:lstStyle/>
          <a:p>
            <a:pPr algn="ctr"/>
            <a:r>
              <a:rPr lang="en-US" dirty="0">
                <a:solidFill>
                  <a:schemeClr val="accent6">
                    <a:lumMod val="75000"/>
                  </a:schemeClr>
                </a:solidFill>
              </a:rPr>
              <a:t>&gt;$50,000</a:t>
            </a:r>
          </a:p>
          <a:p>
            <a:pPr algn="ctr"/>
            <a:r>
              <a:rPr lang="en-US" dirty="0">
                <a:solidFill>
                  <a:schemeClr val="accent6">
                    <a:lumMod val="75000"/>
                  </a:schemeClr>
                </a:solidFill>
              </a:rPr>
              <a:t>RFB/RFP</a:t>
            </a:r>
          </a:p>
        </p:txBody>
      </p:sp>
      <p:pic>
        <p:nvPicPr>
          <p:cNvPr id="10" name="Picture 9"/>
          <p:cNvPicPr>
            <a:picLocks noChangeAspect="1"/>
          </p:cNvPicPr>
          <p:nvPr/>
        </p:nvPicPr>
        <p:blipFill>
          <a:blip r:embed="rId4"/>
          <a:stretch>
            <a:fillRect/>
          </a:stretch>
        </p:blipFill>
        <p:spPr>
          <a:xfrm>
            <a:off x="2097174" y="4914733"/>
            <a:ext cx="321945" cy="338597"/>
          </a:xfrm>
          <a:prstGeom prst="rect">
            <a:avLst/>
          </a:prstGeom>
        </p:spPr>
      </p:pic>
      <p:pic>
        <p:nvPicPr>
          <p:cNvPr id="11" name="Picture 10"/>
          <p:cNvPicPr>
            <a:picLocks noChangeAspect="1"/>
          </p:cNvPicPr>
          <p:nvPr/>
        </p:nvPicPr>
        <p:blipFill>
          <a:blip r:embed="rId5"/>
          <a:stretch>
            <a:fillRect/>
          </a:stretch>
        </p:blipFill>
        <p:spPr>
          <a:xfrm>
            <a:off x="4795970" y="4914733"/>
            <a:ext cx="323116" cy="341406"/>
          </a:xfrm>
          <a:prstGeom prst="rect">
            <a:avLst/>
          </a:prstGeom>
        </p:spPr>
      </p:pic>
      <p:pic>
        <p:nvPicPr>
          <p:cNvPr id="12" name="Picture 11"/>
          <p:cNvPicPr>
            <a:picLocks noChangeAspect="1"/>
          </p:cNvPicPr>
          <p:nvPr/>
        </p:nvPicPr>
        <p:blipFill>
          <a:blip r:embed="rId5"/>
          <a:stretch>
            <a:fillRect/>
          </a:stretch>
        </p:blipFill>
        <p:spPr>
          <a:xfrm>
            <a:off x="7451499" y="4911924"/>
            <a:ext cx="323116" cy="341406"/>
          </a:xfrm>
          <a:prstGeom prst="rect">
            <a:avLst/>
          </a:prstGeom>
        </p:spPr>
      </p:pic>
      <p:pic>
        <p:nvPicPr>
          <p:cNvPr id="13" name="Picture 12"/>
          <p:cNvPicPr>
            <a:picLocks noChangeAspect="1"/>
          </p:cNvPicPr>
          <p:nvPr/>
        </p:nvPicPr>
        <p:blipFill>
          <a:blip r:embed="rId6"/>
          <a:stretch>
            <a:fillRect/>
          </a:stretch>
        </p:blipFill>
        <p:spPr>
          <a:xfrm>
            <a:off x="4753294" y="2320403"/>
            <a:ext cx="408467" cy="432854"/>
          </a:xfrm>
          <a:prstGeom prst="rect">
            <a:avLst/>
          </a:prstGeom>
        </p:spPr>
      </p:pic>
      <p:pic>
        <p:nvPicPr>
          <p:cNvPr id="14" name="Picture 13"/>
          <p:cNvPicPr>
            <a:picLocks noChangeAspect="1"/>
          </p:cNvPicPr>
          <p:nvPr/>
        </p:nvPicPr>
        <p:blipFill>
          <a:blip r:embed="rId6"/>
          <a:stretch>
            <a:fillRect/>
          </a:stretch>
        </p:blipFill>
        <p:spPr>
          <a:xfrm>
            <a:off x="4753293" y="3122187"/>
            <a:ext cx="408467" cy="432854"/>
          </a:xfrm>
          <a:prstGeom prst="rect">
            <a:avLst/>
          </a:prstGeom>
        </p:spPr>
      </p:pic>
      <p:pic>
        <p:nvPicPr>
          <p:cNvPr id="15" name="Picture 14"/>
          <p:cNvPicPr>
            <a:picLocks noChangeAspect="1"/>
          </p:cNvPicPr>
          <p:nvPr/>
        </p:nvPicPr>
        <p:blipFill>
          <a:blip r:embed="rId6"/>
          <a:stretch>
            <a:fillRect/>
          </a:stretch>
        </p:blipFill>
        <p:spPr>
          <a:xfrm>
            <a:off x="4753293" y="3970157"/>
            <a:ext cx="408467" cy="432854"/>
          </a:xfrm>
          <a:prstGeom prst="rect">
            <a:avLst/>
          </a:prstGeom>
        </p:spPr>
      </p:pic>
      <p:sp>
        <p:nvSpPr>
          <p:cNvPr id="16" name="Oval 15"/>
          <p:cNvSpPr/>
          <p:nvPr/>
        </p:nvSpPr>
        <p:spPr>
          <a:xfrm>
            <a:off x="2694416" y="3450491"/>
            <a:ext cx="4757083" cy="68685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8FB1758D-7B61-474D-8323-15A138822370}"/>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9392920" y="168038"/>
            <a:ext cx="2702560" cy="2702560"/>
          </a:xfrm>
          <a:prstGeom prst="rect">
            <a:avLst/>
          </a:prstGeom>
        </p:spPr>
      </p:pic>
    </p:spTree>
    <p:extLst>
      <p:ext uri="{BB962C8B-B14F-4D97-AF65-F5344CB8AC3E}">
        <p14:creationId xmlns:p14="http://schemas.microsoft.com/office/powerpoint/2010/main" val="4222550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3298"/>
          </a:xfrm>
        </p:spPr>
        <p:txBody>
          <a:bodyPr/>
          <a:lstStyle/>
          <a:p>
            <a:r>
              <a:rPr lang="en-US" dirty="0"/>
              <a:t>Non-Mandatory Contracts</a:t>
            </a:r>
          </a:p>
        </p:txBody>
      </p:sp>
      <p:sp>
        <p:nvSpPr>
          <p:cNvPr id="3" name="Content Placeholder 2"/>
          <p:cNvSpPr>
            <a:spLocks noGrp="1"/>
          </p:cNvSpPr>
          <p:nvPr>
            <p:ph idx="1"/>
          </p:nvPr>
        </p:nvSpPr>
        <p:spPr>
          <a:xfrm>
            <a:off x="677334" y="1371185"/>
            <a:ext cx="8765246" cy="4665101"/>
          </a:xfrm>
        </p:spPr>
        <p:txBody>
          <a:bodyPr>
            <a:normAutofit/>
          </a:bodyPr>
          <a:lstStyle/>
          <a:p>
            <a:pPr marL="0" indent="0">
              <a:buNone/>
            </a:pPr>
            <a:endParaRPr lang="en-US" dirty="0">
              <a:solidFill>
                <a:schemeClr val="accent6">
                  <a:lumMod val="75000"/>
                </a:schemeClr>
              </a:solidFill>
            </a:endParaRPr>
          </a:p>
          <a:p>
            <a:pPr marL="0" indent="0">
              <a:buClr>
                <a:srgbClr val="D16349"/>
              </a:buClr>
              <a:buSzPct val="85000"/>
              <a:buNone/>
              <a:defRPr/>
            </a:pPr>
            <a:r>
              <a:rPr lang="en-US" altLang="en-US" sz="2400" dirty="0">
                <a:solidFill>
                  <a:schemeClr val="accent6">
                    <a:lumMod val="75000"/>
                  </a:schemeClr>
                </a:solidFill>
              </a:rPr>
              <a:t>Is what I need available on an existing contract or directly from another government entity?</a:t>
            </a:r>
            <a:endParaRPr lang="en-US" altLang="en-US" sz="1000" dirty="0">
              <a:solidFill>
                <a:schemeClr val="accent6">
                  <a:lumMod val="75000"/>
                </a:schemeClr>
              </a:solidFill>
            </a:endParaRPr>
          </a:p>
          <a:p>
            <a:pPr>
              <a:buFont typeface="Wingdings" panose="05000000000000000000" pitchFamily="2" charset="2"/>
              <a:buChar char="ü"/>
            </a:pPr>
            <a:r>
              <a:rPr lang="en-US" sz="2400" dirty="0">
                <a:solidFill>
                  <a:schemeClr val="tx1"/>
                </a:solidFill>
                <a:hlinkClick r:id="rId2"/>
              </a:rPr>
              <a:t>UW System Contracts</a:t>
            </a:r>
            <a:endParaRPr lang="en-US" sz="2400" dirty="0">
              <a:solidFill>
                <a:schemeClr val="tx1"/>
              </a:solidFill>
            </a:endParaRPr>
          </a:p>
          <a:p>
            <a:pPr>
              <a:buFont typeface="Wingdings" panose="05000000000000000000" pitchFamily="2" charset="2"/>
              <a:buChar char="ü"/>
            </a:pPr>
            <a:r>
              <a:rPr lang="en-US" sz="2400" dirty="0">
                <a:solidFill>
                  <a:schemeClr val="tx1"/>
                </a:solidFill>
                <a:hlinkClick r:id="rId3"/>
              </a:rPr>
              <a:t>UW-Madison Contracts</a:t>
            </a:r>
            <a:endParaRPr lang="en-US" sz="2400" dirty="0">
              <a:solidFill>
                <a:schemeClr val="tx1"/>
              </a:solidFill>
            </a:endParaRPr>
          </a:p>
          <a:p>
            <a:pPr>
              <a:buFont typeface="Wingdings" panose="05000000000000000000" pitchFamily="2" charset="2"/>
              <a:buChar char="ü"/>
            </a:pPr>
            <a:r>
              <a:rPr lang="en-US" sz="2400" dirty="0">
                <a:solidFill>
                  <a:schemeClr val="accent6">
                    <a:lumMod val="50000"/>
                  </a:schemeClr>
                </a:solidFill>
              </a:rPr>
              <a:t>Campus Contracts(Cooperative)</a:t>
            </a:r>
          </a:p>
          <a:p>
            <a:pPr>
              <a:buFont typeface="Wingdings" panose="05000000000000000000" pitchFamily="2" charset="2"/>
              <a:buChar char="ü"/>
            </a:pPr>
            <a:r>
              <a:rPr lang="en-US" sz="2400" dirty="0">
                <a:solidFill>
                  <a:schemeClr val="accent6">
                    <a:lumMod val="50000"/>
                  </a:schemeClr>
                </a:solidFill>
              </a:rPr>
              <a:t>Other State Agencies(Piggybacking) i.e. DNR, DOT, DOC</a:t>
            </a:r>
          </a:p>
        </p:txBody>
      </p:sp>
      <p:pic>
        <p:nvPicPr>
          <p:cNvPr id="4" name="Picture 3"/>
          <p:cNvPicPr>
            <a:picLocks noChangeAspect="1"/>
          </p:cNvPicPr>
          <p:nvPr/>
        </p:nvPicPr>
        <p:blipFill>
          <a:blip r:embed="rId4"/>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610946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Procurement Process Decision Tree</a:t>
            </a:r>
          </a:p>
        </p:txBody>
      </p:sp>
      <p:sp>
        <p:nvSpPr>
          <p:cNvPr id="3" name="Content Placeholder 2"/>
          <p:cNvSpPr>
            <a:spLocks noGrp="1"/>
          </p:cNvSpPr>
          <p:nvPr>
            <p:ph idx="1"/>
          </p:nvPr>
        </p:nvSpPr>
        <p:spPr>
          <a:xfrm>
            <a:off x="677334" y="1930400"/>
            <a:ext cx="8596668" cy="2859280"/>
          </a:xfrm>
        </p:spPr>
        <p:txBody>
          <a:bodyPr>
            <a:normAutofit/>
          </a:bodyPr>
          <a:lstStyle/>
          <a:p>
            <a:pPr marL="0" indent="0" algn="ctr">
              <a:buNone/>
            </a:pPr>
            <a:r>
              <a:rPr lang="en-US" sz="1900" dirty="0">
                <a:solidFill>
                  <a:schemeClr val="accent6">
                    <a:lumMod val="75000"/>
                  </a:schemeClr>
                </a:solidFill>
              </a:rPr>
              <a:t>Special Considerations and Requirements</a:t>
            </a:r>
          </a:p>
          <a:p>
            <a:pPr marL="0" indent="0" algn="ctr">
              <a:buNone/>
            </a:pPr>
            <a:endParaRPr lang="en-US" dirty="0">
              <a:solidFill>
                <a:schemeClr val="accent6">
                  <a:lumMod val="75000"/>
                </a:schemeClr>
              </a:solidFill>
            </a:endParaRPr>
          </a:p>
          <a:p>
            <a:pPr marL="0" indent="0" algn="ctr">
              <a:buNone/>
            </a:pPr>
            <a:r>
              <a:rPr lang="en-US" sz="1900" dirty="0">
                <a:solidFill>
                  <a:schemeClr val="accent6">
                    <a:lumMod val="75000"/>
                  </a:schemeClr>
                </a:solidFill>
              </a:rPr>
              <a:t>Mandatory Contract</a:t>
            </a:r>
          </a:p>
          <a:p>
            <a:pPr marL="0" indent="0" algn="ctr">
              <a:buNone/>
            </a:pPr>
            <a:endParaRPr lang="en-US" sz="1900" dirty="0">
              <a:solidFill>
                <a:schemeClr val="accent6">
                  <a:lumMod val="75000"/>
                </a:schemeClr>
              </a:solidFill>
            </a:endParaRPr>
          </a:p>
          <a:p>
            <a:pPr marL="0" indent="0" algn="ctr">
              <a:buNone/>
            </a:pPr>
            <a:r>
              <a:rPr lang="en-US" sz="1900" dirty="0">
                <a:solidFill>
                  <a:schemeClr val="accent6">
                    <a:lumMod val="75000"/>
                  </a:schemeClr>
                </a:solidFill>
              </a:rPr>
              <a:t>Non-Mandatory Contract</a:t>
            </a:r>
          </a:p>
          <a:p>
            <a:pPr marL="0" indent="0" algn="ctr">
              <a:buNone/>
            </a:pPr>
            <a:endParaRPr lang="en-US" dirty="0">
              <a:solidFill>
                <a:schemeClr val="accent6">
                  <a:lumMod val="75000"/>
                </a:schemeClr>
              </a:solidFill>
            </a:endParaRPr>
          </a:p>
          <a:p>
            <a:pPr marL="0" indent="0" algn="ctr">
              <a:buNone/>
            </a:pPr>
            <a:r>
              <a:rPr lang="en-US" sz="1900" dirty="0">
                <a:solidFill>
                  <a:schemeClr val="accent6">
                    <a:lumMod val="75000"/>
                  </a:schemeClr>
                </a:solidFill>
              </a:rPr>
              <a:t>Procurement Process</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a:stretch>
            <a:fillRect/>
          </a:stretch>
        </p:blipFill>
        <p:spPr>
          <a:xfrm>
            <a:off x="2136711" y="4878734"/>
            <a:ext cx="5598367" cy="142938"/>
          </a:xfrm>
          <a:prstGeom prst="rect">
            <a:avLst/>
          </a:prstGeom>
        </p:spPr>
      </p:pic>
      <p:sp>
        <p:nvSpPr>
          <p:cNvPr id="6" name="TextBox 5"/>
          <p:cNvSpPr txBox="1"/>
          <p:nvPr/>
        </p:nvSpPr>
        <p:spPr>
          <a:xfrm>
            <a:off x="1567543" y="5253330"/>
            <a:ext cx="1999860" cy="923330"/>
          </a:xfrm>
          <a:prstGeom prst="rect">
            <a:avLst/>
          </a:prstGeom>
          <a:noFill/>
        </p:spPr>
        <p:txBody>
          <a:bodyPr wrap="square" rtlCol="0">
            <a:spAutoFit/>
          </a:bodyPr>
          <a:lstStyle/>
          <a:p>
            <a:pPr algn="ctr"/>
            <a:r>
              <a:rPr lang="en-US" dirty="0">
                <a:solidFill>
                  <a:schemeClr val="accent6">
                    <a:lumMod val="75000"/>
                  </a:schemeClr>
                </a:solidFill>
              </a:rPr>
              <a:t>&lt;$5,000		</a:t>
            </a:r>
          </a:p>
          <a:p>
            <a:pPr algn="ctr"/>
            <a:r>
              <a:rPr lang="en-US" dirty="0">
                <a:solidFill>
                  <a:schemeClr val="accent6">
                    <a:lumMod val="75000"/>
                  </a:schemeClr>
                </a:solidFill>
              </a:rPr>
              <a:t>Best Judgement/</a:t>
            </a:r>
          </a:p>
          <a:p>
            <a:pPr algn="ctr"/>
            <a:r>
              <a:rPr lang="en-US" dirty="0">
                <a:solidFill>
                  <a:schemeClr val="accent6">
                    <a:lumMod val="75000"/>
                  </a:schemeClr>
                </a:solidFill>
              </a:rPr>
              <a:t>P-Card/ShopUW+</a:t>
            </a:r>
          </a:p>
        </p:txBody>
      </p:sp>
      <p:sp>
        <p:nvSpPr>
          <p:cNvPr id="8" name="TextBox 7"/>
          <p:cNvSpPr txBox="1"/>
          <p:nvPr/>
        </p:nvSpPr>
        <p:spPr>
          <a:xfrm>
            <a:off x="3869990" y="5411675"/>
            <a:ext cx="2211355" cy="646331"/>
          </a:xfrm>
          <a:prstGeom prst="rect">
            <a:avLst/>
          </a:prstGeom>
          <a:noFill/>
        </p:spPr>
        <p:txBody>
          <a:bodyPr wrap="square" rtlCol="0">
            <a:spAutoFit/>
          </a:bodyPr>
          <a:lstStyle/>
          <a:p>
            <a:pPr algn="ctr"/>
            <a:r>
              <a:rPr lang="en-US" dirty="0">
                <a:solidFill>
                  <a:schemeClr val="accent6">
                    <a:lumMod val="75000"/>
                  </a:schemeClr>
                </a:solidFill>
              </a:rPr>
              <a:t>$5,000 to $50,000</a:t>
            </a:r>
          </a:p>
          <a:p>
            <a:pPr algn="ctr"/>
            <a:r>
              <a:rPr lang="en-US" dirty="0">
                <a:solidFill>
                  <a:schemeClr val="accent6">
                    <a:lumMod val="75000"/>
                  </a:schemeClr>
                </a:solidFill>
              </a:rPr>
              <a:t>Simplified Bid</a:t>
            </a:r>
          </a:p>
        </p:txBody>
      </p:sp>
      <p:sp>
        <p:nvSpPr>
          <p:cNvPr id="9" name="TextBox 8"/>
          <p:cNvSpPr txBox="1"/>
          <p:nvPr/>
        </p:nvSpPr>
        <p:spPr>
          <a:xfrm>
            <a:off x="6447453" y="5411675"/>
            <a:ext cx="2155371" cy="646331"/>
          </a:xfrm>
          <a:prstGeom prst="rect">
            <a:avLst/>
          </a:prstGeom>
          <a:noFill/>
        </p:spPr>
        <p:txBody>
          <a:bodyPr wrap="square" rtlCol="0">
            <a:spAutoFit/>
          </a:bodyPr>
          <a:lstStyle/>
          <a:p>
            <a:pPr algn="ctr"/>
            <a:r>
              <a:rPr lang="en-US" dirty="0">
                <a:solidFill>
                  <a:schemeClr val="accent6">
                    <a:lumMod val="75000"/>
                  </a:schemeClr>
                </a:solidFill>
              </a:rPr>
              <a:t>&gt;$50,000</a:t>
            </a:r>
          </a:p>
          <a:p>
            <a:pPr algn="ctr"/>
            <a:r>
              <a:rPr lang="en-US" dirty="0">
                <a:solidFill>
                  <a:schemeClr val="accent6">
                    <a:lumMod val="75000"/>
                  </a:schemeClr>
                </a:solidFill>
              </a:rPr>
              <a:t>RFB/RFP</a:t>
            </a:r>
          </a:p>
        </p:txBody>
      </p:sp>
      <p:pic>
        <p:nvPicPr>
          <p:cNvPr id="10" name="Picture 9"/>
          <p:cNvPicPr>
            <a:picLocks noChangeAspect="1"/>
          </p:cNvPicPr>
          <p:nvPr/>
        </p:nvPicPr>
        <p:blipFill>
          <a:blip r:embed="rId4"/>
          <a:stretch>
            <a:fillRect/>
          </a:stretch>
        </p:blipFill>
        <p:spPr>
          <a:xfrm>
            <a:off x="2097174" y="4914733"/>
            <a:ext cx="321945" cy="338597"/>
          </a:xfrm>
          <a:prstGeom prst="rect">
            <a:avLst/>
          </a:prstGeom>
        </p:spPr>
      </p:pic>
      <p:pic>
        <p:nvPicPr>
          <p:cNvPr id="11" name="Picture 10"/>
          <p:cNvPicPr>
            <a:picLocks noChangeAspect="1"/>
          </p:cNvPicPr>
          <p:nvPr/>
        </p:nvPicPr>
        <p:blipFill>
          <a:blip r:embed="rId5"/>
          <a:stretch>
            <a:fillRect/>
          </a:stretch>
        </p:blipFill>
        <p:spPr>
          <a:xfrm>
            <a:off x="4795970" y="4914733"/>
            <a:ext cx="323116" cy="341406"/>
          </a:xfrm>
          <a:prstGeom prst="rect">
            <a:avLst/>
          </a:prstGeom>
        </p:spPr>
      </p:pic>
      <p:pic>
        <p:nvPicPr>
          <p:cNvPr id="12" name="Picture 11"/>
          <p:cNvPicPr>
            <a:picLocks noChangeAspect="1"/>
          </p:cNvPicPr>
          <p:nvPr/>
        </p:nvPicPr>
        <p:blipFill>
          <a:blip r:embed="rId5"/>
          <a:stretch>
            <a:fillRect/>
          </a:stretch>
        </p:blipFill>
        <p:spPr>
          <a:xfrm>
            <a:off x="7451499" y="4911924"/>
            <a:ext cx="323116" cy="341406"/>
          </a:xfrm>
          <a:prstGeom prst="rect">
            <a:avLst/>
          </a:prstGeom>
        </p:spPr>
      </p:pic>
      <p:pic>
        <p:nvPicPr>
          <p:cNvPr id="13" name="Picture 12"/>
          <p:cNvPicPr>
            <a:picLocks noChangeAspect="1"/>
          </p:cNvPicPr>
          <p:nvPr/>
        </p:nvPicPr>
        <p:blipFill>
          <a:blip r:embed="rId6"/>
          <a:stretch>
            <a:fillRect/>
          </a:stretch>
        </p:blipFill>
        <p:spPr>
          <a:xfrm>
            <a:off x="4753294" y="2320403"/>
            <a:ext cx="408467" cy="432854"/>
          </a:xfrm>
          <a:prstGeom prst="rect">
            <a:avLst/>
          </a:prstGeom>
        </p:spPr>
      </p:pic>
      <p:pic>
        <p:nvPicPr>
          <p:cNvPr id="14" name="Picture 13"/>
          <p:cNvPicPr>
            <a:picLocks noChangeAspect="1"/>
          </p:cNvPicPr>
          <p:nvPr/>
        </p:nvPicPr>
        <p:blipFill>
          <a:blip r:embed="rId6"/>
          <a:stretch>
            <a:fillRect/>
          </a:stretch>
        </p:blipFill>
        <p:spPr>
          <a:xfrm>
            <a:off x="4753293" y="3122187"/>
            <a:ext cx="408467" cy="432854"/>
          </a:xfrm>
          <a:prstGeom prst="rect">
            <a:avLst/>
          </a:prstGeom>
        </p:spPr>
      </p:pic>
      <p:pic>
        <p:nvPicPr>
          <p:cNvPr id="15" name="Picture 14"/>
          <p:cNvPicPr>
            <a:picLocks noChangeAspect="1"/>
          </p:cNvPicPr>
          <p:nvPr/>
        </p:nvPicPr>
        <p:blipFill>
          <a:blip r:embed="rId6"/>
          <a:stretch>
            <a:fillRect/>
          </a:stretch>
        </p:blipFill>
        <p:spPr>
          <a:xfrm>
            <a:off x="4753293" y="3970157"/>
            <a:ext cx="408467" cy="432854"/>
          </a:xfrm>
          <a:prstGeom prst="rect">
            <a:avLst/>
          </a:prstGeom>
        </p:spPr>
      </p:pic>
      <p:sp>
        <p:nvSpPr>
          <p:cNvPr id="16" name="Oval 15"/>
          <p:cNvSpPr/>
          <p:nvPr/>
        </p:nvSpPr>
        <p:spPr>
          <a:xfrm>
            <a:off x="2794607" y="4355428"/>
            <a:ext cx="4325838" cy="51202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1315616" y="5253330"/>
            <a:ext cx="2407298" cy="101684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44243CFB-160D-4DD1-9C8F-9714110CB293}"/>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9392920" y="168038"/>
            <a:ext cx="2702560" cy="2702560"/>
          </a:xfrm>
          <a:prstGeom prst="rect">
            <a:avLst/>
          </a:prstGeom>
        </p:spPr>
      </p:pic>
    </p:spTree>
    <p:extLst>
      <p:ext uri="{BB962C8B-B14F-4D97-AF65-F5344CB8AC3E}">
        <p14:creationId xmlns:p14="http://schemas.microsoft.com/office/powerpoint/2010/main" val="1253681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3298"/>
          </a:xfrm>
        </p:spPr>
        <p:txBody>
          <a:bodyPr/>
          <a:lstStyle/>
          <a:p>
            <a:r>
              <a:rPr lang="en-US" dirty="0"/>
              <a:t>Best Judgement (PRO-302)</a:t>
            </a:r>
          </a:p>
        </p:txBody>
      </p:sp>
      <p:sp>
        <p:nvSpPr>
          <p:cNvPr id="3" name="Content Placeholder 2"/>
          <p:cNvSpPr>
            <a:spLocks noGrp="1"/>
          </p:cNvSpPr>
          <p:nvPr>
            <p:ph idx="1"/>
          </p:nvPr>
        </p:nvSpPr>
        <p:spPr>
          <a:xfrm>
            <a:off x="677334" y="1330545"/>
            <a:ext cx="8765246" cy="4665101"/>
          </a:xfrm>
        </p:spPr>
        <p:txBody>
          <a:bodyPr>
            <a:normAutofit/>
          </a:bodyPr>
          <a:lstStyle/>
          <a:p>
            <a:pPr marL="0" indent="0">
              <a:buNone/>
            </a:pPr>
            <a:endParaRPr lang="en-US" dirty="0"/>
          </a:p>
          <a:p>
            <a:pPr>
              <a:buSzPct val="85000"/>
              <a:buFont typeface="Wingdings" panose="05000000000000000000" pitchFamily="2" charset="2"/>
              <a:buChar char="ü"/>
              <a:defRPr/>
            </a:pPr>
            <a:r>
              <a:rPr lang="en-US" altLang="en-US" sz="1900" u="sng" dirty="0">
                <a:solidFill>
                  <a:schemeClr val="accent6">
                    <a:lumMod val="75000"/>
                  </a:schemeClr>
                </a:solidFill>
              </a:rPr>
              <a:t>&lt;$5,000</a:t>
            </a:r>
          </a:p>
          <a:p>
            <a:pPr>
              <a:buSzPct val="85000"/>
              <a:buFont typeface="Wingdings" panose="05000000000000000000" pitchFamily="2" charset="2"/>
              <a:buChar char="ü"/>
              <a:defRPr/>
            </a:pPr>
            <a:r>
              <a:rPr lang="en-US" altLang="en-US" sz="1900" b="1" u="sng" dirty="0">
                <a:solidFill>
                  <a:schemeClr val="accent6">
                    <a:lumMod val="75000"/>
                  </a:schemeClr>
                </a:solidFill>
              </a:rPr>
              <a:t>Does not apply to Printing Services</a:t>
            </a:r>
          </a:p>
          <a:p>
            <a:pPr>
              <a:buSzPct val="85000"/>
              <a:buFont typeface="Wingdings" panose="05000000000000000000" pitchFamily="2" charset="2"/>
              <a:buChar char="ü"/>
              <a:defRPr/>
            </a:pPr>
            <a:r>
              <a:rPr lang="en-US" altLang="en-US" sz="1900" dirty="0">
                <a:solidFill>
                  <a:schemeClr val="accent6">
                    <a:lumMod val="75000"/>
                  </a:schemeClr>
                </a:solidFill>
              </a:rPr>
              <a:t>Obtain quotes to get the best pricing possible, and purchasing reserves the right to check for other sources.</a:t>
            </a:r>
          </a:p>
          <a:p>
            <a:pPr>
              <a:buSzPct val="85000"/>
              <a:buFont typeface="Wingdings" panose="05000000000000000000" pitchFamily="2" charset="2"/>
              <a:buChar char="ü"/>
              <a:defRPr/>
            </a:pPr>
            <a:r>
              <a:rPr lang="en-US" altLang="en-US" sz="1900" dirty="0">
                <a:solidFill>
                  <a:schemeClr val="accent6">
                    <a:lumMod val="75000"/>
                  </a:schemeClr>
                </a:solidFill>
              </a:rPr>
              <a:t>Use MBE (Minority) suppliers whenever possible</a:t>
            </a:r>
          </a:p>
          <a:p>
            <a:pPr>
              <a:buSzPct val="85000"/>
              <a:buFont typeface="Wingdings" panose="05000000000000000000" pitchFamily="2" charset="2"/>
              <a:buChar char="ü"/>
              <a:defRPr/>
            </a:pPr>
            <a:r>
              <a:rPr lang="en-US" altLang="en-US" sz="1900" dirty="0">
                <a:solidFill>
                  <a:schemeClr val="accent6">
                    <a:lumMod val="75000"/>
                  </a:schemeClr>
                </a:solidFill>
              </a:rPr>
              <a:t>No PR is required – use the best payment method or as required by supplier – </a:t>
            </a:r>
            <a:r>
              <a:rPr lang="en-US" altLang="en-US" sz="1900" dirty="0" err="1">
                <a:solidFill>
                  <a:schemeClr val="accent6">
                    <a:lumMod val="75000"/>
                  </a:schemeClr>
                </a:solidFill>
              </a:rPr>
              <a:t>PCard</a:t>
            </a:r>
            <a:r>
              <a:rPr lang="en-US" altLang="en-US" sz="1900" dirty="0">
                <a:solidFill>
                  <a:schemeClr val="accent6">
                    <a:lumMod val="75000"/>
                  </a:schemeClr>
                </a:solidFill>
              </a:rPr>
              <a:t> or Direct Payment</a:t>
            </a:r>
          </a:p>
          <a:p>
            <a:pPr>
              <a:buSzPct val="85000"/>
              <a:buFont typeface="Wingdings" panose="05000000000000000000" pitchFamily="2" charset="2"/>
              <a:buChar char="ü"/>
              <a:defRPr/>
            </a:pPr>
            <a:r>
              <a:rPr lang="en-US" altLang="en-US" sz="1900" dirty="0">
                <a:solidFill>
                  <a:schemeClr val="accent6">
                    <a:lumMod val="75000"/>
                  </a:schemeClr>
                </a:solidFill>
              </a:rPr>
              <a:t>If PR is required by supplier or paying with a Direct Payment, and it is a new supplier, please use the Supplier Management tab within ShopUW+.</a:t>
            </a:r>
          </a:p>
          <a:p>
            <a:pPr lvl="1">
              <a:buSzPct val="85000"/>
              <a:buFont typeface="Wingdings" panose="05000000000000000000" pitchFamily="2" charset="2"/>
              <a:buChar char="ü"/>
              <a:defRPr/>
            </a:pPr>
            <a:r>
              <a:rPr lang="en-US" altLang="en-US" sz="1700" dirty="0">
                <a:solidFill>
                  <a:schemeClr val="accent6">
                    <a:lumMod val="75000"/>
                  </a:schemeClr>
                </a:solidFill>
              </a:rPr>
              <a:t>For more information go to ShopUW+ Essentials</a:t>
            </a:r>
            <a:r>
              <a:rPr lang="en-US" altLang="en-US" sz="1700" dirty="0">
                <a:solidFill>
                  <a:schemeClr val="accent6">
                    <a:lumMod val="75000"/>
                  </a:schemeClr>
                </a:solidFill>
                <a:sym typeface="Wingdings" panose="05000000000000000000" pitchFamily="2" charset="2"/>
              </a:rPr>
              <a:t> Training ShopUW+ Training Resources Requesters Resources Supplier Management</a:t>
            </a:r>
            <a:endParaRPr lang="en-US" altLang="en-US" sz="1700" dirty="0">
              <a:solidFill>
                <a:schemeClr val="accent6">
                  <a:lumMod val="75000"/>
                </a:schemeClr>
              </a:solidFill>
            </a:endParaRPr>
          </a:p>
          <a:p>
            <a:pPr marL="0" indent="0">
              <a:buNone/>
              <a:defRPr/>
            </a:pPr>
            <a:endParaRPr lang="en-US" altLang="en-US" sz="1400" dirty="0">
              <a:latin typeface="Franklin Gothic Book" panose="020B0503020102020204" pitchFamily="34" charset="0"/>
            </a:endParaRPr>
          </a:p>
          <a:p>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1646018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Procurement Process Decision Tree</a:t>
            </a:r>
          </a:p>
        </p:txBody>
      </p:sp>
      <p:sp>
        <p:nvSpPr>
          <p:cNvPr id="3" name="Content Placeholder 2"/>
          <p:cNvSpPr>
            <a:spLocks noGrp="1"/>
          </p:cNvSpPr>
          <p:nvPr>
            <p:ph idx="1"/>
          </p:nvPr>
        </p:nvSpPr>
        <p:spPr>
          <a:xfrm>
            <a:off x="677334" y="1930400"/>
            <a:ext cx="8596668" cy="2859280"/>
          </a:xfrm>
        </p:spPr>
        <p:txBody>
          <a:bodyPr>
            <a:normAutofit/>
          </a:bodyPr>
          <a:lstStyle/>
          <a:p>
            <a:pPr marL="0" indent="0" algn="ctr">
              <a:buNone/>
            </a:pPr>
            <a:r>
              <a:rPr lang="en-US" sz="1900" dirty="0">
                <a:solidFill>
                  <a:schemeClr val="accent6">
                    <a:lumMod val="75000"/>
                  </a:schemeClr>
                </a:solidFill>
              </a:rPr>
              <a:t>Special Considerations and Requirements</a:t>
            </a:r>
          </a:p>
          <a:p>
            <a:pPr marL="0" indent="0" algn="ctr">
              <a:buNone/>
            </a:pPr>
            <a:endParaRPr lang="en-US" dirty="0">
              <a:solidFill>
                <a:schemeClr val="accent6">
                  <a:lumMod val="75000"/>
                </a:schemeClr>
              </a:solidFill>
            </a:endParaRPr>
          </a:p>
          <a:p>
            <a:pPr marL="0" indent="0" algn="ctr">
              <a:buNone/>
            </a:pPr>
            <a:r>
              <a:rPr lang="en-US" sz="1900" dirty="0">
                <a:solidFill>
                  <a:schemeClr val="accent6">
                    <a:lumMod val="75000"/>
                  </a:schemeClr>
                </a:solidFill>
              </a:rPr>
              <a:t>Mandatory Contract</a:t>
            </a:r>
          </a:p>
          <a:p>
            <a:pPr marL="0" indent="0" algn="ctr">
              <a:buNone/>
            </a:pPr>
            <a:endParaRPr lang="en-US" sz="1900" dirty="0">
              <a:solidFill>
                <a:schemeClr val="accent6">
                  <a:lumMod val="75000"/>
                </a:schemeClr>
              </a:solidFill>
            </a:endParaRPr>
          </a:p>
          <a:p>
            <a:pPr marL="0" indent="0" algn="ctr">
              <a:buNone/>
            </a:pPr>
            <a:r>
              <a:rPr lang="en-US" sz="1900" dirty="0">
                <a:solidFill>
                  <a:schemeClr val="accent6">
                    <a:lumMod val="75000"/>
                  </a:schemeClr>
                </a:solidFill>
              </a:rPr>
              <a:t>Non-Mandatory Contract</a:t>
            </a:r>
          </a:p>
          <a:p>
            <a:pPr marL="0" indent="0" algn="ctr">
              <a:buNone/>
            </a:pPr>
            <a:endParaRPr lang="en-US" dirty="0">
              <a:solidFill>
                <a:schemeClr val="accent6">
                  <a:lumMod val="75000"/>
                </a:schemeClr>
              </a:solidFill>
            </a:endParaRPr>
          </a:p>
          <a:p>
            <a:pPr marL="0" indent="0" algn="ctr">
              <a:buNone/>
            </a:pPr>
            <a:r>
              <a:rPr lang="en-US" sz="1900" dirty="0">
                <a:solidFill>
                  <a:schemeClr val="accent6">
                    <a:lumMod val="75000"/>
                  </a:schemeClr>
                </a:solidFill>
              </a:rPr>
              <a:t>Procurement Process</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a:stretch>
            <a:fillRect/>
          </a:stretch>
        </p:blipFill>
        <p:spPr>
          <a:xfrm>
            <a:off x="2136711" y="4878734"/>
            <a:ext cx="5598367" cy="142938"/>
          </a:xfrm>
          <a:prstGeom prst="rect">
            <a:avLst/>
          </a:prstGeom>
        </p:spPr>
      </p:pic>
      <p:sp>
        <p:nvSpPr>
          <p:cNvPr id="6" name="TextBox 5"/>
          <p:cNvSpPr txBox="1"/>
          <p:nvPr/>
        </p:nvSpPr>
        <p:spPr>
          <a:xfrm>
            <a:off x="1567543" y="5253330"/>
            <a:ext cx="1999860" cy="923330"/>
          </a:xfrm>
          <a:prstGeom prst="rect">
            <a:avLst/>
          </a:prstGeom>
          <a:noFill/>
        </p:spPr>
        <p:txBody>
          <a:bodyPr wrap="square" rtlCol="0">
            <a:spAutoFit/>
          </a:bodyPr>
          <a:lstStyle/>
          <a:p>
            <a:pPr algn="ctr"/>
            <a:r>
              <a:rPr lang="en-US" dirty="0">
                <a:solidFill>
                  <a:schemeClr val="accent6">
                    <a:lumMod val="75000"/>
                  </a:schemeClr>
                </a:solidFill>
              </a:rPr>
              <a:t>&lt;$5,000		</a:t>
            </a:r>
          </a:p>
          <a:p>
            <a:pPr algn="ctr"/>
            <a:r>
              <a:rPr lang="en-US" dirty="0">
                <a:solidFill>
                  <a:schemeClr val="accent6">
                    <a:lumMod val="75000"/>
                  </a:schemeClr>
                </a:solidFill>
              </a:rPr>
              <a:t>Best Judgement/</a:t>
            </a:r>
          </a:p>
          <a:p>
            <a:pPr algn="ctr"/>
            <a:r>
              <a:rPr lang="en-US" dirty="0">
                <a:solidFill>
                  <a:schemeClr val="accent6">
                    <a:lumMod val="75000"/>
                  </a:schemeClr>
                </a:solidFill>
              </a:rPr>
              <a:t>P-Card/</a:t>
            </a:r>
            <a:r>
              <a:rPr lang="en-US" dirty="0" err="1">
                <a:solidFill>
                  <a:schemeClr val="accent6">
                    <a:lumMod val="75000"/>
                  </a:schemeClr>
                </a:solidFill>
              </a:rPr>
              <a:t>ShopW</a:t>
            </a:r>
            <a:r>
              <a:rPr lang="en-US" dirty="0">
                <a:solidFill>
                  <a:schemeClr val="accent6">
                    <a:lumMod val="75000"/>
                  </a:schemeClr>
                </a:solidFill>
              </a:rPr>
              <a:t>+</a:t>
            </a:r>
          </a:p>
        </p:txBody>
      </p:sp>
      <p:sp>
        <p:nvSpPr>
          <p:cNvPr id="8" name="TextBox 7"/>
          <p:cNvSpPr txBox="1"/>
          <p:nvPr/>
        </p:nvSpPr>
        <p:spPr>
          <a:xfrm>
            <a:off x="3869990" y="5411675"/>
            <a:ext cx="2211355" cy="646331"/>
          </a:xfrm>
          <a:prstGeom prst="rect">
            <a:avLst/>
          </a:prstGeom>
          <a:noFill/>
        </p:spPr>
        <p:txBody>
          <a:bodyPr wrap="square" rtlCol="0">
            <a:spAutoFit/>
          </a:bodyPr>
          <a:lstStyle/>
          <a:p>
            <a:pPr algn="ctr"/>
            <a:r>
              <a:rPr lang="en-US" dirty="0">
                <a:solidFill>
                  <a:schemeClr val="accent6">
                    <a:lumMod val="75000"/>
                  </a:schemeClr>
                </a:solidFill>
              </a:rPr>
              <a:t>$5,000 to $50,000</a:t>
            </a:r>
          </a:p>
          <a:p>
            <a:pPr algn="ctr"/>
            <a:r>
              <a:rPr lang="en-US" dirty="0">
                <a:solidFill>
                  <a:schemeClr val="accent6">
                    <a:lumMod val="75000"/>
                  </a:schemeClr>
                </a:solidFill>
              </a:rPr>
              <a:t>Simplified Bid</a:t>
            </a:r>
          </a:p>
        </p:txBody>
      </p:sp>
      <p:sp>
        <p:nvSpPr>
          <p:cNvPr id="9" name="TextBox 8"/>
          <p:cNvSpPr txBox="1"/>
          <p:nvPr/>
        </p:nvSpPr>
        <p:spPr>
          <a:xfrm>
            <a:off x="6447453" y="5411675"/>
            <a:ext cx="2155371" cy="646331"/>
          </a:xfrm>
          <a:prstGeom prst="rect">
            <a:avLst/>
          </a:prstGeom>
          <a:noFill/>
        </p:spPr>
        <p:txBody>
          <a:bodyPr wrap="square" rtlCol="0">
            <a:spAutoFit/>
          </a:bodyPr>
          <a:lstStyle/>
          <a:p>
            <a:pPr algn="ctr"/>
            <a:r>
              <a:rPr lang="en-US" dirty="0">
                <a:solidFill>
                  <a:schemeClr val="accent6">
                    <a:lumMod val="75000"/>
                  </a:schemeClr>
                </a:solidFill>
              </a:rPr>
              <a:t>&gt;$50,000</a:t>
            </a:r>
          </a:p>
          <a:p>
            <a:pPr algn="ctr"/>
            <a:r>
              <a:rPr lang="en-US" dirty="0">
                <a:solidFill>
                  <a:schemeClr val="accent6">
                    <a:lumMod val="75000"/>
                  </a:schemeClr>
                </a:solidFill>
              </a:rPr>
              <a:t>RFB/RFP</a:t>
            </a:r>
          </a:p>
        </p:txBody>
      </p:sp>
      <p:pic>
        <p:nvPicPr>
          <p:cNvPr id="10" name="Picture 9"/>
          <p:cNvPicPr>
            <a:picLocks noChangeAspect="1"/>
          </p:cNvPicPr>
          <p:nvPr/>
        </p:nvPicPr>
        <p:blipFill>
          <a:blip r:embed="rId4"/>
          <a:stretch>
            <a:fillRect/>
          </a:stretch>
        </p:blipFill>
        <p:spPr>
          <a:xfrm>
            <a:off x="2097174" y="4914733"/>
            <a:ext cx="321945" cy="338597"/>
          </a:xfrm>
          <a:prstGeom prst="rect">
            <a:avLst/>
          </a:prstGeom>
        </p:spPr>
      </p:pic>
      <p:pic>
        <p:nvPicPr>
          <p:cNvPr id="11" name="Picture 10"/>
          <p:cNvPicPr>
            <a:picLocks noChangeAspect="1"/>
          </p:cNvPicPr>
          <p:nvPr/>
        </p:nvPicPr>
        <p:blipFill>
          <a:blip r:embed="rId5"/>
          <a:stretch>
            <a:fillRect/>
          </a:stretch>
        </p:blipFill>
        <p:spPr>
          <a:xfrm>
            <a:off x="4795970" y="4914733"/>
            <a:ext cx="323116" cy="341406"/>
          </a:xfrm>
          <a:prstGeom prst="rect">
            <a:avLst/>
          </a:prstGeom>
        </p:spPr>
      </p:pic>
      <p:pic>
        <p:nvPicPr>
          <p:cNvPr id="12" name="Picture 11"/>
          <p:cNvPicPr>
            <a:picLocks noChangeAspect="1"/>
          </p:cNvPicPr>
          <p:nvPr/>
        </p:nvPicPr>
        <p:blipFill>
          <a:blip r:embed="rId5"/>
          <a:stretch>
            <a:fillRect/>
          </a:stretch>
        </p:blipFill>
        <p:spPr>
          <a:xfrm>
            <a:off x="7451499" y="4911924"/>
            <a:ext cx="323116" cy="341406"/>
          </a:xfrm>
          <a:prstGeom prst="rect">
            <a:avLst/>
          </a:prstGeom>
        </p:spPr>
      </p:pic>
      <p:pic>
        <p:nvPicPr>
          <p:cNvPr id="13" name="Picture 12"/>
          <p:cNvPicPr>
            <a:picLocks noChangeAspect="1"/>
          </p:cNvPicPr>
          <p:nvPr/>
        </p:nvPicPr>
        <p:blipFill>
          <a:blip r:embed="rId6"/>
          <a:stretch>
            <a:fillRect/>
          </a:stretch>
        </p:blipFill>
        <p:spPr>
          <a:xfrm>
            <a:off x="4753294" y="2320403"/>
            <a:ext cx="408467" cy="432854"/>
          </a:xfrm>
          <a:prstGeom prst="rect">
            <a:avLst/>
          </a:prstGeom>
        </p:spPr>
      </p:pic>
      <p:pic>
        <p:nvPicPr>
          <p:cNvPr id="14" name="Picture 13"/>
          <p:cNvPicPr>
            <a:picLocks noChangeAspect="1"/>
          </p:cNvPicPr>
          <p:nvPr/>
        </p:nvPicPr>
        <p:blipFill>
          <a:blip r:embed="rId6"/>
          <a:stretch>
            <a:fillRect/>
          </a:stretch>
        </p:blipFill>
        <p:spPr>
          <a:xfrm>
            <a:off x="4753293" y="3122187"/>
            <a:ext cx="408467" cy="432854"/>
          </a:xfrm>
          <a:prstGeom prst="rect">
            <a:avLst/>
          </a:prstGeom>
        </p:spPr>
      </p:pic>
      <p:pic>
        <p:nvPicPr>
          <p:cNvPr id="15" name="Picture 14"/>
          <p:cNvPicPr>
            <a:picLocks noChangeAspect="1"/>
          </p:cNvPicPr>
          <p:nvPr/>
        </p:nvPicPr>
        <p:blipFill>
          <a:blip r:embed="rId6"/>
          <a:stretch>
            <a:fillRect/>
          </a:stretch>
        </p:blipFill>
        <p:spPr>
          <a:xfrm>
            <a:off x="4753293" y="3970157"/>
            <a:ext cx="408467" cy="432854"/>
          </a:xfrm>
          <a:prstGeom prst="rect">
            <a:avLst/>
          </a:prstGeom>
        </p:spPr>
      </p:pic>
      <p:sp>
        <p:nvSpPr>
          <p:cNvPr id="16" name="Oval 15"/>
          <p:cNvSpPr/>
          <p:nvPr/>
        </p:nvSpPr>
        <p:spPr>
          <a:xfrm>
            <a:off x="2794607" y="4355428"/>
            <a:ext cx="4325838" cy="51202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722329" y="5252719"/>
            <a:ext cx="2407298" cy="101684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6DD641B5-8139-4385-9C56-6F2BC02BB8F6}"/>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9392920" y="168038"/>
            <a:ext cx="2702560" cy="2702560"/>
          </a:xfrm>
          <a:prstGeom prst="rect">
            <a:avLst/>
          </a:prstGeom>
        </p:spPr>
      </p:pic>
    </p:spTree>
    <p:extLst>
      <p:ext uri="{BB962C8B-B14F-4D97-AF65-F5344CB8AC3E}">
        <p14:creationId xmlns:p14="http://schemas.microsoft.com/office/powerpoint/2010/main" val="10682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3298"/>
          </a:xfrm>
        </p:spPr>
        <p:txBody>
          <a:bodyPr/>
          <a:lstStyle/>
          <a:p>
            <a:r>
              <a:rPr lang="en-US" dirty="0"/>
              <a:t>Simplified Bidding (PRO-303)</a:t>
            </a:r>
          </a:p>
        </p:txBody>
      </p:sp>
      <p:sp>
        <p:nvSpPr>
          <p:cNvPr id="3" name="Content Placeholder 2"/>
          <p:cNvSpPr>
            <a:spLocks noGrp="1"/>
          </p:cNvSpPr>
          <p:nvPr>
            <p:ph idx="1"/>
          </p:nvPr>
        </p:nvSpPr>
        <p:spPr>
          <a:xfrm>
            <a:off x="677334" y="1269585"/>
            <a:ext cx="8765246" cy="4665101"/>
          </a:xfrm>
        </p:spPr>
        <p:txBody>
          <a:bodyPr>
            <a:normAutofit fontScale="85000" lnSpcReduction="20000"/>
          </a:bodyPr>
          <a:lstStyle/>
          <a:p>
            <a:pPr marL="0" indent="0">
              <a:buNone/>
            </a:pPr>
            <a:endParaRPr lang="en-US" dirty="0"/>
          </a:p>
          <a:p>
            <a:pPr>
              <a:buSzPct val="85000"/>
              <a:buFont typeface="Wingdings" panose="05000000000000000000" pitchFamily="2" charset="2"/>
              <a:buChar char="ü"/>
              <a:defRPr/>
            </a:pPr>
            <a:r>
              <a:rPr lang="en-US" altLang="en-US" sz="2200" dirty="0">
                <a:solidFill>
                  <a:schemeClr val="accent6">
                    <a:lumMod val="75000"/>
                  </a:schemeClr>
                </a:solidFill>
                <a:latin typeface="Calibri" panose="020F0502020204030204" pitchFamily="34" charset="0"/>
                <a:cs typeface="Calibri" panose="020F0502020204030204" pitchFamily="34" charset="0"/>
              </a:rPr>
              <a:t>$5,001 through $50,000</a:t>
            </a:r>
          </a:p>
          <a:p>
            <a:pPr>
              <a:buSzPct val="85000"/>
              <a:buFont typeface="Wingdings" panose="05000000000000000000" pitchFamily="2" charset="2"/>
              <a:buChar char="ü"/>
              <a:defRPr/>
            </a:pPr>
            <a:r>
              <a:rPr lang="en-US" altLang="en-US" sz="2200" dirty="0">
                <a:solidFill>
                  <a:schemeClr val="accent6">
                    <a:lumMod val="75000"/>
                  </a:schemeClr>
                </a:solidFill>
                <a:latin typeface="Calibri" panose="020F0502020204030204" pitchFamily="34" charset="0"/>
                <a:cs typeface="Calibri" panose="020F0502020204030204" pitchFamily="34" charset="0"/>
              </a:rPr>
              <a:t>Three quotes – in writing</a:t>
            </a:r>
          </a:p>
          <a:p>
            <a:pPr lvl="1" indent="-342900">
              <a:buSzPct val="85000"/>
              <a:buFont typeface="Wingdings" panose="05000000000000000000" pitchFamily="2" charset="2"/>
              <a:buChar char="ü"/>
              <a:defRPr/>
            </a:pPr>
            <a:r>
              <a:rPr lang="en-US" altLang="en-US" sz="2000" dirty="0">
                <a:solidFill>
                  <a:schemeClr val="accent6">
                    <a:lumMod val="75000"/>
                  </a:schemeClr>
                </a:solidFill>
                <a:latin typeface="Calibri" panose="020F0502020204030204" pitchFamily="34" charset="0"/>
                <a:cs typeface="Calibri" panose="020F0502020204030204" pitchFamily="34" charset="0"/>
              </a:rPr>
              <a:t>Same information MUST be provided to all suppliers-copy of email sent should be included in the PR documents</a:t>
            </a:r>
          </a:p>
          <a:p>
            <a:pPr lvl="1" indent="-342900">
              <a:buSzPct val="85000"/>
              <a:buFont typeface="Wingdings" panose="05000000000000000000" pitchFamily="2" charset="2"/>
              <a:buChar char="ü"/>
              <a:defRPr/>
            </a:pPr>
            <a:r>
              <a:rPr lang="en-US" altLang="en-US" sz="2000" dirty="0">
                <a:solidFill>
                  <a:schemeClr val="accent6">
                    <a:lumMod val="75000"/>
                  </a:schemeClr>
                </a:solidFill>
                <a:latin typeface="Calibri" panose="020F0502020204030204" pitchFamily="34" charset="0"/>
                <a:cs typeface="Calibri" panose="020F0502020204030204" pitchFamily="34" charset="0"/>
              </a:rPr>
              <a:t>Price lists, Quotes of File, Phone and Verbal Quotes (confirmed in writing) and Written Bids </a:t>
            </a:r>
          </a:p>
          <a:p>
            <a:pPr lvl="1" indent="-342900">
              <a:buSzPct val="85000"/>
              <a:buFont typeface="Wingdings" panose="05000000000000000000" pitchFamily="2" charset="2"/>
              <a:buChar char="ü"/>
              <a:defRPr/>
            </a:pPr>
            <a:r>
              <a:rPr lang="en-US" altLang="en-US" sz="2000" i="1" u="sng" dirty="0">
                <a:solidFill>
                  <a:schemeClr val="accent6">
                    <a:lumMod val="75000"/>
                  </a:schemeClr>
                </a:solidFill>
                <a:latin typeface="Calibri" panose="020F0502020204030204" pitchFamily="34" charset="0"/>
                <a:cs typeface="Calibri" panose="020F0502020204030204" pitchFamily="34" charset="0"/>
              </a:rPr>
              <a:t>MUST</a:t>
            </a:r>
            <a:r>
              <a:rPr lang="en-US" altLang="en-US" sz="2000" b="1" dirty="0">
                <a:solidFill>
                  <a:schemeClr val="accent6">
                    <a:lumMod val="75000"/>
                  </a:schemeClr>
                </a:solidFill>
                <a:latin typeface="Calibri" panose="020F0502020204030204" pitchFamily="34" charset="0"/>
                <a:cs typeface="Calibri" panose="020F0502020204030204" pitchFamily="34" charset="0"/>
              </a:rPr>
              <a:t> </a:t>
            </a:r>
            <a:r>
              <a:rPr lang="en-US" altLang="en-US" sz="2000" dirty="0">
                <a:solidFill>
                  <a:schemeClr val="accent6">
                    <a:lumMod val="75000"/>
                  </a:schemeClr>
                </a:solidFill>
                <a:latin typeface="Calibri" panose="020F0502020204030204" pitchFamily="34" charset="0"/>
                <a:cs typeface="Calibri" panose="020F0502020204030204" pitchFamily="34" charset="0"/>
              </a:rPr>
              <a:t>be Apples to Apples comparison or comparable</a:t>
            </a:r>
          </a:p>
          <a:p>
            <a:pPr lvl="1" indent="-342900">
              <a:buSzPct val="85000"/>
              <a:buFont typeface="Wingdings" panose="05000000000000000000" pitchFamily="2" charset="2"/>
              <a:buChar char="ü"/>
              <a:defRPr/>
            </a:pPr>
            <a:r>
              <a:rPr lang="en-US" altLang="en-US" sz="2000" dirty="0">
                <a:solidFill>
                  <a:schemeClr val="accent6">
                    <a:lumMod val="75000"/>
                  </a:schemeClr>
                </a:solidFill>
                <a:latin typeface="Calibri" panose="020F0502020204030204" pitchFamily="34" charset="0"/>
                <a:cs typeface="Calibri" panose="020F0502020204030204" pitchFamily="34" charset="0"/>
              </a:rPr>
              <a:t>Purchasing reserves the right to check for other sources</a:t>
            </a:r>
          </a:p>
          <a:p>
            <a:pPr>
              <a:buSzPct val="85000"/>
              <a:buFont typeface="Wingdings" panose="05000000000000000000" pitchFamily="2" charset="2"/>
              <a:buChar char="ü"/>
              <a:defRPr/>
            </a:pPr>
            <a:r>
              <a:rPr lang="en-US" altLang="en-US" sz="2200" dirty="0">
                <a:solidFill>
                  <a:schemeClr val="accent6">
                    <a:lumMod val="75000"/>
                  </a:schemeClr>
                </a:solidFill>
                <a:latin typeface="Calibri" panose="020F0502020204030204" pitchFamily="34" charset="0"/>
                <a:cs typeface="Calibri" panose="020F0502020204030204" pitchFamily="34" charset="0"/>
              </a:rPr>
              <a:t>Simplified Bid Record </a:t>
            </a:r>
            <a:endParaRPr lang="en-US" altLang="en-US" sz="2200" i="1" dirty="0">
              <a:solidFill>
                <a:schemeClr val="accent6">
                  <a:lumMod val="75000"/>
                </a:schemeClr>
              </a:solidFill>
              <a:latin typeface="Calibri" panose="020F0502020204030204" pitchFamily="34" charset="0"/>
              <a:cs typeface="Calibri" panose="020F0502020204030204" pitchFamily="34" charset="0"/>
            </a:endParaRPr>
          </a:p>
          <a:p>
            <a:pPr lvl="1" indent="-342900">
              <a:buSzPct val="85000"/>
              <a:buFont typeface="Wingdings" panose="05000000000000000000" pitchFamily="2" charset="2"/>
              <a:buChar char="ü"/>
              <a:defRPr/>
            </a:pPr>
            <a:r>
              <a:rPr lang="en-US" altLang="en-US" sz="2000" i="1" u="sng" dirty="0">
                <a:solidFill>
                  <a:schemeClr val="accent6">
                    <a:lumMod val="75000"/>
                  </a:schemeClr>
                </a:solidFill>
                <a:latin typeface="Calibri" panose="020F0502020204030204" pitchFamily="34" charset="0"/>
                <a:cs typeface="Calibri" panose="020F0502020204030204" pitchFamily="34" charset="0"/>
              </a:rPr>
              <a:t>MUST</a:t>
            </a:r>
            <a:r>
              <a:rPr lang="en-US" altLang="en-US" sz="2000" i="1" dirty="0">
                <a:solidFill>
                  <a:schemeClr val="accent6">
                    <a:lumMod val="75000"/>
                  </a:schemeClr>
                </a:solidFill>
                <a:latin typeface="Calibri" panose="020F0502020204030204" pitchFamily="34" charset="0"/>
                <a:cs typeface="Calibri" panose="020F0502020204030204" pitchFamily="34" charset="0"/>
              </a:rPr>
              <a:t> be provided </a:t>
            </a:r>
            <a:r>
              <a:rPr lang="en-US" altLang="en-US" sz="2000" dirty="0">
                <a:solidFill>
                  <a:schemeClr val="accent6">
                    <a:lumMod val="75000"/>
                  </a:schemeClr>
                </a:solidFill>
                <a:latin typeface="Calibri" panose="020F0502020204030204" pitchFamily="34" charset="0"/>
                <a:cs typeface="Calibri" panose="020F0502020204030204" pitchFamily="34" charset="0"/>
              </a:rPr>
              <a:t>with PR Request</a:t>
            </a:r>
          </a:p>
          <a:p>
            <a:pPr lvl="1" indent="-342900">
              <a:buSzPct val="85000"/>
              <a:buFont typeface="Wingdings" panose="05000000000000000000" pitchFamily="2" charset="2"/>
              <a:buChar char="ü"/>
              <a:defRPr/>
            </a:pPr>
            <a:r>
              <a:rPr lang="en-US" altLang="en-US" sz="2000" dirty="0">
                <a:solidFill>
                  <a:schemeClr val="accent6">
                    <a:lumMod val="75000"/>
                  </a:schemeClr>
                </a:solidFill>
                <a:latin typeface="Calibri" panose="020F0502020204030204" pitchFamily="34" charset="0"/>
                <a:cs typeface="Calibri" panose="020F0502020204030204" pitchFamily="34" charset="0"/>
              </a:rPr>
              <a:t>Identifies the specs you gave to suppliers to obtain quotes</a:t>
            </a:r>
          </a:p>
          <a:p>
            <a:pPr>
              <a:buSzPct val="85000"/>
              <a:buFont typeface="Wingdings" panose="05000000000000000000" pitchFamily="2" charset="2"/>
              <a:buChar char="ü"/>
              <a:defRPr/>
            </a:pPr>
            <a:r>
              <a:rPr lang="en-US" altLang="en-US" sz="2200" dirty="0">
                <a:solidFill>
                  <a:schemeClr val="accent6">
                    <a:lumMod val="75000"/>
                  </a:schemeClr>
                </a:solidFill>
                <a:latin typeface="Calibri" panose="020F0502020204030204" pitchFamily="34" charset="0"/>
                <a:cs typeface="Calibri" panose="020F0502020204030204" pitchFamily="34" charset="0"/>
              </a:rPr>
              <a:t>Award to lowest responsible bidder</a:t>
            </a:r>
          </a:p>
          <a:p>
            <a:pPr>
              <a:buSzPct val="85000"/>
              <a:buFont typeface="Wingdings" panose="05000000000000000000" pitchFamily="2" charset="2"/>
              <a:buChar char="ü"/>
              <a:defRPr/>
            </a:pPr>
            <a:r>
              <a:rPr lang="en-US" altLang="en-US" sz="2200" dirty="0">
                <a:solidFill>
                  <a:schemeClr val="accent6">
                    <a:lumMod val="75000"/>
                  </a:schemeClr>
                </a:solidFill>
                <a:latin typeface="Calibri" panose="020F0502020204030204" pitchFamily="34" charset="0"/>
                <a:cs typeface="Calibri" panose="020F0502020204030204" pitchFamily="34" charset="0"/>
              </a:rPr>
              <a:t>Serial or Split Transaction Contracting/Purchasing is prohibited</a:t>
            </a:r>
          </a:p>
          <a:p>
            <a:pPr marL="0" indent="0">
              <a:buNone/>
            </a:pPr>
            <a:endParaRPr lang="en-US" dirty="0"/>
          </a:p>
        </p:txBody>
      </p:sp>
      <p:pic>
        <p:nvPicPr>
          <p:cNvPr id="4" name="Picture 3"/>
          <p:cNvPicPr>
            <a:picLocks noChangeAspect="1"/>
          </p:cNvPicPr>
          <p:nvPr/>
        </p:nvPicPr>
        <p:blipFill>
          <a:blip r:embed="rId3"/>
          <a:stretch>
            <a:fillRect/>
          </a:stretch>
        </p:blipFill>
        <p:spPr>
          <a:xfrm>
            <a:off x="10915091" y="6176660"/>
            <a:ext cx="1054699" cy="438950"/>
          </a:xfrm>
          <a:prstGeom prst="rect">
            <a:avLst/>
          </a:prstGeom>
        </p:spPr>
      </p:pic>
      <p:pic>
        <p:nvPicPr>
          <p:cNvPr id="6" name="Picture 5">
            <a:extLst>
              <a:ext uri="{FF2B5EF4-FFF2-40B4-BE49-F238E27FC236}">
                <a16:creationId xmlns:a16="http://schemas.microsoft.com/office/drawing/2014/main" id="{0B04CBEE-9E1D-45B4-8F7B-F4F0A63369F0}"/>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986016" y="137484"/>
            <a:ext cx="3184144" cy="1990090"/>
          </a:xfrm>
          <a:prstGeom prst="rect">
            <a:avLst/>
          </a:prstGeom>
        </p:spPr>
      </p:pic>
    </p:spTree>
    <p:extLst>
      <p:ext uri="{BB962C8B-B14F-4D97-AF65-F5344CB8AC3E}">
        <p14:creationId xmlns:p14="http://schemas.microsoft.com/office/powerpoint/2010/main" val="2524415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3298"/>
          </a:xfrm>
        </p:spPr>
        <p:txBody>
          <a:bodyPr/>
          <a:lstStyle/>
          <a:p>
            <a:r>
              <a:rPr lang="en-US" dirty="0"/>
              <a:t>Simplified Bid Record</a:t>
            </a:r>
          </a:p>
        </p:txBody>
      </p:sp>
      <p:sp>
        <p:nvSpPr>
          <p:cNvPr id="3" name="Content Placeholder 2"/>
          <p:cNvSpPr>
            <a:spLocks noGrp="1"/>
          </p:cNvSpPr>
          <p:nvPr>
            <p:ph idx="1"/>
          </p:nvPr>
        </p:nvSpPr>
        <p:spPr>
          <a:xfrm>
            <a:off x="677334" y="1604865"/>
            <a:ext cx="8765246" cy="4665101"/>
          </a:xfrm>
        </p:spPr>
        <p:txBody>
          <a:bodyPr>
            <a:normAutofit/>
          </a:bodyPr>
          <a:lstStyle/>
          <a:p>
            <a:pPr marL="0" indent="0">
              <a:buNone/>
            </a:pPr>
            <a:endParaRPr lang="en-US" dirty="0"/>
          </a:p>
          <a:p>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a:stretch>
            <a:fillRect/>
          </a:stretch>
        </p:blipFill>
        <p:spPr>
          <a:xfrm>
            <a:off x="677334" y="1346607"/>
            <a:ext cx="8424155" cy="4923359"/>
          </a:xfrm>
          <a:prstGeom prst="rect">
            <a:avLst/>
          </a:prstGeom>
        </p:spPr>
      </p:pic>
    </p:spTree>
    <p:extLst>
      <p:ext uri="{BB962C8B-B14F-4D97-AF65-F5344CB8AC3E}">
        <p14:creationId xmlns:p14="http://schemas.microsoft.com/office/powerpoint/2010/main" val="1180051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02905"/>
            <a:ext cx="8596668" cy="883298"/>
          </a:xfrm>
        </p:spPr>
        <p:txBody>
          <a:bodyPr/>
          <a:lstStyle/>
          <a:p>
            <a:r>
              <a:rPr lang="en-US" dirty="0"/>
              <a:t>Sole Source (PRO-501)</a:t>
            </a:r>
          </a:p>
        </p:txBody>
      </p:sp>
      <p:sp>
        <p:nvSpPr>
          <p:cNvPr id="3" name="Content Placeholder 2"/>
          <p:cNvSpPr>
            <a:spLocks noGrp="1"/>
          </p:cNvSpPr>
          <p:nvPr>
            <p:ph idx="1"/>
          </p:nvPr>
        </p:nvSpPr>
        <p:spPr>
          <a:xfrm>
            <a:off x="677334" y="1354384"/>
            <a:ext cx="8765246" cy="4665101"/>
          </a:xfrm>
        </p:spPr>
        <p:txBody>
          <a:bodyPr>
            <a:normAutofit fontScale="92500" lnSpcReduction="10000"/>
          </a:bodyPr>
          <a:lstStyle/>
          <a:p>
            <a:pPr>
              <a:buFont typeface="Wingdings 3" panose="05040102010807070707" pitchFamily="18" charset="2"/>
              <a:buChar char="u"/>
            </a:pPr>
            <a:endParaRPr lang="en-US" dirty="0">
              <a:solidFill>
                <a:schemeClr val="accent6">
                  <a:lumMod val="75000"/>
                </a:schemeClr>
              </a:solidFill>
            </a:endParaRPr>
          </a:p>
          <a:p>
            <a:pPr>
              <a:buFont typeface="Wingdings 3" panose="05040102010807070707" pitchFamily="18" charset="2"/>
              <a:buChar char="u"/>
              <a:defRPr/>
            </a:pPr>
            <a:r>
              <a:rPr lang="en-US" altLang="en-US" sz="2000" u="sng" dirty="0">
                <a:solidFill>
                  <a:schemeClr val="accent6">
                    <a:lumMod val="75000"/>
                  </a:schemeClr>
                </a:solidFill>
              </a:rPr>
              <a:t>$5,001</a:t>
            </a:r>
            <a:r>
              <a:rPr lang="en-US" altLang="en-US" sz="2000" dirty="0">
                <a:solidFill>
                  <a:schemeClr val="accent6">
                    <a:lumMod val="75000"/>
                  </a:schemeClr>
                </a:solidFill>
              </a:rPr>
              <a:t> - </a:t>
            </a:r>
            <a:r>
              <a:rPr lang="en-US" altLang="en-US" sz="2000" u="sng" dirty="0">
                <a:solidFill>
                  <a:schemeClr val="accent6">
                    <a:lumMod val="75000"/>
                  </a:schemeClr>
                </a:solidFill>
              </a:rPr>
              <a:t>$25,000</a:t>
            </a:r>
          </a:p>
          <a:p>
            <a:pPr>
              <a:buFont typeface="Wingdings 3" panose="05040102010807070707" pitchFamily="18" charset="2"/>
              <a:buChar char="u"/>
              <a:defRPr/>
            </a:pPr>
            <a:r>
              <a:rPr lang="en-US" sz="2000" dirty="0">
                <a:solidFill>
                  <a:schemeClr val="accent6">
                    <a:lumMod val="75000"/>
                  </a:schemeClr>
                </a:solidFill>
              </a:rPr>
              <a:t>"Noncompetitive negotiation“ - this process may be used to purchase a product or service that can only be obtained from one source.</a:t>
            </a:r>
          </a:p>
          <a:p>
            <a:pPr>
              <a:buFont typeface="Wingdings 3" panose="05040102010807070707" pitchFamily="18" charset="2"/>
              <a:buChar char="u"/>
              <a:defRPr/>
            </a:pPr>
            <a:r>
              <a:rPr lang="en-US" sz="2000" dirty="0">
                <a:solidFill>
                  <a:schemeClr val="accent6">
                    <a:lumMod val="75000"/>
                  </a:schemeClr>
                </a:solidFill>
              </a:rPr>
              <a:t>One or more of the following circumstances may be the basis for the request, but must be adequately justified:</a:t>
            </a:r>
          </a:p>
          <a:p>
            <a:pPr marL="0" indent="0">
              <a:buClr>
                <a:schemeClr val="accent6">
                  <a:lumMod val="75000"/>
                </a:schemeClr>
              </a:buClr>
              <a:buFont typeface="Arial" panose="020B0604020202020204" pitchFamily="34" charset="0"/>
              <a:buNone/>
              <a:defRPr/>
            </a:pPr>
            <a:endParaRPr lang="en-US" sz="1000" dirty="0">
              <a:solidFill>
                <a:schemeClr val="accent6">
                  <a:lumMod val="75000"/>
                </a:schemeClr>
              </a:solidFill>
            </a:endParaRPr>
          </a:p>
          <a:p>
            <a:pPr lvl="1">
              <a:buFont typeface="Arial" panose="020B0604020202020204" pitchFamily="34" charset="0"/>
              <a:buChar char="•"/>
              <a:defRPr/>
            </a:pPr>
            <a:r>
              <a:rPr lang="en-US" sz="1800" dirty="0">
                <a:solidFill>
                  <a:schemeClr val="accent6">
                    <a:lumMod val="75000"/>
                  </a:schemeClr>
                </a:solidFill>
              </a:rPr>
              <a:t>The </a:t>
            </a:r>
            <a:r>
              <a:rPr lang="en-US" sz="1800" u="sng" dirty="0">
                <a:solidFill>
                  <a:schemeClr val="accent6">
                    <a:lumMod val="75000"/>
                  </a:schemeClr>
                </a:solidFill>
              </a:rPr>
              <a:t>service is unique </a:t>
            </a:r>
            <a:r>
              <a:rPr lang="en-US" sz="1800" dirty="0">
                <a:solidFill>
                  <a:schemeClr val="accent6">
                    <a:lumMod val="75000"/>
                  </a:schemeClr>
                </a:solidFill>
              </a:rPr>
              <a:t>or of a proprietary nature available from only one source.</a:t>
            </a:r>
          </a:p>
          <a:p>
            <a:pPr lvl="1">
              <a:buFont typeface="Arial" panose="020B0604020202020204" pitchFamily="34" charset="0"/>
              <a:buChar char="•"/>
              <a:defRPr/>
            </a:pPr>
            <a:r>
              <a:rPr lang="en-US" sz="1800" u="sng" dirty="0">
                <a:solidFill>
                  <a:schemeClr val="accent6">
                    <a:lumMod val="75000"/>
                  </a:schemeClr>
                </a:solidFill>
              </a:rPr>
              <a:t>Grant monies are involved</a:t>
            </a:r>
            <a:r>
              <a:rPr lang="en-US" sz="1800" dirty="0">
                <a:solidFill>
                  <a:schemeClr val="accent6">
                    <a:lumMod val="75000"/>
                  </a:schemeClr>
                </a:solidFill>
              </a:rPr>
              <a:t>, that cannot qualify as an exemption, that require subcontracts and specify the contractor.</a:t>
            </a:r>
          </a:p>
          <a:p>
            <a:pPr lvl="1">
              <a:buFont typeface="Arial" panose="020B0604020202020204" pitchFamily="34" charset="0"/>
              <a:buChar char="•"/>
              <a:defRPr/>
            </a:pPr>
            <a:r>
              <a:rPr lang="en-US" sz="1800" dirty="0">
                <a:solidFill>
                  <a:schemeClr val="accent6">
                    <a:lumMod val="75000"/>
                  </a:schemeClr>
                </a:solidFill>
              </a:rPr>
              <a:t>A public </a:t>
            </a:r>
            <a:r>
              <a:rPr lang="en-US" sz="1800" u="sng" dirty="0">
                <a:solidFill>
                  <a:schemeClr val="accent6">
                    <a:lumMod val="75000"/>
                  </a:schemeClr>
                </a:solidFill>
              </a:rPr>
              <a:t>emergency exists (PRO-503)</a:t>
            </a:r>
            <a:r>
              <a:rPr lang="en-US" sz="1800" dirty="0">
                <a:solidFill>
                  <a:schemeClr val="accent6">
                    <a:lumMod val="75000"/>
                  </a:schemeClr>
                </a:solidFill>
              </a:rPr>
              <a:t>where the urgency for the required service will not permit competitive solicitation.</a:t>
            </a:r>
          </a:p>
          <a:p>
            <a:pPr lvl="1">
              <a:buFont typeface="Arial" panose="020B0604020202020204" pitchFamily="34" charset="0"/>
              <a:buChar char="•"/>
              <a:defRPr/>
            </a:pPr>
            <a:r>
              <a:rPr lang="en-US" sz="1800" dirty="0">
                <a:solidFill>
                  <a:schemeClr val="accent6">
                    <a:lumMod val="75000"/>
                  </a:schemeClr>
                </a:solidFill>
              </a:rPr>
              <a:t>Substantial </a:t>
            </a:r>
            <a:r>
              <a:rPr lang="en-US" sz="1800" u="sng" dirty="0">
                <a:solidFill>
                  <a:schemeClr val="accent6">
                    <a:lumMod val="75000"/>
                  </a:schemeClr>
                </a:solidFill>
              </a:rPr>
              <a:t>time pressure </a:t>
            </a:r>
            <a:r>
              <a:rPr lang="en-US" sz="1800" dirty="0">
                <a:solidFill>
                  <a:schemeClr val="accent6">
                    <a:lumMod val="75000"/>
                  </a:schemeClr>
                </a:solidFill>
              </a:rPr>
              <a:t>exists beyond the agency's control. (This does not include administrative delays or confusions in processing the necessary paperwork for purchasing approval.)</a:t>
            </a:r>
          </a:p>
          <a:p>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3997708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77550"/>
            <a:ext cx="8596668" cy="883298"/>
          </a:xfrm>
        </p:spPr>
        <p:txBody>
          <a:bodyPr/>
          <a:lstStyle/>
          <a:p>
            <a:r>
              <a:rPr lang="en-US" dirty="0"/>
              <a:t>Sole Source- Continued</a:t>
            </a:r>
          </a:p>
        </p:txBody>
      </p:sp>
      <p:sp>
        <p:nvSpPr>
          <p:cNvPr id="3" name="Content Placeholder 2"/>
          <p:cNvSpPr>
            <a:spLocks noGrp="1"/>
          </p:cNvSpPr>
          <p:nvPr>
            <p:ph idx="1"/>
          </p:nvPr>
        </p:nvSpPr>
        <p:spPr>
          <a:xfrm>
            <a:off x="677334" y="1544938"/>
            <a:ext cx="8765246" cy="3516459"/>
          </a:xfrm>
        </p:spPr>
        <p:txBody>
          <a:bodyPr>
            <a:normAutofit/>
          </a:bodyPr>
          <a:lstStyle/>
          <a:p>
            <a:pPr marL="0" indent="0">
              <a:buNone/>
            </a:pPr>
            <a:endParaRPr lang="en-US" sz="2000" dirty="0">
              <a:solidFill>
                <a:schemeClr val="accent6">
                  <a:lumMod val="75000"/>
                </a:schemeClr>
              </a:solidFill>
            </a:endParaRPr>
          </a:p>
          <a:p>
            <a:r>
              <a:rPr lang="en-US" altLang="en-US" sz="2000" dirty="0">
                <a:solidFill>
                  <a:schemeClr val="accent6">
                    <a:lumMod val="75000"/>
                  </a:schemeClr>
                </a:solidFill>
              </a:rPr>
              <a:t>Sole source waivers for purchases </a:t>
            </a:r>
            <a:r>
              <a:rPr lang="en-US" altLang="en-US" sz="2000" u="sng" dirty="0">
                <a:solidFill>
                  <a:schemeClr val="accent6">
                    <a:lumMod val="75000"/>
                  </a:schemeClr>
                </a:solidFill>
              </a:rPr>
              <a:t>under $25,000</a:t>
            </a:r>
            <a:r>
              <a:rPr lang="en-US" altLang="en-US" sz="2000" dirty="0">
                <a:solidFill>
                  <a:schemeClr val="accent6">
                    <a:lumMod val="75000"/>
                  </a:schemeClr>
                </a:solidFill>
              </a:rPr>
              <a:t> can be approved by your campus Director of Procurement.</a:t>
            </a:r>
          </a:p>
          <a:p>
            <a:r>
              <a:rPr lang="en-US" altLang="en-US" sz="2000" dirty="0">
                <a:solidFill>
                  <a:schemeClr val="accent6">
                    <a:lumMod val="75000"/>
                  </a:schemeClr>
                </a:solidFill>
              </a:rPr>
              <a:t>Sole source waivers for purchases </a:t>
            </a:r>
            <a:r>
              <a:rPr lang="en-US" altLang="en-US" sz="2000" u="sng" dirty="0">
                <a:solidFill>
                  <a:schemeClr val="accent6">
                    <a:lumMod val="75000"/>
                  </a:schemeClr>
                </a:solidFill>
              </a:rPr>
              <a:t>over $25,000</a:t>
            </a:r>
            <a:r>
              <a:rPr lang="en-US" altLang="en-US" sz="2000" dirty="0">
                <a:solidFill>
                  <a:schemeClr val="accent6">
                    <a:lumMod val="75000"/>
                  </a:schemeClr>
                </a:solidFill>
              </a:rPr>
              <a:t> requires a Request for Purchasing Authority(RPA) signed by the Governor. </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2562947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Purchasing Authority</a:t>
            </a:r>
          </a:p>
        </p:txBody>
      </p:sp>
      <p:sp>
        <p:nvSpPr>
          <p:cNvPr id="3" name="Content Placeholder 2"/>
          <p:cNvSpPr>
            <a:spLocks noGrp="1"/>
          </p:cNvSpPr>
          <p:nvPr>
            <p:ph idx="1"/>
          </p:nvPr>
        </p:nvSpPr>
        <p:spPr>
          <a:xfrm>
            <a:off x="677334" y="1553460"/>
            <a:ext cx="8596668" cy="3993501"/>
          </a:xfrm>
        </p:spPr>
        <p:txBody>
          <a:bodyPr>
            <a:normAutofit/>
          </a:bodyPr>
          <a:lstStyle/>
          <a:p>
            <a:pPr marL="0" indent="0">
              <a:buNone/>
            </a:pPr>
            <a:r>
              <a:rPr lang="en-US" dirty="0">
                <a:solidFill>
                  <a:schemeClr val="accent6">
                    <a:lumMod val="75000"/>
                  </a:schemeClr>
                </a:solidFill>
              </a:rPr>
              <a:t>UW Institutions obtain goods and services through the purchasing process governed by the Department of Administration’s State Bureau of Procurement.  </a:t>
            </a:r>
          </a:p>
          <a:p>
            <a:pPr marL="0" indent="0">
              <a:buNone/>
            </a:pPr>
            <a:r>
              <a:rPr lang="en-US" dirty="0">
                <a:solidFill>
                  <a:schemeClr val="accent6">
                    <a:lumMod val="75000"/>
                  </a:schemeClr>
                </a:solidFill>
              </a:rPr>
              <a:t>§16.71, Wis. Stats., provides that the Department of Administration (DOA) “shall purchase and may delegate to special designated agents the authority to purchase all necessary materials, supplies, equipment, all other permanent personal property and miscellaneous capital, and contractual services and all other expense of a consumable nature for all agencies.”  </a:t>
            </a:r>
          </a:p>
          <a:p>
            <a:pPr marL="0" indent="0">
              <a:buNone/>
            </a:pPr>
            <a:r>
              <a:rPr lang="en-US" dirty="0">
                <a:solidFill>
                  <a:schemeClr val="accent6">
                    <a:lumMod val="75000"/>
                  </a:schemeClr>
                </a:solidFill>
              </a:rPr>
              <a:t>The Designated Agents are required to attend DOA provided training and submit a Delegation Application (PRO-102 per the State Procurement Manual) in order to be granted the full authority to purchase for their institution or agency.</a:t>
            </a:r>
          </a:p>
          <a:p>
            <a:pPr marL="0" indent="0">
              <a:buNone/>
            </a:pPr>
            <a:r>
              <a:rPr lang="en-US" dirty="0">
                <a:solidFill>
                  <a:schemeClr val="accent6">
                    <a:lumMod val="75000"/>
                  </a:schemeClr>
                </a:solidFill>
              </a:rPr>
              <a:t>The procurement concepts included in training provide the foundation for state procurement, competition, consistency, integrity and openness.</a:t>
            </a:r>
          </a:p>
          <a:p>
            <a:pPr marL="0" indent="0">
              <a:buNone/>
            </a:pPr>
            <a:endParaRPr lang="en-US" dirty="0"/>
          </a:p>
        </p:txBody>
      </p:sp>
      <p:pic>
        <p:nvPicPr>
          <p:cNvPr id="4" name="Picture 3"/>
          <p:cNvPicPr>
            <a:picLocks noChangeAspect="1"/>
          </p:cNvPicPr>
          <p:nvPr/>
        </p:nvPicPr>
        <p:blipFill>
          <a:blip r:embed="rId2"/>
          <a:stretch>
            <a:fillRect/>
          </a:stretch>
        </p:blipFill>
        <p:spPr>
          <a:xfrm>
            <a:off x="10924422" y="6157998"/>
            <a:ext cx="1054699" cy="438950"/>
          </a:xfrm>
          <a:prstGeom prst="rect">
            <a:avLst/>
          </a:prstGeom>
        </p:spPr>
      </p:pic>
    </p:spTree>
    <p:extLst>
      <p:ext uri="{BB962C8B-B14F-4D97-AF65-F5344CB8AC3E}">
        <p14:creationId xmlns:p14="http://schemas.microsoft.com/office/powerpoint/2010/main" val="3148742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192" y="858918"/>
            <a:ext cx="8596668" cy="1320800"/>
          </a:xfrm>
        </p:spPr>
        <p:txBody>
          <a:bodyPr/>
          <a:lstStyle/>
          <a:p>
            <a:r>
              <a:rPr lang="en-US" dirty="0"/>
              <a:t>Procurement Process Decision Tree</a:t>
            </a:r>
          </a:p>
        </p:txBody>
      </p:sp>
      <p:sp>
        <p:nvSpPr>
          <p:cNvPr id="3" name="Content Placeholder 2"/>
          <p:cNvSpPr>
            <a:spLocks noGrp="1"/>
          </p:cNvSpPr>
          <p:nvPr>
            <p:ph idx="1"/>
          </p:nvPr>
        </p:nvSpPr>
        <p:spPr>
          <a:xfrm>
            <a:off x="677334" y="1930400"/>
            <a:ext cx="8596668" cy="2859280"/>
          </a:xfrm>
        </p:spPr>
        <p:txBody>
          <a:bodyPr>
            <a:normAutofit/>
          </a:bodyPr>
          <a:lstStyle/>
          <a:p>
            <a:pPr marL="0" indent="0" algn="ctr">
              <a:buNone/>
            </a:pPr>
            <a:r>
              <a:rPr lang="en-US" sz="1900" dirty="0">
                <a:solidFill>
                  <a:schemeClr val="accent6">
                    <a:lumMod val="75000"/>
                  </a:schemeClr>
                </a:solidFill>
              </a:rPr>
              <a:t>Special Considerations and Requirements</a:t>
            </a:r>
          </a:p>
          <a:p>
            <a:pPr marL="0" indent="0" algn="ctr">
              <a:buNone/>
            </a:pPr>
            <a:endParaRPr lang="en-US" dirty="0">
              <a:solidFill>
                <a:schemeClr val="accent6">
                  <a:lumMod val="75000"/>
                </a:schemeClr>
              </a:solidFill>
            </a:endParaRPr>
          </a:p>
          <a:p>
            <a:pPr marL="0" indent="0" algn="ctr">
              <a:buNone/>
            </a:pPr>
            <a:r>
              <a:rPr lang="en-US" sz="1900" dirty="0">
                <a:solidFill>
                  <a:schemeClr val="accent6">
                    <a:lumMod val="75000"/>
                  </a:schemeClr>
                </a:solidFill>
              </a:rPr>
              <a:t>Mandatory Contract?</a:t>
            </a:r>
          </a:p>
          <a:p>
            <a:pPr marL="0" indent="0" algn="ctr">
              <a:buNone/>
            </a:pPr>
            <a:endParaRPr lang="en-US" sz="1900" dirty="0">
              <a:solidFill>
                <a:schemeClr val="accent6">
                  <a:lumMod val="75000"/>
                </a:schemeClr>
              </a:solidFill>
            </a:endParaRPr>
          </a:p>
          <a:p>
            <a:pPr marL="0" indent="0" algn="ctr">
              <a:buNone/>
            </a:pPr>
            <a:r>
              <a:rPr lang="en-US" sz="1900" dirty="0">
                <a:solidFill>
                  <a:schemeClr val="accent6">
                    <a:lumMod val="75000"/>
                  </a:schemeClr>
                </a:solidFill>
              </a:rPr>
              <a:t>Non-Mandatory Contract?</a:t>
            </a:r>
          </a:p>
          <a:p>
            <a:pPr marL="0" indent="0" algn="ctr">
              <a:buNone/>
            </a:pPr>
            <a:endParaRPr lang="en-US" dirty="0">
              <a:solidFill>
                <a:schemeClr val="accent6">
                  <a:lumMod val="75000"/>
                </a:schemeClr>
              </a:solidFill>
            </a:endParaRPr>
          </a:p>
          <a:p>
            <a:pPr marL="0" indent="0" algn="ctr">
              <a:buNone/>
            </a:pPr>
            <a:r>
              <a:rPr lang="en-US" sz="1900" dirty="0">
                <a:solidFill>
                  <a:schemeClr val="accent6">
                    <a:lumMod val="75000"/>
                  </a:schemeClr>
                </a:solidFill>
              </a:rPr>
              <a:t>Procurement Process?</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a:stretch>
            <a:fillRect/>
          </a:stretch>
        </p:blipFill>
        <p:spPr>
          <a:xfrm>
            <a:off x="2136711" y="4878734"/>
            <a:ext cx="5598367" cy="142938"/>
          </a:xfrm>
          <a:prstGeom prst="rect">
            <a:avLst/>
          </a:prstGeom>
        </p:spPr>
      </p:pic>
      <p:sp>
        <p:nvSpPr>
          <p:cNvPr id="6" name="TextBox 5"/>
          <p:cNvSpPr txBox="1"/>
          <p:nvPr/>
        </p:nvSpPr>
        <p:spPr>
          <a:xfrm>
            <a:off x="1567543" y="5253330"/>
            <a:ext cx="1999860" cy="923330"/>
          </a:xfrm>
          <a:prstGeom prst="rect">
            <a:avLst/>
          </a:prstGeom>
          <a:noFill/>
        </p:spPr>
        <p:txBody>
          <a:bodyPr wrap="square" rtlCol="0">
            <a:spAutoFit/>
          </a:bodyPr>
          <a:lstStyle/>
          <a:p>
            <a:pPr algn="ctr"/>
            <a:r>
              <a:rPr lang="en-US" dirty="0">
                <a:solidFill>
                  <a:schemeClr val="accent6">
                    <a:lumMod val="75000"/>
                  </a:schemeClr>
                </a:solidFill>
              </a:rPr>
              <a:t>&lt;$5,000		</a:t>
            </a:r>
          </a:p>
          <a:p>
            <a:pPr algn="ctr"/>
            <a:r>
              <a:rPr lang="en-US" dirty="0">
                <a:solidFill>
                  <a:schemeClr val="accent6">
                    <a:lumMod val="75000"/>
                  </a:schemeClr>
                </a:solidFill>
              </a:rPr>
              <a:t>Best Judgement/</a:t>
            </a:r>
          </a:p>
          <a:p>
            <a:pPr algn="ctr"/>
            <a:r>
              <a:rPr lang="en-US" dirty="0">
                <a:solidFill>
                  <a:schemeClr val="accent6">
                    <a:lumMod val="75000"/>
                  </a:schemeClr>
                </a:solidFill>
              </a:rPr>
              <a:t>P-Card/ShopUW+</a:t>
            </a:r>
          </a:p>
        </p:txBody>
      </p:sp>
      <p:sp>
        <p:nvSpPr>
          <p:cNvPr id="8" name="TextBox 7"/>
          <p:cNvSpPr txBox="1"/>
          <p:nvPr/>
        </p:nvSpPr>
        <p:spPr>
          <a:xfrm>
            <a:off x="3869990" y="5411675"/>
            <a:ext cx="2211355" cy="646331"/>
          </a:xfrm>
          <a:prstGeom prst="rect">
            <a:avLst/>
          </a:prstGeom>
          <a:noFill/>
        </p:spPr>
        <p:txBody>
          <a:bodyPr wrap="square" rtlCol="0">
            <a:spAutoFit/>
          </a:bodyPr>
          <a:lstStyle/>
          <a:p>
            <a:pPr algn="ctr"/>
            <a:r>
              <a:rPr lang="en-US" dirty="0">
                <a:solidFill>
                  <a:schemeClr val="accent6">
                    <a:lumMod val="75000"/>
                  </a:schemeClr>
                </a:solidFill>
              </a:rPr>
              <a:t>$5,000 to $50,000</a:t>
            </a:r>
          </a:p>
          <a:p>
            <a:pPr algn="ctr"/>
            <a:r>
              <a:rPr lang="en-US" dirty="0">
                <a:solidFill>
                  <a:schemeClr val="accent6">
                    <a:lumMod val="75000"/>
                  </a:schemeClr>
                </a:solidFill>
              </a:rPr>
              <a:t>Simplified Bid</a:t>
            </a:r>
          </a:p>
        </p:txBody>
      </p:sp>
      <p:sp>
        <p:nvSpPr>
          <p:cNvPr id="9" name="TextBox 8"/>
          <p:cNvSpPr txBox="1"/>
          <p:nvPr/>
        </p:nvSpPr>
        <p:spPr>
          <a:xfrm>
            <a:off x="6447453" y="5411675"/>
            <a:ext cx="2155371" cy="646331"/>
          </a:xfrm>
          <a:prstGeom prst="rect">
            <a:avLst/>
          </a:prstGeom>
          <a:noFill/>
        </p:spPr>
        <p:txBody>
          <a:bodyPr wrap="square" rtlCol="0">
            <a:spAutoFit/>
          </a:bodyPr>
          <a:lstStyle/>
          <a:p>
            <a:pPr algn="ctr"/>
            <a:r>
              <a:rPr lang="en-US" dirty="0">
                <a:solidFill>
                  <a:schemeClr val="accent6">
                    <a:lumMod val="75000"/>
                  </a:schemeClr>
                </a:solidFill>
              </a:rPr>
              <a:t>&gt;$50,000</a:t>
            </a:r>
          </a:p>
          <a:p>
            <a:pPr algn="ctr"/>
            <a:r>
              <a:rPr lang="en-US" dirty="0">
                <a:solidFill>
                  <a:schemeClr val="accent6">
                    <a:lumMod val="75000"/>
                  </a:schemeClr>
                </a:solidFill>
              </a:rPr>
              <a:t>RFB/RFP</a:t>
            </a:r>
          </a:p>
        </p:txBody>
      </p:sp>
      <p:pic>
        <p:nvPicPr>
          <p:cNvPr id="10" name="Picture 9"/>
          <p:cNvPicPr>
            <a:picLocks noChangeAspect="1"/>
          </p:cNvPicPr>
          <p:nvPr/>
        </p:nvPicPr>
        <p:blipFill>
          <a:blip r:embed="rId4"/>
          <a:stretch>
            <a:fillRect/>
          </a:stretch>
        </p:blipFill>
        <p:spPr>
          <a:xfrm>
            <a:off x="2097174" y="4914733"/>
            <a:ext cx="321945" cy="338597"/>
          </a:xfrm>
          <a:prstGeom prst="rect">
            <a:avLst/>
          </a:prstGeom>
        </p:spPr>
      </p:pic>
      <p:pic>
        <p:nvPicPr>
          <p:cNvPr id="11" name="Picture 10"/>
          <p:cNvPicPr>
            <a:picLocks noChangeAspect="1"/>
          </p:cNvPicPr>
          <p:nvPr/>
        </p:nvPicPr>
        <p:blipFill>
          <a:blip r:embed="rId5"/>
          <a:stretch>
            <a:fillRect/>
          </a:stretch>
        </p:blipFill>
        <p:spPr>
          <a:xfrm>
            <a:off x="4795970" y="4914733"/>
            <a:ext cx="323116" cy="341406"/>
          </a:xfrm>
          <a:prstGeom prst="rect">
            <a:avLst/>
          </a:prstGeom>
        </p:spPr>
      </p:pic>
      <p:pic>
        <p:nvPicPr>
          <p:cNvPr id="12" name="Picture 11"/>
          <p:cNvPicPr>
            <a:picLocks noChangeAspect="1"/>
          </p:cNvPicPr>
          <p:nvPr/>
        </p:nvPicPr>
        <p:blipFill>
          <a:blip r:embed="rId5"/>
          <a:stretch>
            <a:fillRect/>
          </a:stretch>
        </p:blipFill>
        <p:spPr>
          <a:xfrm>
            <a:off x="7451499" y="4911924"/>
            <a:ext cx="323116" cy="341406"/>
          </a:xfrm>
          <a:prstGeom prst="rect">
            <a:avLst/>
          </a:prstGeom>
        </p:spPr>
      </p:pic>
      <p:pic>
        <p:nvPicPr>
          <p:cNvPr id="13" name="Picture 12"/>
          <p:cNvPicPr>
            <a:picLocks noChangeAspect="1"/>
          </p:cNvPicPr>
          <p:nvPr/>
        </p:nvPicPr>
        <p:blipFill>
          <a:blip r:embed="rId6"/>
          <a:stretch>
            <a:fillRect/>
          </a:stretch>
        </p:blipFill>
        <p:spPr>
          <a:xfrm>
            <a:off x="4753294" y="2320403"/>
            <a:ext cx="408467" cy="432854"/>
          </a:xfrm>
          <a:prstGeom prst="rect">
            <a:avLst/>
          </a:prstGeom>
        </p:spPr>
      </p:pic>
      <p:pic>
        <p:nvPicPr>
          <p:cNvPr id="14" name="Picture 13"/>
          <p:cNvPicPr>
            <a:picLocks noChangeAspect="1"/>
          </p:cNvPicPr>
          <p:nvPr/>
        </p:nvPicPr>
        <p:blipFill>
          <a:blip r:embed="rId6"/>
          <a:stretch>
            <a:fillRect/>
          </a:stretch>
        </p:blipFill>
        <p:spPr>
          <a:xfrm>
            <a:off x="4753293" y="3122187"/>
            <a:ext cx="408467" cy="432854"/>
          </a:xfrm>
          <a:prstGeom prst="rect">
            <a:avLst/>
          </a:prstGeom>
        </p:spPr>
      </p:pic>
      <p:pic>
        <p:nvPicPr>
          <p:cNvPr id="15" name="Picture 14"/>
          <p:cNvPicPr>
            <a:picLocks noChangeAspect="1"/>
          </p:cNvPicPr>
          <p:nvPr/>
        </p:nvPicPr>
        <p:blipFill>
          <a:blip r:embed="rId6"/>
          <a:stretch>
            <a:fillRect/>
          </a:stretch>
        </p:blipFill>
        <p:spPr>
          <a:xfrm>
            <a:off x="4753293" y="3970157"/>
            <a:ext cx="408467" cy="432854"/>
          </a:xfrm>
          <a:prstGeom prst="rect">
            <a:avLst/>
          </a:prstGeom>
        </p:spPr>
      </p:pic>
      <p:sp>
        <p:nvSpPr>
          <p:cNvPr id="16" name="Oval 15"/>
          <p:cNvSpPr/>
          <p:nvPr/>
        </p:nvSpPr>
        <p:spPr>
          <a:xfrm>
            <a:off x="2794607" y="4355428"/>
            <a:ext cx="4325838" cy="51202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6409408" y="5276578"/>
            <a:ext cx="2407298" cy="101684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4CD57BD9-7D00-48A0-9E78-D5604418E06E}"/>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9392920" y="168038"/>
            <a:ext cx="2702560" cy="2702560"/>
          </a:xfrm>
          <a:prstGeom prst="rect">
            <a:avLst/>
          </a:prstGeom>
        </p:spPr>
      </p:pic>
      <p:sp>
        <p:nvSpPr>
          <p:cNvPr id="21" name="TextBox 20">
            <a:extLst>
              <a:ext uri="{FF2B5EF4-FFF2-40B4-BE49-F238E27FC236}">
                <a16:creationId xmlns:a16="http://schemas.microsoft.com/office/drawing/2014/main" id="{37B0E4AA-0408-4C87-BB1B-3621C7DF8936}"/>
              </a:ext>
            </a:extLst>
          </p:cNvPr>
          <p:cNvSpPr txBox="1"/>
          <p:nvPr/>
        </p:nvSpPr>
        <p:spPr>
          <a:xfrm>
            <a:off x="7260144" y="6997866"/>
            <a:ext cx="2264855" cy="369332"/>
          </a:xfrm>
          <a:prstGeom prst="rect">
            <a:avLst/>
          </a:prstGeom>
          <a:noFill/>
        </p:spPr>
        <p:txBody>
          <a:bodyPr wrap="square" rtlCol="0">
            <a:spAutoFit/>
          </a:bodyPr>
          <a:lstStyle/>
          <a:p>
            <a:r>
              <a:rPr lang="en-US" sz="900">
                <a:hlinkClick r:id="rId8" tooltip="https://www.pngall.com/save-tree-png"/>
              </a:rPr>
              <a:t>This Photo</a:t>
            </a:r>
            <a:r>
              <a:rPr lang="en-US" sz="900"/>
              <a:t> by Unknown Author is licensed under </a:t>
            </a:r>
            <a:r>
              <a:rPr lang="en-US" sz="900">
                <a:hlinkClick r:id="rId9" tooltip="https://creativecommons.org/licenses/by-nc/3.0/"/>
              </a:rPr>
              <a:t>CC BY-NC</a:t>
            </a:r>
            <a:endParaRPr lang="en-US" sz="900"/>
          </a:p>
        </p:txBody>
      </p:sp>
    </p:spTree>
    <p:extLst>
      <p:ext uri="{BB962C8B-B14F-4D97-AF65-F5344CB8AC3E}">
        <p14:creationId xmlns:p14="http://schemas.microsoft.com/office/powerpoint/2010/main" val="2199310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99187"/>
            <a:ext cx="5553615" cy="1161661"/>
          </a:xfrm>
        </p:spPr>
        <p:txBody>
          <a:bodyPr>
            <a:normAutofit fontScale="90000"/>
          </a:bodyPr>
          <a:lstStyle/>
          <a:p>
            <a:r>
              <a:rPr lang="en-US" dirty="0"/>
              <a:t>Request for Bid (RFB) vs. </a:t>
            </a:r>
            <a:br>
              <a:rPr lang="en-US" dirty="0"/>
            </a:br>
            <a:r>
              <a:rPr lang="en-US" dirty="0"/>
              <a:t>Request for Proposal (RFP)</a:t>
            </a:r>
          </a:p>
        </p:txBody>
      </p:sp>
      <p:sp>
        <p:nvSpPr>
          <p:cNvPr id="3" name="Content Placeholder 2"/>
          <p:cNvSpPr>
            <a:spLocks noGrp="1"/>
          </p:cNvSpPr>
          <p:nvPr>
            <p:ph idx="1"/>
          </p:nvPr>
        </p:nvSpPr>
        <p:spPr>
          <a:xfrm>
            <a:off x="677334" y="1660848"/>
            <a:ext cx="8765246" cy="3601617"/>
          </a:xfrm>
        </p:spPr>
        <p:txBody>
          <a:bodyPr>
            <a:normAutofit/>
          </a:bodyPr>
          <a:lstStyle/>
          <a:p>
            <a:pPr marL="0" indent="0">
              <a:buNone/>
            </a:pPr>
            <a:endParaRPr lang="en-US" dirty="0">
              <a:solidFill>
                <a:schemeClr val="accent6">
                  <a:lumMod val="75000"/>
                </a:schemeClr>
              </a:solidFill>
            </a:endParaRP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
        <p:nvSpPr>
          <p:cNvPr id="7" name="TextBox 6"/>
          <p:cNvSpPr txBox="1"/>
          <p:nvPr/>
        </p:nvSpPr>
        <p:spPr>
          <a:xfrm>
            <a:off x="761309" y="1987419"/>
            <a:ext cx="2885232" cy="4616648"/>
          </a:xfrm>
          <a:prstGeom prst="rect">
            <a:avLst/>
          </a:prstGeom>
          <a:noFill/>
        </p:spPr>
        <p:txBody>
          <a:bodyPr wrap="square" numCol="1" rtlCol="0">
            <a:spAutoFit/>
          </a:bodyPr>
          <a:lstStyle/>
          <a:p>
            <a:r>
              <a:rPr lang="en-US" sz="2000" u="sng" dirty="0">
                <a:solidFill>
                  <a:schemeClr val="accent6">
                    <a:lumMod val="75000"/>
                  </a:schemeClr>
                </a:solidFill>
              </a:rPr>
              <a:t>Factor</a:t>
            </a:r>
          </a:p>
          <a:p>
            <a:r>
              <a:rPr lang="en-US" dirty="0">
                <a:solidFill>
                  <a:schemeClr val="accent6">
                    <a:lumMod val="75000"/>
                  </a:schemeClr>
                </a:solidFill>
              </a:rPr>
              <a:t>Spec/</a:t>
            </a:r>
            <a:r>
              <a:rPr lang="en-US" dirty="0" err="1">
                <a:solidFill>
                  <a:schemeClr val="accent6">
                    <a:lumMod val="75000"/>
                  </a:schemeClr>
                </a:solidFill>
              </a:rPr>
              <a:t>Reqs</a:t>
            </a:r>
            <a:endParaRPr lang="en-US" dirty="0">
              <a:solidFill>
                <a:schemeClr val="accent6">
                  <a:lumMod val="75000"/>
                </a:schemeClr>
              </a:solidFill>
            </a:endParaRPr>
          </a:p>
          <a:p>
            <a:endParaRPr lang="en-US" dirty="0">
              <a:solidFill>
                <a:schemeClr val="accent6">
                  <a:lumMod val="75000"/>
                </a:schemeClr>
              </a:solidFill>
            </a:endParaRPr>
          </a:p>
          <a:p>
            <a:endParaRPr lang="en-US" dirty="0">
              <a:solidFill>
                <a:schemeClr val="accent6">
                  <a:lumMod val="75000"/>
                </a:schemeClr>
              </a:solidFill>
            </a:endParaRPr>
          </a:p>
          <a:p>
            <a:r>
              <a:rPr lang="en-US" dirty="0">
                <a:solidFill>
                  <a:schemeClr val="accent6">
                    <a:lumMod val="75000"/>
                  </a:schemeClr>
                </a:solidFill>
              </a:rPr>
              <a:t>Award Basis</a:t>
            </a:r>
          </a:p>
          <a:p>
            <a:endParaRPr lang="en-US" dirty="0">
              <a:solidFill>
                <a:schemeClr val="accent6">
                  <a:lumMod val="75000"/>
                </a:schemeClr>
              </a:solidFill>
            </a:endParaRPr>
          </a:p>
          <a:p>
            <a:endParaRPr lang="en-US" dirty="0">
              <a:solidFill>
                <a:schemeClr val="accent6">
                  <a:lumMod val="75000"/>
                </a:schemeClr>
              </a:solidFill>
            </a:endParaRPr>
          </a:p>
          <a:p>
            <a:r>
              <a:rPr lang="en-US" dirty="0">
                <a:solidFill>
                  <a:schemeClr val="accent6">
                    <a:lumMod val="75000"/>
                  </a:schemeClr>
                </a:solidFill>
              </a:rPr>
              <a:t>Analysis</a:t>
            </a:r>
          </a:p>
          <a:p>
            <a:endParaRPr lang="en-US" dirty="0">
              <a:solidFill>
                <a:schemeClr val="accent6">
                  <a:lumMod val="75000"/>
                </a:schemeClr>
              </a:solidFill>
            </a:endParaRPr>
          </a:p>
          <a:p>
            <a:endParaRPr lang="en-US" dirty="0">
              <a:solidFill>
                <a:schemeClr val="accent6">
                  <a:lumMod val="75000"/>
                </a:schemeClr>
              </a:solidFill>
            </a:endParaRPr>
          </a:p>
          <a:p>
            <a:r>
              <a:rPr lang="en-US" dirty="0">
                <a:solidFill>
                  <a:schemeClr val="accent6">
                    <a:lumMod val="75000"/>
                  </a:schemeClr>
                </a:solidFill>
              </a:rPr>
              <a:t>Suppliers</a:t>
            </a:r>
          </a:p>
          <a:p>
            <a:endParaRPr lang="en-US" dirty="0">
              <a:solidFill>
                <a:schemeClr val="accent6">
                  <a:lumMod val="75000"/>
                </a:schemeClr>
              </a:solidFill>
            </a:endParaRPr>
          </a:p>
          <a:p>
            <a:endParaRPr lang="en-US" dirty="0">
              <a:solidFill>
                <a:schemeClr val="accent6">
                  <a:lumMod val="75000"/>
                </a:schemeClr>
              </a:solidFill>
            </a:endParaRPr>
          </a:p>
          <a:p>
            <a:r>
              <a:rPr lang="en-US" dirty="0">
                <a:solidFill>
                  <a:schemeClr val="accent6">
                    <a:lumMod val="75000"/>
                  </a:schemeClr>
                </a:solidFill>
              </a:rPr>
              <a:t>Timeframe to complete</a:t>
            </a:r>
          </a:p>
          <a:p>
            <a:endParaRPr lang="en-US" sz="2000" dirty="0">
              <a:solidFill>
                <a:schemeClr val="accent6">
                  <a:lumMod val="75000"/>
                </a:schemeClr>
              </a:solidFill>
            </a:endParaRPr>
          </a:p>
          <a:p>
            <a:endParaRPr lang="en-US" sz="2000" u="sng" dirty="0">
              <a:solidFill>
                <a:schemeClr val="accent6">
                  <a:lumMod val="75000"/>
                </a:schemeClr>
              </a:solidFill>
            </a:endParaRPr>
          </a:p>
        </p:txBody>
      </p:sp>
      <p:sp>
        <p:nvSpPr>
          <p:cNvPr id="9" name="TextBox 8"/>
          <p:cNvSpPr txBox="1"/>
          <p:nvPr/>
        </p:nvSpPr>
        <p:spPr>
          <a:xfrm>
            <a:off x="3646541" y="1987419"/>
            <a:ext cx="2383107" cy="4708981"/>
          </a:xfrm>
          <a:prstGeom prst="rect">
            <a:avLst/>
          </a:prstGeom>
          <a:noFill/>
        </p:spPr>
        <p:txBody>
          <a:bodyPr wrap="square" numCol="1" rtlCol="0">
            <a:spAutoFit/>
          </a:bodyPr>
          <a:lstStyle/>
          <a:p>
            <a:r>
              <a:rPr lang="en-US" sz="2000" u="sng" dirty="0">
                <a:solidFill>
                  <a:schemeClr val="accent6">
                    <a:lumMod val="75000"/>
                  </a:schemeClr>
                </a:solidFill>
              </a:rPr>
              <a:t>RFB</a:t>
            </a:r>
          </a:p>
          <a:p>
            <a:pPr marL="342900" indent="-342900">
              <a:buClr>
                <a:schemeClr val="accent1"/>
              </a:buClr>
              <a:buFont typeface="Arial" panose="020B0604020202020204" pitchFamily="34" charset="0"/>
              <a:buChar char="•"/>
            </a:pPr>
            <a:r>
              <a:rPr lang="en-US" sz="1500" dirty="0">
                <a:solidFill>
                  <a:schemeClr val="accent6">
                    <a:lumMod val="75000"/>
                  </a:schemeClr>
                </a:solidFill>
              </a:rPr>
              <a:t>Detail Specs</a:t>
            </a:r>
          </a:p>
          <a:p>
            <a:pPr marL="342900" indent="-342900">
              <a:buClr>
                <a:schemeClr val="accent1"/>
              </a:buClr>
              <a:buFont typeface="Arial" panose="020B0604020202020204" pitchFamily="34" charset="0"/>
              <a:buChar char="•"/>
            </a:pPr>
            <a:r>
              <a:rPr lang="en-US" sz="1500" dirty="0">
                <a:solidFill>
                  <a:schemeClr val="accent6">
                    <a:lumMod val="75000"/>
                  </a:schemeClr>
                </a:solidFill>
              </a:rPr>
              <a:t>Know what you need</a:t>
            </a:r>
          </a:p>
          <a:p>
            <a:pPr marL="342900" indent="-342900">
              <a:buClr>
                <a:schemeClr val="accent1"/>
              </a:buClr>
              <a:buFont typeface="Arial" panose="020B0604020202020204" pitchFamily="34" charset="0"/>
              <a:buChar char="•"/>
            </a:pPr>
            <a:endParaRPr lang="en-US" sz="2000" dirty="0">
              <a:solidFill>
                <a:schemeClr val="accent6">
                  <a:lumMod val="75000"/>
                </a:schemeClr>
              </a:solidFill>
            </a:endParaRPr>
          </a:p>
          <a:p>
            <a:pPr marL="342900" indent="-342900">
              <a:buClr>
                <a:schemeClr val="accent1"/>
              </a:buClr>
              <a:buFont typeface="Arial" panose="020B0604020202020204" pitchFamily="34" charset="0"/>
              <a:buChar char="•"/>
            </a:pPr>
            <a:r>
              <a:rPr lang="en-US" sz="1500" dirty="0">
                <a:solidFill>
                  <a:schemeClr val="accent6">
                    <a:lumMod val="75000"/>
                  </a:schemeClr>
                </a:solidFill>
              </a:rPr>
              <a:t>Meet/don’t meet Specs</a:t>
            </a:r>
            <a:endParaRPr lang="en-US" sz="1500" dirty="0">
              <a:solidFill>
                <a:schemeClr val="accent6">
                  <a:lumMod val="75000"/>
                </a:schemeClr>
              </a:solidFill>
              <a:highlight>
                <a:srgbClr val="FFFF00"/>
              </a:highlight>
            </a:endParaRPr>
          </a:p>
          <a:p>
            <a:pPr marL="342900" indent="-342900">
              <a:buClr>
                <a:schemeClr val="accent1"/>
              </a:buClr>
              <a:buFont typeface="Arial" panose="020B0604020202020204" pitchFamily="34" charset="0"/>
              <a:buChar char="•"/>
            </a:pPr>
            <a:r>
              <a:rPr lang="en-US" sz="1500" dirty="0">
                <a:solidFill>
                  <a:schemeClr val="accent6">
                    <a:lumMod val="75000"/>
                  </a:schemeClr>
                </a:solidFill>
                <a:highlight>
                  <a:srgbClr val="FFFF00"/>
                </a:highlight>
              </a:rPr>
              <a:t>Lowest Cost</a:t>
            </a:r>
          </a:p>
          <a:p>
            <a:pPr marL="342900" indent="-342900">
              <a:buClr>
                <a:schemeClr val="accent1"/>
              </a:buClr>
              <a:buFont typeface="Arial" panose="020B0604020202020204" pitchFamily="34" charset="0"/>
              <a:buChar char="•"/>
            </a:pPr>
            <a:endParaRPr lang="en-US" sz="1500" dirty="0">
              <a:solidFill>
                <a:schemeClr val="accent6">
                  <a:lumMod val="75000"/>
                </a:schemeClr>
              </a:solidFill>
            </a:endParaRPr>
          </a:p>
          <a:p>
            <a:pPr marL="342900" indent="-342900">
              <a:buClr>
                <a:schemeClr val="accent1"/>
              </a:buClr>
              <a:buFont typeface="Arial" panose="020B0604020202020204" pitchFamily="34" charset="0"/>
              <a:buChar char="•"/>
            </a:pPr>
            <a:r>
              <a:rPr lang="en-US" sz="1500" dirty="0">
                <a:solidFill>
                  <a:schemeClr val="accent6">
                    <a:lumMod val="75000"/>
                  </a:schemeClr>
                </a:solidFill>
                <a:highlight>
                  <a:srgbClr val="FFFF00"/>
                </a:highlight>
              </a:rPr>
              <a:t>Purchasing Agent/User</a:t>
            </a:r>
          </a:p>
          <a:p>
            <a:pPr marL="342900" indent="-342900">
              <a:buClr>
                <a:schemeClr val="accent1"/>
              </a:buClr>
              <a:buFont typeface="Arial" panose="020B0604020202020204" pitchFamily="34" charset="0"/>
              <a:buChar char="•"/>
            </a:pPr>
            <a:endParaRPr lang="en-US" sz="1500" dirty="0">
              <a:solidFill>
                <a:schemeClr val="accent6">
                  <a:lumMod val="75000"/>
                </a:schemeClr>
              </a:solidFill>
            </a:endParaRPr>
          </a:p>
          <a:p>
            <a:pPr marL="342900" indent="-342900">
              <a:buClr>
                <a:schemeClr val="accent1"/>
              </a:buClr>
              <a:buFont typeface="Arial" panose="020B0604020202020204" pitchFamily="34" charset="0"/>
              <a:buChar char="•"/>
            </a:pPr>
            <a:r>
              <a:rPr lang="en-US" sz="1500" dirty="0">
                <a:solidFill>
                  <a:schemeClr val="accent6">
                    <a:lumMod val="75000"/>
                  </a:schemeClr>
                </a:solidFill>
              </a:rPr>
              <a:t>Bidders</a:t>
            </a:r>
          </a:p>
          <a:p>
            <a:pPr marL="342900" indent="-342900">
              <a:buClr>
                <a:schemeClr val="accent1"/>
              </a:buClr>
              <a:buFont typeface="Arial" panose="020B0604020202020204" pitchFamily="34" charset="0"/>
              <a:buChar char="•"/>
            </a:pPr>
            <a:endParaRPr lang="en-US" sz="1500" dirty="0">
              <a:solidFill>
                <a:schemeClr val="accent6">
                  <a:lumMod val="75000"/>
                </a:schemeClr>
              </a:solidFill>
            </a:endParaRPr>
          </a:p>
          <a:p>
            <a:pPr marL="342900" indent="-342900">
              <a:buClr>
                <a:schemeClr val="accent1"/>
              </a:buClr>
              <a:buFont typeface="Arial" panose="020B0604020202020204" pitchFamily="34" charset="0"/>
              <a:buChar char="•"/>
            </a:pPr>
            <a:endParaRPr lang="en-US" sz="1500" dirty="0">
              <a:solidFill>
                <a:schemeClr val="accent6">
                  <a:lumMod val="75000"/>
                </a:schemeClr>
              </a:solidFill>
            </a:endParaRPr>
          </a:p>
          <a:p>
            <a:pPr marL="342900" indent="-342900">
              <a:buClr>
                <a:schemeClr val="accent1"/>
              </a:buClr>
              <a:buFont typeface="Arial" panose="020B0604020202020204" pitchFamily="34" charset="0"/>
              <a:buChar char="•"/>
            </a:pPr>
            <a:endParaRPr lang="en-US" sz="1500" dirty="0">
              <a:solidFill>
                <a:schemeClr val="accent6">
                  <a:lumMod val="75000"/>
                </a:schemeClr>
              </a:solidFill>
            </a:endParaRPr>
          </a:p>
          <a:p>
            <a:pPr marL="342900" indent="-342900">
              <a:buClr>
                <a:schemeClr val="accent1"/>
              </a:buClr>
              <a:buFont typeface="Arial" panose="020B0604020202020204" pitchFamily="34" charset="0"/>
              <a:buChar char="•"/>
            </a:pPr>
            <a:r>
              <a:rPr lang="en-US" sz="1500" dirty="0">
                <a:solidFill>
                  <a:schemeClr val="accent6">
                    <a:lumMod val="75000"/>
                  </a:schemeClr>
                </a:solidFill>
                <a:highlight>
                  <a:srgbClr val="FFFF00"/>
                </a:highlight>
              </a:rPr>
              <a:t>1 to 3 months</a:t>
            </a:r>
          </a:p>
          <a:p>
            <a:pPr marL="342900" indent="-342900">
              <a:buClr>
                <a:schemeClr val="accent1"/>
              </a:buClr>
              <a:buFont typeface="Arial" panose="020B0604020202020204" pitchFamily="34" charset="0"/>
              <a:buChar char="•"/>
            </a:pPr>
            <a:r>
              <a:rPr lang="en-US" sz="1500" dirty="0">
                <a:solidFill>
                  <a:schemeClr val="accent6">
                    <a:lumMod val="75000"/>
                  </a:schemeClr>
                </a:solidFill>
              </a:rPr>
              <a:t>Depends on research time</a:t>
            </a:r>
          </a:p>
          <a:p>
            <a:pPr marL="342900" indent="-342900">
              <a:buClr>
                <a:schemeClr val="accent1"/>
              </a:buClr>
              <a:buFont typeface="Arial" panose="020B0604020202020204" pitchFamily="34" charset="0"/>
              <a:buChar char="•"/>
            </a:pPr>
            <a:endParaRPr lang="en-US" sz="2000" dirty="0">
              <a:solidFill>
                <a:schemeClr val="accent6">
                  <a:lumMod val="75000"/>
                </a:schemeClr>
              </a:solidFill>
            </a:endParaRPr>
          </a:p>
        </p:txBody>
      </p:sp>
      <p:sp>
        <p:nvSpPr>
          <p:cNvPr id="11" name="TextBox 10"/>
          <p:cNvSpPr txBox="1"/>
          <p:nvPr/>
        </p:nvSpPr>
        <p:spPr>
          <a:xfrm>
            <a:off x="6678128" y="1987419"/>
            <a:ext cx="2593910" cy="4570482"/>
          </a:xfrm>
          <a:prstGeom prst="rect">
            <a:avLst/>
          </a:prstGeom>
          <a:noFill/>
        </p:spPr>
        <p:txBody>
          <a:bodyPr wrap="square" rtlCol="0">
            <a:spAutoFit/>
          </a:bodyPr>
          <a:lstStyle/>
          <a:p>
            <a:r>
              <a:rPr lang="en-US" sz="2000" u="sng" dirty="0">
                <a:solidFill>
                  <a:schemeClr val="accent6">
                    <a:lumMod val="75000"/>
                  </a:schemeClr>
                </a:solidFill>
              </a:rPr>
              <a:t>RFP</a:t>
            </a:r>
          </a:p>
          <a:p>
            <a:pPr marL="285750" indent="-285750">
              <a:buClr>
                <a:schemeClr val="accent1"/>
              </a:buClr>
              <a:buFont typeface="Arial" panose="020B0604020202020204" pitchFamily="34" charset="0"/>
              <a:buChar char="•"/>
            </a:pPr>
            <a:r>
              <a:rPr lang="en-US" sz="1500" dirty="0" err="1">
                <a:solidFill>
                  <a:schemeClr val="accent6">
                    <a:lumMod val="75000"/>
                  </a:schemeClr>
                </a:solidFill>
              </a:rPr>
              <a:t>Reqs</a:t>
            </a:r>
            <a:r>
              <a:rPr lang="en-US" sz="1500" dirty="0">
                <a:solidFill>
                  <a:schemeClr val="accent6">
                    <a:lumMod val="75000"/>
                  </a:schemeClr>
                </a:solidFill>
              </a:rPr>
              <a:t>/Deliverables</a:t>
            </a:r>
          </a:p>
          <a:p>
            <a:pPr marL="285750" indent="-285750">
              <a:buClr>
                <a:schemeClr val="accent1"/>
              </a:buClr>
              <a:buFont typeface="Arial" panose="020B0604020202020204" pitchFamily="34" charset="0"/>
              <a:buChar char="•"/>
            </a:pPr>
            <a:r>
              <a:rPr lang="en-US" sz="1500" dirty="0">
                <a:solidFill>
                  <a:schemeClr val="accent6">
                    <a:lumMod val="75000"/>
                  </a:schemeClr>
                </a:solidFill>
              </a:rPr>
              <a:t>Proposers to you “how”</a:t>
            </a:r>
          </a:p>
          <a:p>
            <a:pPr marL="285750" indent="-285750">
              <a:buClr>
                <a:schemeClr val="accent1"/>
              </a:buClr>
              <a:buFont typeface="Arial" panose="020B0604020202020204" pitchFamily="34" charset="0"/>
              <a:buChar char="•"/>
            </a:pPr>
            <a:endParaRPr lang="en-US" sz="1500" dirty="0">
              <a:solidFill>
                <a:schemeClr val="accent6">
                  <a:lumMod val="75000"/>
                </a:schemeClr>
              </a:solidFill>
            </a:endParaRPr>
          </a:p>
          <a:p>
            <a:pPr marL="285750" indent="-285750">
              <a:buClr>
                <a:schemeClr val="accent1"/>
              </a:buClr>
              <a:buFont typeface="Arial" panose="020B0604020202020204" pitchFamily="34" charset="0"/>
              <a:buChar char="•"/>
            </a:pPr>
            <a:r>
              <a:rPr lang="en-US" sz="1500" dirty="0">
                <a:solidFill>
                  <a:schemeClr val="accent6">
                    <a:lumMod val="75000"/>
                  </a:schemeClr>
                </a:solidFill>
                <a:highlight>
                  <a:srgbClr val="FFFF00"/>
                </a:highlight>
              </a:rPr>
              <a:t>Evaluation criteria</a:t>
            </a:r>
          </a:p>
          <a:p>
            <a:pPr marL="285750" indent="-285750">
              <a:buClr>
                <a:schemeClr val="accent1"/>
              </a:buClr>
              <a:buFont typeface="Arial" panose="020B0604020202020204" pitchFamily="34" charset="0"/>
              <a:buChar char="•"/>
            </a:pPr>
            <a:r>
              <a:rPr lang="en-US" sz="1500" dirty="0">
                <a:solidFill>
                  <a:schemeClr val="accent6">
                    <a:lumMod val="75000"/>
                  </a:schemeClr>
                </a:solidFill>
              </a:rPr>
              <a:t>Cost is only one factor</a:t>
            </a:r>
          </a:p>
          <a:p>
            <a:pPr marL="285750" indent="-285750">
              <a:buClr>
                <a:schemeClr val="accent1"/>
              </a:buClr>
              <a:buFont typeface="Arial" panose="020B0604020202020204" pitchFamily="34" charset="0"/>
              <a:buChar char="•"/>
            </a:pPr>
            <a:endParaRPr lang="en-US" sz="1500" dirty="0">
              <a:solidFill>
                <a:schemeClr val="accent6">
                  <a:lumMod val="75000"/>
                </a:schemeClr>
              </a:solidFill>
            </a:endParaRPr>
          </a:p>
          <a:p>
            <a:pPr marL="285750" indent="-285750">
              <a:buClr>
                <a:schemeClr val="accent1"/>
              </a:buClr>
              <a:buFont typeface="Arial" panose="020B0604020202020204" pitchFamily="34" charset="0"/>
              <a:buChar char="•"/>
            </a:pPr>
            <a:endParaRPr lang="en-US" sz="1500" dirty="0">
              <a:solidFill>
                <a:schemeClr val="accent6">
                  <a:lumMod val="75000"/>
                </a:schemeClr>
              </a:solidFill>
            </a:endParaRPr>
          </a:p>
          <a:p>
            <a:pPr marL="285750" indent="-285750">
              <a:buClr>
                <a:schemeClr val="accent1"/>
              </a:buClr>
              <a:buFont typeface="Arial" panose="020B0604020202020204" pitchFamily="34" charset="0"/>
              <a:buChar char="•"/>
            </a:pPr>
            <a:r>
              <a:rPr lang="en-US" sz="1500" dirty="0">
                <a:solidFill>
                  <a:schemeClr val="accent6">
                    <a:lumMod val="75000"/>
                  </a:schemeClr>
                </a:solidFill>
                <a:highlight>
                  <a:srgbClr val="FFFF00"/>
                </a:highlight>
              </a:rPr>
              <a:t>Evaluation committee</a:t>
            </a:r>
          </a:p>
          <a:p>
            <a:pPr marL="285750" indent="-285750">
              <a:buClr>
                <a:schemeClr val="accent1"/>
              </a:buClr>
              <a:buFont typeface="Arial" panose="020B0604020202020204" pitchFamily="34" charset="0"/>
              <a:buChar char="•"/>
            </a:pPr>
            <a:r>
              <a:rPr lang="en-US" sz="1500" dirty="0">
                <a:solidFill>
                  <a:schemeClr val="accent6">
                    <a:lumMod val="75000"/>
                  </a:schemeClr>
                </a:solidFill>
              </a:rPr>
              <a:t>Procurement acts as chair for committee</a:t>
            </a:r>
          </a:p>
          <a:p>
            <a:pPr marL="285750" indent="-285750">
              <a:buClr>
                <a:schemeClr val="accent1"/>
              </a:buClr>
              <a:buFont typeface="Arial" panose="020B0604020202020204" pitchFamily="34" charset="0"/>
              <a:buChar char="•"/>
            </a:pPr>
            <a:endParaRPr lang="en-US" sz="1500" dirty="0">
              <a:solidFill>
                <a:schemeClr val="accent6">
                  <a:lumMod val="75000"/>
                </a:schemeClr>
              </a:solidFill>
            </a:endParaRPr>
          </a:p>
          <a:p>
            <a:pPr marL="285750" indent="-285750">
              <a:buClr>
                <a:schemeClr val="accent1"/>
              </a:buClr>
              <a:buFont typeface="Arial" panose="020B0604020202020204" pitchFamily="34" charset="0"/>
              <a:buChar char="•"/>
            </a:pPr>
            <a:r>
              <a:rPr lang="en-US" sz="1500" dirty="0">
                <a:solidFill>
                  <a:schemeClr val="accent6">
                    <a:lumMod val="75000"/>
                  </a:schemeClr>
                </a:solidFill>
              </a:rPr>
              <a:t>Proposers</a:t>
            </a:r>
          </a:p>
          <a:p>
            <a:pPr marL="285750" indent="-285750">
              <a:buClr>
                <a:schemeClr val="accent1"/>
              </a:buClr>
              <a:buFont typeface="Arial" panose="020B0604020202020204" pitchFamily="34" charset="0"/>
              <a:buChar char="•"/>
            </a:pPr>
            <a:endParaRPr lang="en-US" sz="1500" dirty="0">
              <a:solidFill>
                <a:schemeClr val="accent6">
                  <a:lumMod val="75000"/>
                </a:schemeClr>
              </a:solidFill>
            </a:endParaRPr>
          </a:p>
          <a:p>
            <a:pPr marL="285750" indent="-285750">
              <a:buClr>
                <a:schemeClr val="accent1"/>
              </a:buClr>
              <a:buFont typeface="Arial" panose="020B0604020202020204" pitchFamily="34" charset="0"/>
              <a:buChar char="•"/>
            </a:pPr>
            <a:endParaRPr lang="en-US" sz="1500" dirty="0">
              <a:solidFill>
                <a:schemeClr val="accent6">
                  <a:lumMod val="75000"/>
                </a:schemeClr>
              </a:solidFill>
            </a:endParaRPr>
          </a:p>
          <a:p>
            <a:pPr marL="285750" indent="-285750">
              <a:buClr>
                <a:schemeClr val="accent1"/>
              </a:buClr>
              <a:buFont typeface="Arial" panose="020B0604020202020204" pitchFamily="34" charset="0"/>
              <a:buChar char="•"/>
            </a:pPr>
            <a:r>
              <a:rPr lang="en-US" sz="1500" dirty="0">
                <a:solidFill>
                  <a:schemeClr val="accent6">
                    <a:lumMod val="75000"/>
                  </a:schemeClr>
                </a:solidFill>
                <a:highlight>
                  <a:srgbClr val="FFFF00"/>
                </a:highlight>
              </a:rPr>
              <a:t>3 to 6 months </a:t>
            </a:r>
            <a:r>
              <a:rPr lang="en-US" sz="1500" dirty="0">
                <a:solidFill>
                  <a:schemeClr val="accent6">
                    <a:lumMod val="75000"/>
                  </a:schemeClr>
                </a:solidFill>
              </a:rPr>
              <a:t>average </a:t>
            </a:r>
          </a:p>
          <a:p>
            <a:pPr marL="285750" indent="-285750">
              <a:buClr>
                <a:schemeClr val="accent1"/>
              </a:buClr>
              <a:buFont typeface="Arial" panose="020B0604020202020204" pitchFamily="34" charset="0"/>
              <a:buChar char="•"/>
            </a:pPr>
            <a:r>
              <a:rPr lang="en-US" sz="1500" dirty="0">
                <a:solidFill>
                  <a:schemeClr val="accent6">
                    <a:lumMod val="75000"/>
                  </a:schemeClr>
                </a:solidFill>
              </a:rPr>
              <a:t>Extensive develop/ research</a:t>
            </a:r>
          </a:p>
          <a:p>
            <a:pPr marL="285750" indent="-285750">
              <a:buFont typeface="Arial" panose="020B0604020202020204" pitchFamily="34" charset="0"/>
              <a:buChar char="•"/>
            </a:pPr>
            <a:endParaRPr lang="en-US" dirty="0">
              <a:solidFill>
                <a:schemeClr val="accent6">
                  <a:lumMod val="75000"/>
                </a:schemeClr>
              </a:solidFill>
            </a:endParaRPr>
          </a:p>
        </p:txBody>
      </p:sp>
    </p:spTree>
    <p:extLst>
      <p:ext uri="{BB962C8B-B14F-4D97-AF65-F5344CB8AC3E}">
        <p14:creationId xmlns:p14="http://schemas.microsoft.com/office/powerpoint/2010/main" val="2792222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3298"/>
          </a:xfrm>
        </p:spPr>
        <p:txBody>
          <a:bodyPr/>
          <a:lstStyle/>
          <a:p>
            <a:r>
              <a:rPr lang="en-US" dirty="0"/>
              <a:t>Purchase Order (PO) Requests</a:t>
            </a:r>
          </a:p>
        </p:txBody>
      </p:sp>
      <p:sp>
        <p:nvSpPr>
          <p:cNvPr id="3" name="Content Placeholder 2"/>
          <p:cNvSpPr>
            <a:spLocks noGrp="1"/>
          </p:cNvSpPr>
          <p:nvPr>
            <p:ph idx="1"/>
          </p:nvPr>
        </p:nvSpPr>
        <p:spPr>
          <a:xfrm>
            <a:off x="677334" y="1660848"/>
            <a:ext cx="8765246" cy="3601617"/>
          </a:xfrm>
        </p:spPr>
        <p:txBody>
          <a:bodyPr>
            <a:normAutofit/>
          </a:bodyPr>
          <a:lstStyle/>
          <a:p>
            <a:pPr marL="0" indent="0">
              <a:buNone/>
            </a:pPr>
            <a:endParaRPr lang="en-US" dirty="0">
              <a:solidFill>
                <a:schemeClr val="accent6">
                  <a:lumMod val="75000"/>
                </a:schemeClr>
              </a:solidFill>
            </a:endParaRP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
        <p:nvSpPr>
          <p:cNvPr id="7" name="TextBox 6"/>
          <p:cNvSpPr txBox="1"/>
          <p:nvPr/>
        </p:nvSpPr>
        <p:spPr>
          <a:xfrm>
            <a:off x="565366" y="1594821"/>
            <a:ext cx="8494658" cy="4385816"/>
          </a:xfrm>
          <a:prstGeom prst="rect">
            <a:avLst/>
          </a:prstGeom>
          <a:noFill/>
        </p:spPr>
        <p:txBody>
          <a:bodyPr wrap="square" rtlCol="0">
            <a:spAutoFit/>
          </a:bodyPr>
          <a:lstStyle/>
          <a:p>
            <a:pPr>
              <a:buClr>
                <a:schemeClr val="accent1"/>
              </a:buClr>
              <a:defRPr/>
            </a:pPr>
            <a:r>
              <a:rPr lang="en-US" sz="1700" b="1" dirty="0">
                <a:solidFill>
                  <a:schemeClr val="accent6">
                    <a:lumMod val="75000"/>
                  </a:schemeClr>
                </a:solidFill>
              </a:rPr>
              <a:t>Plan Ahead </a:t>
            </a:r>
            <a:r>
              <a:rPr lang="en-US" sz="1600" dirty="0">
                <a:solidFill>
                  <a:schemeClr val="accent6">
                    <a:lumMod val="75000"/>
                  </a:schemeClr>
                </a:solidFill>
              </a:rPr>
              <a:t>– </a:t>
            </a:r>
            <a:r>
              <a:rPr lang="en-US" sz="1600" b="1" dirty="0">
                <a:solidFill>
                  <a:srgbClr val="FF0000"/>
                </a:solidFill>
              </a:rPr>
              <a:t>Requisitions for a purchase occurs </a:t>
            </a:r>
            <a:r>
              <a:rPr lang="en-US" sz="1600" b="1" u="sng" dirty="0">
                <a:solidFill>
                  <a:srgbClr val="FF0000"/>
                </a:solidFill>
              </a:rPr>
              <a:t>BEFORE</a:t>
            </a:r>
            <a:r>
              <a:rPr lang="en-US" sz="1600" b="1" dirty="0">
                <a:solidFill>
                  <a:srgbClr val="FF0000"/>
                </a:solidFill>
              </a:rPr>
              <a:t> a purchase is made. </a:t>
            </a:r>
            <a:r>
              <a:rPr lang="en-US" sz="1600" dirty="0">
                <a:solidFill>
                  <a:schemeClr val="accent6">
                    <a:lumMod val="75000"/>
                  </a:schemeClr>
                </a:solidFill>
              </a:rPr>
              <a:t>Departments should plan to include enough time for review/approval of the PR and supporting documents, PR sent to the supplier, and the order to be processed and shipped by the supplier before the product or service is needed.</a:t>
            </a:r>
          </a:p>
          <a:p>
            <a:pPr>
              <a:buClr>
                <a:schemeClr val="accent6">
                  <a:lumMod val="75000"/>
                </a:schemeClr>
              </a:buClr>
              <a:defRPr/>
            </a:pPr>
            <a:endParaRPr lang="en-US" sz="1600" dirty="0">
              <a:solidFill>
                <a:schemeClr val="accent6">
                  <a:lumMod val="75000"/>
                </a:schemeClr>
              </a:solidFill>
            </a:endParaRPr>
          </a:p>
          <a:p>
            <a:pPr>
              <a:buClr>
                <a:schemeClr val="accent1"/>
              </a:buClr>
              <a:defRPr/>
            </a:pPr>
            <a:r>
              <a:rPr lang="en-US" sz="1700" b="1" dirty="0">
                <a:solidFill>
                  <a:schemeClr val="accent6">
                    <a:lumMod val="75000"/>
                  </a:schemeClr>
                </a:solidFill>
              </a:rPr>
              <a:t>Submit the PR – Requisition MUST be submitted within ShopUW+ by </a:t>
            </a:r>
            <a:r>
              <a:rPr lang="en-US" sz="1700" b="1" u="sng" dirty="0">
                <a:solidFill>
                  <a:schemeClr val="accent6">
                    <a:lumMod val="75000"/>
                  </a:schemeClr>
                </a:solidFill>
              </a:rPr>
              <a:t>Requester</a:t>
            </a:r>
            <a:r>
              <a:rPr lang="en-US" sz="1700" b="1" dirty="0">
                <a:solidFill>
                  <a:schemeClr val="accent6">
                    <a:lumMod val="75000"/>
                  </a:schemeClr>
                </a:solidFill>
              </a:rPr>
              <a:t>. All needed supporting documents should be attached before the approval process.</a:t>
            </a:r>
          </a:p>
          <a:p>
            <a:pPr>
              <a:buClr>
                <a:schemeClr val="accent6">
                  <a:lumMod val="75000"/>
                </a:schemeClr>
              </a:buClr>
              <a:defRPr/>
            </a:pPr>
            <a:endParaRPr lang="en-US" sz="1600" dirty="0">
              <a:solidFill>
                <a:schemeClr val="accent6">
                  <a:lumMod val="75000"/>
                </a:schemeClr>
              </a:solidFill>
            </a:endParaRPr>
          </a:p>
          <a:p>
            <a:pPr algn="ctr">
              <a:buClr>
                <a:schemeClr val="accent6">
                  <a:lumMod val="75000"/>
                </a:schemeClr>
              </a:buClr>
              <a:defRPr/>
            </a:pPr>
            <a:r>
              <a:rPr lang="en-US" sz="1600" b="1" dirty="0">
                <a:solidFill>
                  <a:srgbClr val="FF0000"/>
                </a:solidFill>
              </a:rPr>
              <a:t>Invoices do NOT accompany the PR, as the order cannot be placed until the review has occurred and the PR is approved.</a:t>
            </a:r>
          </a:p>
          <a:p>
            <a:pPr>
              <a:buClr>
                <a:schemeClr val="accent6">
                  <a:lumMod val="75000"/>
                </a:schemeClr>
              </a:buClr>
              <a:defRPr/>
            </a:pPr>
            <a:r>
              <a:rPr lang="en-US" sz="1600" dirty="0">
                <a:solidFill>
                  <a:schemeClr val="accent6">
                    <a:lumMod val="75000"/>
                  </a:schemeClr>
                </a:solidFill>
              </a:rPr>
              <a:t> </a:t>
            </a:r>
          </a:p>
          <a:p>
            <a:pPr>
              <a:buClr>
                <a:schemeClr val="accent1"/>
              </a:buClr>
              <a:defRPr/>
            </a:pPr>
            <a:r>
              <a:rPr lang="en-US" sz="1700" b="1" dirty="0">
                <a:solidFill>
                  <a:schemeClr val="accent6">
                    <a:lumMod val="75000"/>
                  </a:schemeClr>
                </a:solidFill>
              </a:rPr>
              <a:t>Turnaround</a:t>
            </a:r>
            <a:r>
              <a:rPr lang="en-US" sz="1600" b="1" dirty="0">
                <a:solidFill>
                  <a:schemeClr val="accent6">
                    <a:lumMod val="75000"/>
                  </a:schemeClr>
                </a:solidFill>
              </a:rPr>
              <a:t> –</a:t>
            </a:r>
            <a:r>
              <a:rPr lang="en-US" sz="1600" dirty="0">
                <a:solidFill>
                  <a:schemeClr val="accent6">
                    <a:lumMod val="75000"/>
                  </a:schemeClr>
                </a:solidFill>
              </a:rPr>
              <a:t> Procurement will make every effort to process and complete PR within five (5) to seven (7) working days after being received in Procurement. </a:t>
            </a:r>
          </a:p>
          <a:p>
            <a:pPr>
              <a:buClr>
                <a:schemeClr val="accent1"/>
              </a:buClr>
              <a:defRPr/>
            </a:pPr>
            <a:endParaRPr lang="en-US" sz="1600" dirty="0">
              <a:solidFill>
                <a:schemeClr val="accent6">
                  <a:lumMod val="75000"/>
                </a:schemeClr>
              </a:solidFill>
            </a:endParaRPr>
          </a:p>
          <a:p>
            <a:pPr>
              <a:buClr>
                <a:schemeClr val="accent1"/>
              </a:buClr>
              <a:defRPr/>
            </a:pPr>
            <a:r>
              <a:rPr lang="en-US" sz="1700" b="1" dirty="0">
                <a:solidFill>
                  <a:schemeClr val="accent6">
                    <a:lumMod val="75000"/>
                  </a:schemeClr>
                </a:solidFill>
              </a:rPr>
              <a:t>Higher Level Review </a:t>
            </a:r>
            <a:r>
              <a:rPr lang="en-US" sz="1600" b="1" dirty="0">
                <a:solidFill>
                  <a:schemeClr val="accent6">
                    <a:lumMod val="75000"/>
                  </a:schemeClr>
                </a:solidFill>
              </a:rPr>
              <a:t>– </a:t>
            </a:r>
            <a:r>
              <a:rPr lang="en-US" sz="1600" dirty="0">
                <a:solidFill>
                  <a:schemeClr val="accent6">
                    <a:lumMod val="75000"/>
                  </a:schemeClr>
                </a:solidFill>
              </a:rPr>
              <a:t>All purchases over $50,000 may require a higher level of review, so extra time should be allowed for review of these requests.</a:t>
            </a:r>
            <a:endParaRPr lang="en-US" sz="1600" b="1" dirty="0">
              <a:solidFill>
                <a:schemeClr val="accent6">
                  <a:lumMod val="75000"/>
                </a:schemeClr>
              </a:solidFill>
            </a:endParaRPr>
          </a:p>
          <a:p>
            <a:pPr marL="285750" indent="-285750">
              <a:buClr>
                <a:schemeClr val="accent1"/>
              </a:buClr>
              <a:buFont typeface="Arial" panose="020B0604020202020204" pitchFamily="34" charset="0"/>
              <a:buChar char="•"/>
            </a:pP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68531" y="535171"/>
            <a:ext cx="1059649" cy="1059649"/>
          </a:xfrm>
          <a:prstGeom prst="rect">
            <a:avLst/>
          </a:prstGeom>
        </p:spPr>
      </p:pic>
    </p:spTree>
    <p:extLst>
      <p:ext uri="{BB962C8B-B14F-4D97-AF65-F5344CB8AC3E}">
        <p14:creationId xmlns:p14="http://schemas.microsoft.com/office/powerpoint/2010/main" val="1185462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68219"/>
            <a:ext cx="8596668" cy="883298"/>
          </a:xfrm>
        </p:spPr>
        <p:txBody>
          <a:bodyPr>
            <a:normAutofit/>
          </a:bodyPr>
          <a:lstStyle/>
          <a:p>
            <a:r>
              <a:rPr lang="en-US" dirty="0"/>
              <a:t>Approved Purchase Orders</a:t>
            </a:r>
          </a:p>
        </p:txBody>
      </p:sp>
      <p:sp>
        <p:nvSpPr>
          <p:cNvPr id="3" name="Content Placeholder 2"/>
          <p:cNvSpPr>
            <a:spLocks noGrp="1"/>
          </p:cNvSpPr>
          <p:nvPr>
            <p:ph idx="1"/>
          </p:nvPr>
        </p:nvSpPr>
        <p:spPr>
          <a:xfrm>
            <a:off x="593045" y="1868169"/>
            <a:ext cx="8765246" cy="3601617"/>
          </a:xfrm>
        </p:spPr>
        <p:txBody>
          <a:bodyPr>
            <a:normAutofit fontScale="92500" lnSpcReduction="10000"/>
          </a:bodyPr>
          <a:lstStyle/>
          <a:p>
            <a:pPr>
              <a:buFont typeface="Wingdings 3" panose="05040102010807070707" pitchFamily="18" charset="2"/>
              <a:buChar char="u"/>
              <a:defRPr/>
            </a:pPr>
            <a:r>
              <a:rPr lang="en-US" sz="2200" b="1" dirty="0">
                <a:solidFill>
                  <a:schemeClr val="accent6">
                    <a:lumMod val="75000"/>
                  </a:schemeClr>
                </a:solidFill>
                <a:latin typeface="Calibri" panose="020F0502020204030204" pitchFamily="34" charset="0"/>
                <a:cs typeface="Calibri" panose="020F0502020204030204" pitchFamily="34" charset="0"/>
              </a:rPr>
              <a:t>Final Approval </a:t>
            </a:r>
            <a:r>
              <a:rPr lang="en-US" sz="2200" dirty="0">
                <a:solidFill>
                  <a:schemeClr val="accent6">
                    <a:lumMod val="75000"/>
                  </a:schemeClr>
                </a:solidFill>
                <a:latin typeface="Calibri" panose="020F0502020204030204" pitchFamily="34" charset="0"/>
                <a:cs typeface="Calibri" panose="020F0502020204030204" pitchFamily="34" charset="0"/>
              </a:rPr>
              <a:t>– When the review is complete and Procurement is satisfied campus has complied with purchasing rules, they approve the PR and distributes via email.  </a:t>
            </a:r>
          </a:p>
          <a:p>
            <a:pPr>
              <a:buFont typeface="Wingdings 3" panose="05040102010807070707" pitchFamily="18" charset="2"/>
              <a:buChar char="u"/>
              <a:defRPr/>
            </a:pPr>
            <a:r>
              <a:rPr lang="en-US" sz="2200" b="1" dirty="0">
                <a:solidFill>
                  <a:schemeClr val="accent6">
                    <a:lumMod val="75000"/>
                  </a:schemeClr>
                </a:solidFill>
                <a:latin typeface="Calibri" panose="020F0502020204030204" pitchFamily="34" charset="0"/>
                <a:cs typeface="Calibri" panose="020F0502020204030204" pitchFamily="34" charset="0"/>
              </a:rPr>
              <a:t>Placing the Order </a:t>
            </a:r>
            <a:r>
              <a:rPr lang="en-US" sz="2200" dirty="0">
                <a:solidFill>
                  <a:schemeClr val="accent6">
                    <a:lumMod val="75000"/>
                  </a:schemeClr>
                </a:solidFill>
                <a:latin typeface="Calibri" panose="020F0502020204030204" pitchFamily="34" charset="0"/>
                <a:cs typeface="Calibri" panose="020F0502020204030204" pitchFamily="34" charset="0"/>
              </a:rPr>
              <a:t>- The approved PR is sent directly to the supplier, department contact, Procurement and Financial Services. </a:t>
            </a:r>
          </a:p>
          <a:p>
            <a:pPr>
              <a:buFont typeface="Wingdings 3" panose="05040102010807070707" pitchFamily="18" charset="2"/>
              <a:buChar char="u"/>
              <a:defRPr/>
            </a:pPr>
            <a:r>
              <a:rPr lang="en-US" sz="2200" b="1" dirty="0">
                <a:solidFill>
                  <a:schemeClr val="accent6">
                    <a:lumMod val="75000"/>
                  </a:schemeClr>
                </a:solidFill>
                <a:latin typeface="Calibri" panose="020F0502020204030204" pitchFamily="34" charset="0"/>
                <a:cs typeface="Calibri" panose="020F0502020204030204" pitchFamily="34" charset="0"/>
              </a:rPr>
              <a:t>Invoices – </a:t>
            </a:r>
            <a:r>
              <a:rPr lang="en-US" sz="2200" dirty="0">
                <a:solidFill>
                  <a:schemeClr val="accent6">
                    <a:lumMod val="75000"/>
                  </a:schemeClr>
                </a:solidFill>
                <a:latin typeface="Calibri" panose="020F0502020204030204" pitchFamily="34" charset="0"/>
                <a:cs typeface="Calibri" panose="020F0502020204030204" pitchFamily="34" charset="0"/>
              </a:rPr>
              <a:t>Invoices are sent to Accounts Payable directly by the supplier– </a:t>
            </a:r>
            <a:r>
              <a:rPr lang="en-US" sz="2200" u="sng" dirty="0">
                <a:solidFill>
                  <a:srgbClr val="0070C0"/>
                </a:solidFill>
                <a:latin typeface="Calibri" panose="020F0502020204030204" pitchFamily="34" charset="0"/>
                <a:cs typeface="Calibri" panose="020F0502020204030204" pitchFamily="34" charset="0"/>
              </a:rPr>
              <a:t>wtwap@uww.edu</a:t>
            </a:r>
            <a:r>
              <a:rPr lang="en-US" sz="2200" dirty="0">
                <a:solidFill>
                  <a:schemeClr val="accent6">
                    <a:lumMod val="75000"/>
                  </a:schemeClr>
                </a:solidFill>
                <a:latin typeface="Calibri" panose="020F0502020204030204" pitchFamily="34" charset="0"/>
                <a:cs typeface="Calibri" panose="020F0502020204030204" pitchFamily="34" charset="0"/>
              </a:rPr>
              <a:t>, departments use - </a:t>
            </a:r>
            <a:r>
              <a:rPr lang="en-US" sz="2200" u="sng" dirty="0">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finsrv@uww.edu</a:t>
            </a:r>
            <a:r>
              <a:rPr lang="en-US" sz="2200" dirty="0">
                <a:solidFill>
                  <a:schemeClr val="accent6">
                    <a:lumMod val="50000"/>
                  </a:schemeClr>
                </a:solidFill>
                <a:latin typeface="Calibri" panose="020F0502020204030204" pitchFamily="34" charset="0"/>
                <a:cs typeface="Calibri" panose="020F0502020204030204" pitchFamily="34" charset="0"/>
              </a:rPr>
              <a:t> or </a:t>
            </a:r>
            <a:r>
              <a:rPr lang="en-US" sz="2200" dirty="0">
                <a:solidFill>
                  <a:schemeClr val="accent6">
                    <a:lumMod val="75000"/>
                  </a:schemeClr>
                </a:solidFill>
                <a:latin typeface="Calibri" panose="020F0502020204030204" pitchFamily="34" charset="0"/>
                <a:cs typeface="Calibri" panose="020F0502020204030204" pitchFamily="34" charset="0"/>
              </a:rPr>
              <a:t>Hyer Hall room 110.</a:t>
            </a:r>
            <a:endParaRPr lang="en-US" sz="2200" b="1" dirty="0">
              <a:solidFill>
                <a:schemeClr val="accent6">
                  <a:lumMod val="75000"/>
                </a:schemeClr>
              </a:solidFill>
              <a:latin typeface="Calibri" panose="020F0502020204030204" pitchFamily="34" charset="0"/>
              <a:cs typeface="Calibri" panose="020F0502020204030204" pitchFamily="34" charset="0"/>
            </a:endParaRPr>
          </a:p>
          <a:p>
            <a:pPr>
              <a:buFont typeface="Wingdings 3" panose="05040102010807070707" pitchFamily="18" charset="2"/>
              <a:buChar char="u"/>
              <a:defRPr/>
            </a:pPr>
            <a:r>
              <a:rPr lang="en-US" sz="2200" b="1" dirty="0">
                <a:solidFill>
                  <a:schemeClr val="accent6">
                    <a:lumMod val="75000"/>
                  </a:schemeClr>
                </a:solidFill>
                <a:latin typeface="Calibri" panose="020F0502020204030204" pitchFamily="34" charset="0"/>
                <a:cs typeface="Calibri" panose="020F0502020204030204" pitchFamily="34" charset="0"/>
              </a:rPr>
              <a:t>Payment </a:t>
            </a:r>
            <a:r>
              <a:rPr lang="en-US" sz="2200" dirty="0">
                <a:solidFill>
                  <a:schemeClr val="accent6">
                    <a:lumMod val="75000"/>
                  </a:schemeClr>
                </a:solidFill>
                <a:latin typeface="Calibri" panose="020F0502020204030204" pitchFamily="34" charset="0"/>
                <a:cs typeface="Calibri" panose="020F0502020204030204" pitchFamily="34" charset="0"/>
              </a:rPr>
              <a:t>- When the invoice is received, Accounts Payable will contact the department listed on the PR to ensure the goods have been received. Department will enter a “cost receipt” for invoiced amount against the PR. Accounts Payable will make payment.</a:t>
            </a:r>
          </a:p>
          <a:p>
            <a:pPr>
              <a:buFont typeface="Wingdings 3" panose="05040102010807070707" pitchFamily="18" charset="2"/>
              <a:buChar char="u"/>
              <a:defRPr/>
            </a:pPr>
            <a:endParaRPr lang="en-US" sz="2200" dirty="0">
              <a:solidFill>
                <a:schemeClr val="accent6">
                  <a:lumMod val="75000"/>
                </a:schemeClr>
              </a:solidFill>
              <a:latin typeface="Calibri" panose="020F0502020204030204" pitchFamily="34" charset="0"/>
              <a:cs typeface="Calibri" panose="020F0502020204030204" pitchFamily="34" charset="0"/>
            </a:endParaRPr>
          </a:p>
          <a:p>
            <a:pPr>
              <a:buFont typeface="Wingdings 3" panose="05040102010807070707" pitchFamily="18" charset="2"/>
              <a:buChar char="u"/>
              <a:defRPr/>
            </a:pPr>
            <a:endParaRPr lang="en-US" sz="2200" dirty="0">
              <a:solidFill>
                <a:schemeClr val="accent6">
                  <a:lumMod val="75000"/>
                </a:schemeClr>
              </a:solidFill>
              <a:latin typeface="Calibri" panose="020F0502020204030204" pitchFamily="34" charset="0"/>
              <a:cs typeface="Calibri" panose="020F0502020204030204" pitchFamily="34" charset="0"/>
            </a:endParaRPr>
          </a:p>
          <a:p>
            <a:pPr marL="0" indent="0">
              <a:buNone/>
            </a:pPr>
            <a:endParaRPr lang="en-US" sz="2200" dirty="0">
              <a:solidFill>
                <a:schemeClr val="accent6">
                  <a:lumMod val="75000"/>
                </a:schemeClr>
              </a:solidFill>
              <a:latin typeface="Calibri" panose="020F0502020204030204" pitchFamily="34" charset="0"/>
              <a:cs typeface="Calibri" panose="020F0502020204030204" pitchFamily="34" charset="0"/>
            </a:endParaRPr>
          </a:p>
          <a:p>
            <a:pPr marL="0" indent="0">
              <a:buNone/>
            </a:pPr>
            <a:endParaRPr lang="en-US" dirty="0"/>
          </a:p>
        </p:txBody>
      </p:sp>
      <p:pic>
        <p:nvPicPr>
          <p:cNvPr id="4" name="Picture 3"/>
          <p:cNvPicPr>
            <a:picLocks noChangeAspect="1"/>
          </p:cNvPicPr>
          <p:nvPr/>
        </p:nvPicPr>
        <p:blipFill>
          <a:blip r:embed="rId3"/>
          <a:stretch>
            <a:fillRect/>
          </a:stretch>
        </p:blipFill>
        <p:spPr>
          <a:xfrm>
            <a:off x="10915091" y="6176660"/>
            <a:ext cx="1054699" cy="43895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9124" y="118263"/>
            <a:ext cx="1650971" cy="1749906"/>
          </a:xfrm>
          <a:prstGeom prst="rect">
            <a:avLst/>
          </a:prstGeom>
        </p:spPr>
      </p:pic>
    </p:spTree>
    <p:extLst>
      <p:ext uri="{BB962C8B-B14F-4D97-AF65-F5344CB8AC3E}">
        <p14:creationId xmlns:p14="http://schemas.microsoft.com/office/powerpoint/2010/main" val="612576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21567"/>
            <a:ext cx="8596668" cy="883298"/>
          </a:xfrm>
        </p:spPr>
        <p:txBody>
          <a:bodyPr/>
          <a:lstStyle/>
          <a:p>
            <a:r>
              <a:rPr lang="en-US" dirty="0"/>
              <a:t>POs Create Encumbrances</a:t>
            </a:r>
          </a:p>
        </p:txBody>
      </p:sp>
      <p:sp>
        <p:nvSpPr>
          <p:cNvPr id="3" name="Content Placeholder 2"/>
          <p:cNvSpPr>
            <a:spLocks noGrp="1"/>
          </p:cNvSpPr>
          <p:nvPr>
            <p:ph idx="1"/>
          </p:nvPr>
        </p:nvSpPr>
        <p:spPr>
          <a:xfrm>
            <a:off x="677334" y="2052734"/>
            <a:ext cx="8765246" cy="3153748"/>
          </a:xfrm>
        </p:spPr>
        <p:txBody>
          <a:bodyPr>
            <a:normAutofit fontScale="92500" lnSpcReduction="10000"/>
          </a:bodyPr>
          <a:lstStyle/>
          <a:p>
            <a:pPr>
              <a:buFont typeface="Wingdings 3" panose="05040102010807070707" pitchFamily="18" charset="2"/>
              <a:buChar char="u"/>
              <a:defRPr/>
            </a:pPr>
            <a:r>
              <a:rPr lang="en-US" altLang="en-US" sz="2200" dirty="0">
                <a:solidFill>
                  <a:schemeClr val="accent6">
                    <a:lumMod val="75000"/>
                  </a:schemeClr>
                </a:solidFill>
              </a:rPr>
              <a:t>The amount of money being obligated or committed for a purchase order is called an encumbrance.</a:t>
            </a:r>
          </a:p>
          <a:p>
            <a:pPr>
              <a:buFont typeface="Wingdings 3" panose="05040102010807070707" pitchFamily="18" charset="2"/>
              <a:buChar char="u"/>
              <a:defRPr/>
            </a:pPr>
            <a:endParaRPr lang="en-US" altLang="en-US" sz="2200" dirty="0">
              <a:solidFill>
                <a:schemeClr val="accent6">
                  <a:lumMod val="75000"/>
                </a:schemeClr>
              </a:solidFill>
            </a:endParaRPr>
          </a:p>
          <a:p>
            <a:pPr>
              <a:buFont typeface="Wingdings 3" panose="05040102010807070707" pitchFamily="18" charset="2"/>
              <a:buChar char="u"/>
              <a:defRPr/>
            </a:pPr>
            <a:r>
              <a:rPr lang="en-US" altLang="en-US" sz="2200" dirty="0">
                <a:solidFill>
                  <a:schemeClr val="accent6">
                    <a:lumMod val="75000"/>
                  </a:schemeClr>
                </a:solidFill>
              </a:rPr>
              <a:t>Funding strings entered on the PR by the department assign the funding to be committed,</a:t>
            </a:r>
            <a:r>
              <a:rPr lang="en-US" altLang="en-US" sz="2200" dirty="0">
                <a:solidFill>
                  <a:schemeClr val="accent6">
                    <a:lumMod val="50000"/>
                  </a:schemeClr>
                </a:solidFill>
              </a:rPr>
              <a:t> </a:t>
            </a:r>
            <a:r>
              <a:rPr lang="en-US" altLang="en-US" sz="2200" u="sng" dirty="0">
                <a:solidFill>
                  <a:schemeClr val="accent6">
                    <a:lumMod val="50000"/>
                  </a:schemeClr>
                </a:solidFill>
              </a:rPr>
              <a:t>so the person(s) authorized to spend those funds must approve the PR</a:t>
            </a:r>
            <a:r>
              <a:rPr lang="en-US" altLang="en-US" sz="2200" dirty="0">
                <a:solidFill>
                  <a:schemeClr val="accent6">
                    <a:lumMod val="50000"/>
                  </a:schemeClr>
                </a:solidFill>
              </a:rPr>
              <a:t>.</a:t>
            </a:r>
          </a:p>
          <a:p>
            <a:pPr>
              <a:buFont typeface="Wingdings 3" panose="05040102010807070707" pitchFamily="18" charset="2"/>
              <a:buChar char="u"/>
              <a:defRPr/>
            </a:pPr>
            <a:endParaRPr lang="en-US" altLang="en-US" sz="2200" dirty="0">
              <a:solidFill>
                <a:schemeClr val="accent6">
                  <a:lumMod val="75000"/>
                </a:schemeClr>
              </a:solidFill>
            </a:endParaRPr>
          </a:p>
          <a:p>
            <a:pPr>
              <a:buFont typeface="Wingdings 3" panose="05040102010807070707" pitchFamily="18" charset="2"/>
              <a:buChar char="u"/>
              <a:defRPr/>
            </a:pPr>
            <a:r>
              <a:rPr lang="en-US" altLang="en-US" sz="2200" dirty="0">
                <a:solidFill>
                  <a:schemeClr val="accent6">
                    <a:lumMod val="75000"/>
                  </a:schemeClr>
                </a:solidFill>
              </a:rPr>
              <a:t>Once the PR is approved the funds are committed and the encumbrance will show up in Wiser in the funding department information.   </a:t>
            </a:r>
          </a:p>
          <a:p>
            <a:pPr marL="0" indent="0">
              <a:buNone/>
            </a:pPr>
            <a:endParaRPr lang="en-US" sz="2200" dirty="0">
              <a:solidFill>
                <a:schemeClr val="accent6">
                  <a:lumMod val="75000"/>
                </a:schemeClr>
              </a:solidFill>
            </a:endParaRP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1697772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21567"/>
            <a:ext cx="8596668" cy="883298"/>
          </a:xfrm>
        </p:spPr>
        <p:txBody>
          <a:bodyPr/>
          <a:lstStyle/>
          <a:p>
            <a:r>
              <a:rPr lang="en-US" dirty="0"/>
              <a:t>Timing of PO Requests</a:t>
            </a:r>
          </a:p>
        </p:txBody>
      </p:sp>
      <p:sp>
        <p:nvSpPr>
          <p:cNvPr id="3" name="Content Placeholder 2"/>
          <p:cNvSpPr>
            <a:spLocks noGrp="1"/>
          </p:cNvSpPr>
          <p:nvPr>
            <p:ph idx="1"/>
          </p:nvPr>
        </p:nvSpPr>
        <p:spPr>
          <a:xfrm>
            <a:off x="508756" y="1800809"/>
            <a:ext cx="8765246" cy="4226768"/>
          </a:xfrm>
        </p:spPr>
        <p:txBody>
          <a:bodyPr>
            <a:normAutofit fontScale="55000" lnSpcReduction="20000"/>
          </a:bodyPr>
          <a:lstStyle/>
          <a:p>
            <a:pPr marL="0" indent="0">
              <a:buNone/>
            </a:pPr>
            <a:endParaRPr lang="en-US" sz="2200" dirty="0">
              <a:solidFill>
                <a:schemeClr val="accent6">
                  <a:lumMod val="75000"/>
                </a:schemeClr>
              </a:solidFill>
            </a:endParaRPr>
          </a:p>
          <a:p>
            <a:pPr>
              <a:buFont typeface="Wingdings 3" panose="05040102010807070707" pitchFamily="18" charset="2"/>
              <a:buChar char="u"/>
              <a:defRPr/>
            </a:pPr>
            <a:r>
              <a:rPr lang="en-US" sz="3200" dirty="0">
                <a:solidFill>
                  <a:schemeClr val="accent6">
                    <a:lumMod val="75000"/>
                  </a:schemeClr>
                </a:solidFill>
              </a:rPr>
              <a:t>Ideally, purchases for services would have coverage dates that coincide with the fiscal year.  That is not practical and rarely happens.  So PRs  for service coverage that spans two fiscal years are entered in the year of the start of coverage, such as for copier leases, maintenance agreements, software licenses.  Coverage for a future year will have a PR created in that year.</a:t>
            </a:r>
          </a:p>
          <a:p>
            <a:pPr>
              <a:buFont typeface="Wingdings 3" panose="05040102010807070707" pitchFamily="18" charset="2"/>
              <a:buChar char="u"/>
              <a:defRPr/>
            </a:pPr>
            <a:endParaRPr lang="en-US" sz="3200" dirty="0">
              <a:solidFill>
                <a:schemeClr val="accent6">
                  <a:lumMod val="75000"/>
                </a:schemeClr>
              </a:solidFill>
            </a:endParaRPr>
          </a:p>
          <a:p>
            <a:pPr>
              <a:buFont typeface="Wingdings 3" panose="05040102010807070707" pitchFamily="18" charset="2"/>
              <a:buChar char="u"/>
              <a:defRPr/>
            </a:pPr>
            <a:r>
              <a:rPr lang="en-US" sz="3200" dirty="0">
                <a:solidFill>
                  <a:schemeClr val="accent6">
                    <a:lumMod val="75000"/>
                  </a:schemeClr>
                </a:solidFill>
              </a:rPr>
              <a:t>The “year end cut off dates” document distributed to campus in March each year contains the due dates for current fiscal year PRs, which is typically the end of May.  Departments should plan accordingly to make your purchases by year end.  </a:t>
            </a:r>
          </a:p>
          <a:p>
            <a:pPr>
              <a:buFont typeface="Wingdings 3" panose="05040102010807070707" pitchFamily="18" charset="2"/>
              <a:buChar char="u"/>
              <a:defRPr/>
            </a:pPr>
            <a:endParaRPr lang="en-US" sz="3200" dirty="0">
              <a:solidFill>
                <a:schemeClr val="accent6">
                  <a:lumMod val="75000"/>
                </a:schemeClr>
              </a:solidFill>
            </a:endParaRPr>
          </a:p>
          <a:p>
            <a:pPr>
              <a:buFont typeface="Wingdings 3" panose="05040102010807070707" pitchFamily="18" charset="2"/>
              <a:buChar char="u"/>
              <a:defRPr/>
            </a:pPr>
            <a:r>
              <a:rPr lang="en-US" sz="3200" dirty="0">
                <a:solidFill>
                  <a:schemeClr val="accent6">
                    <a:lumMod val="75000"/>
                  </a:schemeClr>
                </a:solidFill>
              </a:rPr>
              <a:t>Just because funds are available near the end of the year doesn’t mean you can submit a PR to use them. PRs created in the current year are for goods or services to be received by June 30.  </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05649" y="354562"/>
            <a:ext cx="1576875" cy="1576875"/>
          </a:xfrm>
          <a:prstGeom prst="rect">
            <a:avLst/>
          </a:prstGeom>
        </p:spPr>
      </p:pic>
    </p:spTree>
    <p:extLst>
      <p:ext uri="{BB962C8B-B14F-4D97-AF65-F5344CB8AC3E}">
        <p14:creationId xmlns:p14="http://schemas.microsoft.com/office/powerpoint/2010/main" val="1824755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21567"/>
            <a:ext cx="8596668" cy="883298"/>
          </a:xfrm>
        </p:spPr>
        <p:txBody>
          <a:bodyPr/>
          <a:lstStyle/>
          <a:p>
            <a:r>
              <a:rPr lang="en-US" dirty="0"/>
              <a:t>Year End</a:t>
            </a:r>
          </a:p>
        </p:txBody>
      </p:sp>
      <p:sp>
        <p:nvSpPr>
          <p:cNvPr id="3" name="Content Placeholder 2"/>
          <p:cNvSpPr>
            <a:spLocks noGrp="1"/>
          </p:cNvSpPr>
          <p:nvPr>
            <p:ph idx="1"/>
          </p:nvPr>
        </p:nvSpPr>
        <p:spPr>
          <a:xfrm>
            <a:off x="425407" y="1464905"/>
            <a:ext cx="8765246" cy="4376056"/>
          </a:xfrm>
        </p:spPr>
        <p:txBody>
          <a:bodyPr>
            <a:normAutofit lnSpcReduction="10000"/>
          </a:bodyPr>
          <a:lstStyle/>
          <a:p>
            <a:pPr>
              <a:buFont typeface="Wingdings 3" panose="05040102010807070707" pitchFamily="18" charset="2"/>
              <a:buChar char="u"/>
            </a:pPr>
            <a:endParaRPr lang="en-US" sz="2200" dirty="0">
              <a:solidFill>
                <a:schemeClr val="accent6">
                  <a:lumMod val="75000"/>
                </a:schemeClr>
              </a:solidFill>
            </a:endParaRPr>
          </a:p>
          <a:p>
            <a:pPr>
              <a:buFont typeface="Wingdings 3" panose="05040102010807070707" pitchFamily="18" charset="2"/>
              <a:buChar char="u"/>
              <a:defRPr/>
            </a:pPr>
            <a:r>
              <a:rPr lang="en-US" dirty="0">
                <a:solidFill>
                  <a:schemeClr val="accent6">
                    <a:lumMod val="75000"/>
                  </a:schemeClr>
                </a:solidFill>
              </a:rPr>
              <a:t>All standing orders are closed at year end, and those for which goods and services have been received should already be closed.  Departments should start reviewing their encumbrances in May and June for any PRs that should be closed.</a:t>
            </a:r>
          </a:p>
          <a:p>
            <a:pPr>
              <a:buFont typeface="Wingdings 3" panose="05040102010807070707" pitchFamily="18" charset="2"/>
              <a:buChar char="u"/>
              <a:defRPr/>
            </a:pPr>
            <a:endParaRPr lang="en-US" sz="900" dirty="0">
              <a:solidFill>
                <a:schemeClr val="accent6">
                  <a:lumMod val="75000"/>
                </a:schemeClr>
              </a:solidFill>
            </a:endParaRPr>
          </a:p>
          <a:p>
            <a:pPr>
              <a:buFont typeface="Wingdings 3" panose="05040102010807070707" pitchFamily="18" charset="2"/>
              <a:buChar char="u"/>
              <a:defRPr/>
            </a:pPr>
            <a:r>
              <a:rPr lang="en-US" dirty="0">
                <a:solidFill>
                  <a:schemeClr val="accent6">
                    <a:lumMod val="75000"/>
                  </a:schemeClr>
                </a:solidFill>
              </a:rPr>
              <a:t>Occasionally, purchase orders are created for which goods or services have been delayed, backordered, etc. so will not be received by June 30.  These PRs will remain open, and the encumbrance will “rollover” into the new fiscal year, along with the funding for the purchase.  This carryover PR needs to be closed in the new fiscal year when the goods are received and paid for.</a:t>
            </a:r>
          </a:p>
          <a:p>
            <a:pPr marL="0" indent="0">
              <a:buNone/>
              <a:defRPr/>
            </a:pPr>
            <a:r>
              <a:rPr lang="en-US" sz="900" dirty="0">
                <a:solidFill>
                  <a:schemeClr val="accent6">
                    <a:lumMod val="75000"/>
                  </a:schemeClr>
                </a:solidFill>
              </a:rPr>
              <a:t> </a:t>
            </a:r>
          </a:p>
          <a:p>
            <a:pPr>
              <a:buFont typeface="Wingdings 3" panose="05040102010807070707" pitchFamily="18" charset="2"/>
              <a:buChar char="u"/>
              <a:defRPr/>
            </a:pPr>
            <a:r>
              <a:rPr lang="en-US" dirty="0">
                <a:solidFill>
                  <a:schemeClr val="accent6">
                    <a:lumMod val="75000"/>
                  </a:schemeClr>
                </a:solidFill>
              </a:rPr>
              <a:t>PRs for the new fiscal year may be entered beginning May 1, so requisitions can be submitted for approval after that date with the new “UW Fiscal Year” selected.</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3516853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1959" y="4490705"/>
            <a:ext cx="545895" cy="545895"/>
          </a:xfrm>
          <a:prstGeom prst="rect">
            <a:avLst/>
          </a:prstGeom>
        </p:spPr>
      </p:pic>
      <p:sp>
        <p:nvSpPr>
          <p:cNvPr id="3" name="Content Placeholder 2"/>
          <p:cNvSpPr>
            <a:spLocks noGrp="1"/>
          </p:cNvSpPr>
          <p:nvPr>
            <p:ph idx="1"/>
          </p:nvPr>
        </p:nvSpPr>
        <p:spPr>
          <a:xfrm>
            <a:off x="2268437" y="2148354"/>
            <a:ext cx="4201587" cy="3153748"/>
          </a:xfrm>
        </p:spPr>
        <p:txBody>
          <a:bodyPr>
            <a:normAutofit/>
          </a:bodyPr>
          <a:lstStyle/>
          <a:p>
            <a:pPr marL="0" indent="0">
              <a:buNone/>
            </a:pPr>
            <a:endParaRPr lang="en-US" sz="2200" dirty="0">
              <a:solidFill>
                <a:schemeClr val="accent6">
                  <a:lumMod val="75000"/>
                </a:schemeClr>
              </a:solidFill>
            </a:endParaRPr>
          </a:p>
          <a:p>
            <a:pPr marL="0" indent="0">
              <a:buNone/>
            </a:pPr>
            <a:r>
              <a:rPr lang="en-US" sz="6600" dirty="0">
                <a:solidFill>
                  <a:schemeClr val="tx2">
                    <a:lumMod val="75000"/>
                  </a:schemeClr>
                </a:solidFill>
              </a:rPr>
              <a:t>Questions?</a:t>
            </a:r>
          </a:p>
        </p:txBody>
      </p:sp>
      <p:pic>
        <p:nvPicPr>
          <p:cNvPr id="4" name="Picture 3"/>
          <p:cNvPicPr>
            <a:picLocks noChangeAspect="1"/>
          </p:cNvPicPr>
          <p:nvPr/>
        </p:nvPicPr>
        <p:blipFill>
          <a:blip r:embed="rId3"/>
          <a:stretch>
            <a:fillRect/>
          </a:stretch>
        </p:blipFill>
        <p:spPr>
          <a:xfrm>
            <a:off x="10915091" y="6176660"/>
            <a:ext cx="1054699" cy="43895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70024" y="3055070"/>
            <a:ext cx="737778" cy="73777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54927" y="3129226"/>
            <a:ext cx="1574798" cy="1574798"/>
          </a:xfrm>
          <a:prstGeom prst="rect">
            <a:avLst/>
          </a:prstGeom>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897915" y="3725228"/>
            <a:ext cx="719234" cy="719234"/>
          </a:xfrm>
          <a:prstGeom prst="rect">
            <a:avLst/>
          </a:prstGeom>
        </p:spPr>
      </p:pic>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6732992" y="3856863"/>
            <a:ext cx="587599" cy="587599"/>
          </a:xfrm>
          <a:prstGeom prst="rect">
            <a:avLst/>
          </a:prstGeom>
        </p:spPr>
      </p:pic>
      <p:pic>
        <p:nvPicPr>
          <p:cNvPr id="9" name="Pictur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091959" y="2273006"/>
            <a:ext cx="898975" cy="898975"/>
          </a:xfrm>
          <a:prstGeom prst="rect">
            <a:avLst/>
          </a:prstGeom>
        </p:spPr>
      </p:pic>
    </p:spTree>
    <p:extLst>
      <p:ext uri="{BB962C8B-B14F-4D97-AF65-F5344CB8AC3E}">
        <p14:creationId xmlns:p14="http://schemas.microsoft.com/office/powerpoint/2010/main" val="2928523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BF52D-AE47-4C02-A90E-6AD888C9A368}"/>
              </a:ext>
            </a:extLst>
          </p:cNvPr>
          <p:cNvSpPr>
            <a:spLocks noGrp="1"/>
          </p:cNvSpPr>
          <p:nvPr>
            <p:ph type="title"/>
          </p:nvPr>
        </p:nvSpPr>
        <p:spPr/>
        <p:txBody>
          <a:bodyPr/>
          <a:lstStyle/>
          <a:p>
            <a:r>
              <a:rPr lang="en-US" dirty="0"/>
              <a:t>Training </a:t>
            </a:r>
          </a:p>
        </p:txBody>
      </p:sp>
      <p:sp>
        <p:nvSpPr>
          <p:cNvPr id="3" name="Content Placeholder 2">
            <a:extLst>
              <a:ext uri="{FF2B5EF4-FFF2-40B4-BE49-F238E27FC236}">
                <a16:creationId xmlns:a16="http://schemas.microsoft.com/office/drawing/2014/main" id="{DDC391D3-7379-41DE-9B4B-6AD4305325A6}"/>
              </a:ext>
            </a:extLst>
          </p:cNvPr>
          <p:cNvSpPr>
            <a:spLocks noGrp="1"/>
          </p:cNvSpPr>
          <p:nvPr>
            <p:ph idx="1"/>
          </p:nvPr>
        </p:nvSpPr>
        <p:spPr>
          <a:xfrm>
            <a:off x="677334" y="1488613"/>
            <a:ext cx="8596668" cy="3880773"/>
          </a:xfrm>
        </p:spPr>
        <p:txBody>
          <a:bodyPr/>
          <a:lstStyle/>
          <a:p>
            <a:r>
              <a:rPr lang="en-US" dirty="0">
                <a:solidFill>
                  <a:srgbClr val="7030A0"/>
                </a:solidFill>
              </a:rPr>
              <a:t>Purchasing and P-Card Training </a:t>
            </a:r>
          </a:p>
          <a:p>
            <a:pPr lvl="1"/>
            <a:r>
              <a:rPr lang="en-US" u="sng" dirty="0">
                <a:solidFill>
                  <a:srgbClr val="7030A0"/>
                </a:solidFill>
              </a:rPr>
              <a:t>Office Hours </a:t>
            </a:r>
            <a:r>
              <a:rPr lang="en-US" dirty="0">
                <a:solidFill>
                  <a:srgbClr val="7030A0"/>
                </a:solidFill>
              </a:rPr>
              <a:t>– Tuesdays 2-3pm </a:t>
            </a:r>
          </a:p>
          <a:p>
            <a:pPr lvl="1"/>
            <a:r>
              <a:rPr lang="en-US" u="sng" dirty="0">
                <a:solidFill>
                  <a:srgbClr val="7030A0"/>
                </a:solidFill>
              </a:rPr>
              <a:t>ShopUW+ Training </a:t>
            </a:r>
            <a:r>
              <a:rPr lang="en-US" dirty="0">
                <a:solidFill>
                  <a:srgbClr val="7030A0"/>
                </a:solidFill>
              </a:rPr>
              <a:t>- 2</a:t>
            </a:r>
            <a:r>
              <a:rPr lang="en-US" baseline="30000" dirty="0">
                <a:solidFill>
                  <a:srgbClr val="7030A0"/>
                </a:solidFill>
              </a:rPr>
              <a:t>nd</a:t>
            </a:r>
            <a:r>
              <a:rPr lang="en-US" dirty="0">
                <a:solidFill>
                  <a:srgbClr val="7030A0"/>
                </a:solidFill>
              </a:rPr>
              <a:t> Thursday of the month from 10:00 am to 11:00 am</a:t>
            </a:r>
          </a:p>
          <a:p>
            <a:pPr lvl="1"/>
            <a:r>
              <a:rPr lang="en-US" u="sng" dirty="0">
                <a:solidFill>
                  <a:srgbClr val="7030A0"/>
                </a:solidFill>
              </a:rPr>
              <a:t>Procurement Training </a:t>
            </a:r>
            <a:r>
              <a:rPr lang="en-US" dirty="0">
                <a:solidFill>
                  <a:srgbClr val="7030A0"/>
                </a:solidFill>
              </a:rPr>
              <a:t>– 3</a:t>
            </a:r>
            <a:r>
              <a:rPr lang="en-US" baseline="30000" dirty="0">
                <a:solidFill>
                  <a:srgbClr val="7030A0"/>
                </a:solidFill>
              </a:rPr>
              <a:t>nd</a:t>
            </a:r>
            <a:r>
              <a:rPr lang="en-US" dirty="0">
                <a:solidFill>
                  <a:srgbClr val="7030A0"/>
                </a:solidFill>
              </a:rPr>
              <a:t> Friday of the month from 1:00 pm to 2:30 pm</a:t>
            </a:r>
          </a:p>
          <a:p>
            <a:pPr lvl="1"/>
            <a:r>
              <a:rPr lang="en-US" dirty="0" err="1">
                <a:solidFill>
                  <a:srgbClr val="7030A0"/>
                </a:solidFill>
              </a:rPr>
              <a:t>PCardholder</a:t>
            </a:r>
            <a:r>
              <a:rPr lang="en-US" dirty="0">
                <a:solidFill>
                  <a:srgbClr val="7030A0"/>
                </a:solidFill>
              </a:rPr>
              <a:t> and </a:t>
            </a:r>
            <a:r>
              <a:rPr lang="en-US" dirty="0" err="1">
                <a:solidFill>
                  <a:srgbClr val="7030A0"/>
                </a:solidFill>
              </a:rPr>
              <a:t>PCard</a:t>
            </a:r>
            <a:r>
              <a:rPr lang="en-US" dirty="0">
                <a:solidFill>
                  <a:srgbClr val="7030A0"/>
                </a:solidFill>
              </a:rPr>
              <a:t> Approver training is required and invited by Procurement</a:t>
            </a:r>
          </a:p>
          <a:p>
            <a:pPr lvl="1"/>
            <a:r>
              <a:rPr lang="en-US" dirty="0">
                <a:solidFill>
                  <a:srgbClr val="7030A0"/>
                </a:solidFill>
              </a:rPr>
              <a:t>Contact </a:t>
            </a:r>
            <a:r>
              <a:rPr lang="en-US" dirty="0">
                <a:solidFill>
                  <a:srgbClr val="7030A0"/>
                </a:solidFill>
                <a:hlinkClick r:id="rId2">
                  <a:extLst>
                    <a:ext uri="{A12FA001-AC4F-418D-AE19-62706E023703}">
                      <ahyp:hlinkClr xmlns:ahyp="http://schemas.microsoft.com/office/drawing/2018/hyperlinkcolor" val="tx"/>
                    </a:ext>
                  </a:extLst>
                </a:hlinkClick>
              </a:rPr>
              <a:t>purchasing@uww.edu</a:t>
            </a:r>
            <a:r>
              <a:rPr lang="en-US" dirty="0">
                <a:solidFill>
                  <a:srgbClr val="7030A0"/>
                </a:solidFill>
              </a:rPr>
              <a:t> for more information </a:t>
            </a:r>
          </a:p>
        </p:txBody>
      </p:sp>
    </p:spTree>
    <p:extLst>
      <p:ext uri="{BB962C8B-B14F-4D97-AF65-F5344CB8AC3E}">
        <p14:creationId xmlns:p14="http://schemas.microsoft.com/office/powerpoint/2010/main" val="4249343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Links</a:t>
            </a:r>
          </a:p>
        </p:txBody>
      </p:sp>
      <p:sp>
        <p:nvSpPr>
          <p:cNvPr id="3" name="Content Placeholder 2"/>
          <p:cNvSpPr>
            <a:spLocks noGrp="1"/>
          </p:cNvSpPr>
          <p:nvPr>
            <p:ph idx="1"/>
          </p:nvPr>
        </p:nvSpPr>
        <p:spPr>
          <a:xfrm>
            <a:off x="677334" y="1305099"/>
            <a:ext cx="8596668" cy="4736264"/>
          </a:xfrm>
        </p:spPr>
        <p:txBody>
          <a:bodyPr>
            <a:normAutofit/>
          </a:bodyPr>
          <a:lstStyle/>
          <a:p>
            <a:r>
              <a:rPr lang="en-US" dirty="0">
                <a:solidFill>
                  <a:schemeClr val="accent4">
                    <a:lumMod val="50000"/>
                  </a:schemeClr>
                </a:solidFill>
              </a:rPr>
              <a:t>UW System contract page -</a:t>
            </a:r>
            <a:r>
              <a:rPr lang="en-US" dirty="0"/>
              <a:t> </a:t>
            </a:r>
            <a:r>
              <a:rPr lang="en-US" dirty="0">
                <a:hlinkClick r:id="rId2"/>
              </a:rPr>
              <a:t>https://www.wisconsin.edu/procurement/contracts/</a:t>
            </a:r>
            <a:r>
              <a:rPr lang="en-US" dirty="0"/>
              <a:t> </a:t>
            </a:r>
          </a:p>
          <a:p>
            <a:r>
              <a:rPr lang="en-US" dirty="0">
                <a:solidFill>
                  <a:schemeClr val="accent4">
                    <a:lumMod val="50000"/>
                  </a:schemeClr>
                </a:solidFill>
              </a:rPr>
              <a:t>SupplierNet - </a:t>
            </a:r>
            <a:r>
              <a:rPr lang="en-US" dirty="0">
                <a:hlinkClick r:id="rId3"/>
              </a:rPr>
              <a:t>https://suppliernet.wi.gov/Contracts.aspx</a:t>
            </a:r>
            <a:r>
              <a:rPr lang="en-US" dirty="0"/>
              <a:t> </a:t>
            </a:r>
          </a:p>
          <a:p>
            <a:r>
              <a:rPr lang="en-US" dirty="0">
                <a:solidFill>
                  <a:schemeClr val="accent4">
                    <a:lumMod val="50000"/>
                  </a:schemeClr>
                </a:solidFill>
              </a:rPr>
              <a:t>ShopUW+ Essentials - </a:t>
            </a:r>
            <a:r>
              <a:rPr lang="en-US" dirty="0">
                <a:hlinkClick r:id="rId4"/>
              </a:rPr>
              <a:t>https://shopuwplus.wisc.edu/</a:t>
            </a:r>
            <a:endParaRPr lang="en-US" dirty="0"/>
          </a:p>
          <a:p>
            <a:r>
              <a:rPr lang="en-US" dirty="0">
                <a:solidFill>
                  <a:schemeClr val="accent4">
                    <a:lumMod val="50000"/>
                  </a:schemeClr>
                </a:solidFill>
              </a:rPr>
              <a:t>Ineligible suppliers list - </a:t>
            </a:r>
            <a:r>
              <a:rPr lang="en-US" dirty="0">
                <a:hlinkClick r:id="rId5"/>
              </a:rPr>
              <a:t>http://www.bussvc.wisc.edu/purch/inel.html</a:t>
            </a:r>
            <a:r>
              <a:rPr lang="en-US" dirty="0"/>
              <a:t> </a:t>
            </a:r>
          </a:p>
          <a:p>
            <a:r>
              <a:rPr lang="en-US" dirty="0" err="1">
                <a:solidFill>
                  <a:schemeClr val="accent4">
                    <a:lumMod val="50000"/>
                  </a:schemeClr>
                </a:solidFill>
              </a:rPr>
              <a:t>Pcard</a:t>
            </a:r>
            <a:r>
              <a:rPr lang="en-US" dirty="0">
                <a:solidFill>
                  <a:schemeClr val="accent4">
                    <a:lumMod val="50000"/>
                  </a:schemeClr>
                </a:solidFill>
              </a:rPr>
              <a:t> Manual and Application - </a:t>
            </a:r>
            <a:r>
              <a:rPr lang="en-US" dirty="0">
                <a:hlinkClick r:id="rId6"/>
              </a:rPr>
              <a:t>https://www.wisconsin.edu/financial-administration/special-topics/purchasing-cards/</a:t>
            </a:r>
            <a:r>
              <a:rPr lang="en-US" dirty="0"/>
              <a:t> </a:t>
            </a:r>
          </a:p>
          <a:p>
            <a:r>
              <a:rPr lang="en-US" dirty="0">
                <a:solidFill>
                  <a:schemeClr val="accent4">
                    <a:lumMod val="50000"/>
                  </a:schemeClr>
                </a:solidFill>
              </a:rPr>
              <a:t>UW Travel </a:t>
            </a:r>
            <a:r>
              <a:rPr lang="en-US" dirty="0" err="1">
                <a:solidFill>
                  <a:schemeClr val="accent4">
                    <a:lumMod val="50000"/>
                  </a:schemeClr>
                </a:solidFill>
              </a:rPr>
              <a:t>WIse</a:t>
            </a:r>
            <a:r>
              <a:rPr lang="en-US" dirty="0">
                <a:solidFill>
                  <a:schemeClr val="accent4">
                    <a:lumMod val="50000"/>
                  </a:schemeClr>
                </a:solidFill>
              </a:rPr>
              <a:t> - </a:t>
            </a:r>
            <a:r>
              <a:rPr lang="en-US" dirty="0">
                <a:hlinkClick r:id="rId7"/>
              </a:rPr>
              <a:t>https://www.wisconsin.edu/procurement/contracts/travel-self-booking-tool-and-related-travel-management-services-13-2542/</a:t>
            </a:r>
            <a:endParaRPr lang="en-US" dirty="0"/>
          </a:p>
          <a:p>
            <a:r>
              <a:rPr lang="en-US" dirty="0">
                <a:solidFill>
                  <a:schemeClr val="accent4">
                    <a:lumMod val="50000"/>
                  </a:schemeClr>
                </a:solidFill>
              </a:rPr>
              <a:t>Purchasing Forms - </a:t>
            </a:r>
            <a:r>
              <a:rPr lang="en-US" dirty="0">
                <a:hlinkClick r:id="rId8"/>
              </a:rPr>
              <a:t>https://www.uww.edu/adminaffairs/finance/cashiers-office/forms#ProcurementForms</a:t>
            </a:r>
            <a:r>
              <a:rPr lang="en-US" dirty="0"/>
              <a:t> </a:t>
            </a:r>
          </a:p>
        </p:txBody>
      </p:sp>
    </p:spTree>
    <p:extLst>
      <p:ext uri="{BB962C8B-B14F-4D97-AF65-F5344CB8AC3E}">
        <p14:creationId xmlns:p14="http://schemas.microsoft.com/office/powerpoint/2010/main" val="3749659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6E709-69DB-4924-966C-F9B83D92BCA1}"/>
              </a:ext>
            </a:extLst>
          </p:cNvPr>
          <p:cNvSpPr>
            <a:spLocks noGrp="1"/>
          </p:cNvSpPr>
          <p:nvPr>
            <p:ph type="title"/>
          </p:nvPr>
        </p:nvSpPr>
        <p:spPr/>
        <p:txBody>
          <a:bodyPr/>
          <a:lstStyle/>
          <a:p>
            <a:r>
              <a:rPr lang="en-US" dirty="0"/>
              <a:t>Purchasing Delegation - Chapter</a:t>
            </a:r>
          </a:p>
        </p:txBody>
      </p:sp>
      <p:graphicFrame>
        <p:nvGraphicFramePr>
          <p:cNvPr id="5" name="Content Placeholder 6">
            <a:extLst>
              <a:ext uri="{FF2B5EF4-FFF2-40B4-BE49-F238E27FC236}">
                <a16:creationId xmlns:a16="http://schemas.microsoft.com/office/drawing/2014/main" id="{C3CE2A2C-6DDE-465C-8BB7-B1E2799199B7}"/>
              </a:ext>
            </a:extLst>
          </p:cNvPr>
          <p:cNvGraphicFramePr>
            <a:graphicFrameLocks noGrp="1"/>
          </p:cNvGraphicFramePr>
          <p:nvPr>
            <p:ph idx="1"/>
            <p:extLst>
              <p:ext uri="{D42A27DB-BD31-4B8C-83A1-F6EECF244321}">
                <p14:modId xmlns:p14="http://schemas.microsoft.com/office/powerpoint/2010/main" val="1437472030"/>
              </p:ext>
            </p:extLst>
          </p:nvPr>
        </p:nvGraphicFramePr>
        <p:xfrm>
          <a:off x="677334" y="1434011"/>
          <a:ext cx="8763000" cy="51815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a:extLst>
              <a:ext uri="{FF2B5EF4-FFF2-40B4-BE49-F238E27FC236}">
                <a16:creationId xmlns:a16="http://schemas.microsoft.com/office/drawing/2014/main" id="{45945E33-3A4B-4355-881C-D2846CDF16ED}"/>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7518760" y="259804"/>
            <a:ext cx="1524003" cy="1524003"/>
          </a:xfrm>
          <a:prstGeom prst="rect">
            <a:avLst/>
          </a:prstGeom>
        </p:spPr>
      </p:pic>
      <p:pic>
        <p:nvPicPr>
          <p:cNvPr id="7" name="Picture 6">
            <a:extLst>
              <a:ext uri="{FF2B5EF4-FFF2-40B4-BE49-F238E27FC236}">
                <a16:creationId xmlns:a16="http://schemas.microsoft.com/office/drawing/2014/main" id="{881C1A56-67B8-4793-BC90-DC5B36BDC443}"/>
              </a:ext>
            </a:extLst>
          </p:cNvPr>
          <p:cNvPicPr>
            <a:picLocks noChangeAspect="1"/>
          </p:cNvPicPr>
          <p:nvPr/>
        </p:nvPicPr>
        <p:blipFill>
          <a:blip r:embed="rId10"/>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2958665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UW-W Purchasing Delegation</a:t>
            </a:r>
          </a:p>
        </p:txBody>
      </p:sp>
      <p:sp>
        <p:nvSpPr>
          <p:cNvPr id="3" name="Content Placeholder 2"/>
          <p:cNvSpPr>
            <a:spLocks noGrp="1"/>
          </p:cNvSpPr>
          <p:nvPr>
            <p:ph idx="1"/>
          </p:nvPr>
        </p:nvSpPr>
        <p:spPr>
          <a:xfrm>
            <a:off x="677334" y="1587732"/>
            <a:ext cx="8827274" cy="3339869"/>
          </a:xfrm>
        </p:spPr>
        <p:txBody>
          <a:bodyPr>
            <a:normAutofit fontScale="92500" lnSpcReduction="20000"/>
          </a:bodyPr>
          <a:lstStyle/>
          <a:p>
            <a:pPr marL="0" indent="0">
              <a:buFont typeface="Arial" panose="020B0604020202020204" pitchFamily="34" charset="0"/>
              <a:buNone/>
              <a:defRPr/>
            </a:pPr>
            <a:r>
              <a:rPr lang="en-US" sz="2400" dirty="0">
                <a:solidFill>
                  <a:schemeClr val="accent6">
                    <a:lumMod val="75000"/>
                  </a:schemeClr>
                </a:solidFill>
              </a:rPr>
              <a:t>At UW Whitewater, Director of Procurement has been delegated the purchasing authority and has the responsibility to: </a:t>
            </a:r>
          </a:p>
          <a:p>
            <a:pPr marL="0" indent="0">
              <a:buFont typeface="Arial" panose="020B0604020202020204" pitchFamily="34" charset="0"/>
              <a:buNone/>
              <a:defRPr/>
            </a:pPr>
            <a:endParaRPr lang="en-US" sz="900" dirty="0">
              <a:solidFill>
                <a:schemeClr val="accent6">
                  <a:lumMod val="75000"/>
                </a:schemeClr>
              </a:solidFill>
            </a:endParaRPr>
          </a:p>
          <a:p>
            <a:pPr>
              <a:buFont typeface="Wingdings" panose="05000000000000000000" pitchFamily="2" charset="2"/>
              <a:buChar char="ü"/>
              <a:defRPr/>
            </a:pPr>
            <a:r>
              <a:rPr lang="en-US" sz="2000" dirty="0">
                <a:solidFill>
                  <a:schemeClr val="accent6">
                    <a:lumMod val="75000"/>
                  </a:schemeClr>
                </a:solidFill>
              </a:rPr>
              <a:t>Review and approve all potential purchases greater than $5,000, and certain other purchases that require a PR.</a:t>
            </a:r>
          </a:p>
          <a:p>
            <a:pPr>
              <a:buFont typeface="Wingdings" panose="05000000000000000000" pitchFamily="2" charset="2"/>
              <a:buChar char="ü"/>
              <a:defRPr/>
            </a:pPr>
            <a:r>
              <a:rPr lang="en-US" sz="2000" dirty="0">
                <a:solidFill>
                  <a:schemeClr val="accent6">
                    <a:lumMod val="75000"/>
                  </a:schemeClr>
                </a:solidFill>
              </a:rPr>
              <a:t>Review, Revise and Sign contracts/agreements</a:t>
            </a:r>
          </a:p>
          <a:p>
            <a:pPr>
              <a:buFont typeface="Wingdings" panose="05000000000000000000" pitchFamily="2" charset="2"/>
              <a:buChar char="ü"/>
              <a:defRPr/>
            </a:pPr>
            <a:r>
              <a:rPr lang="en-US" sz="2000" dirty="0">
                <a:solidFill>
                  <a:schemeClr val="accent6">
                    <a:lumMod val="75000"/>
                  </a:schemeClr>
                </a:solidFill>
              </a:rPr>
              <a:t>Run official sealed bids(RFP/RFB/RFI/RPA)</a:t>
            </a:r>
          </a:p>
          <a:p>
            <a:pPr>
              <a:buFont typeface="Wingdings" panose="05000000000000000000" pitchFamily="2" charset="2"/>
              <a:buChar char="ü"/>
              <a:defRPr/>
            </a:pPr>
            <a:r>
              <a:rPr lang="en-US" sz="2000" dirty="0">
                <a:solidFill>
                  <a:schemeClr val="accent6">
                    <a:lumMod val="75000"/>
                  </a:schemeClr>
                </a:solidFill>
              </a:rPr>
              <a:t>Approve or deny any “sole source” request $25,000 and under</a:t>
            </a:r>
          </a:p>
          <a:p>
            <a:pPr lvl="1">
              <a:buFont typeface="Wingdings" panose="05000000000000000000" pitchFamily="2" charset="2"/>
              <a:buChar char="ü"/>
              <a:defRPr/>
            </a:pPr>
            <a:r>
              <a:rPr lang="en-US" sz="1700" dirty="0">
                <a:solidFill>
                  <a:schemeClr val="accent6">
                    <a:lumMod val="75000"/>
                  </a:schemeClr>
                </a:solidFill>
                <a:latin typeface="Calibri" panose="020F0502020204030204" pitchFamily="34" charset="0"/>
                <a:cs typeface="Calibri" panose="020F0502020204030204" pitchFamily="34" charset="0"/>
              </a:rPr>
              <a:t>At the discretion of the Director of Procurement</a:t>
            </a:r>
          </a:p>
          <a:p>
            <a:pPr>
              <a:buFont typeface="Wingdings" panose="05000000000000000000" pitchFamily="2" charset="2"/>
              <a:buChar char="ü"/>
              <a:defRPr/>
            </a:pPr>
            <a:r>
              <a:rPr lang="en-US" sz="2000" dirty="0">
                <a:solidFill>
                  <a:schemeClr val="accent6">
                    <a:lumMod val="75000"/>
                  </a:schemeClr>
                </a:solidFill>
              </a:rPr>
              <a:t>Review activity on purchasing cards and ShopUW+ for appropriateness.</a:t>
            </a:r>
          </a:p>
          <a:p>
            <a:pPr>
              <a:defRPr/>
            </a:pPr>
            <a:endParaRPr lang="en-US" sz="900" dirty="0">
              <a:solidFill>
                <a:schemeClr val="accent6">
                  <a:lumMod val="75000"/>
                </a:schemeClr>
              </a:solidFill>
            </a:endParaRPr>
          </a:p>
          <a:p>
            <a:pPr marL="0" indent="0">
              <a:buNone/>
            </a:pPr>
            <a:endParaRPr lang="en-US" dirty="0"/>
          </a:p>
        </p:txBody>
      </p:sp>
      <p:pic>
        <p:nvPicPr>
          <p:cNvPr id="4" name="Picture 3"/>
          <p:cNvPicPr>
            <a:picLocks noChangeAspect="1"/>
          </p:cNvPicPr>
          <p:nvPr/>
        </p:nvPicPr>
        <p:blipFill>
          <a:blip r:embed="rId3"/>
          <a:stretch>
            <a:fillRect/>
          </a:stretch>
        </p:blipFill>
        <p:spPr>
          <a:xfrm>
            <a:off x="10915091" y="6176660"/>
            <a:ext cx="1054699" cy="438950"/>
          </a:xfrm>
          <a:prstGeom prst="rect">
            <a:avLst/>
          </a:prstGeom>
        </p:spPr>
      </p:pic>
      <p:pic>
        <p:nvPicPr>
          <p:cNvPr id="5" name="Picture 4">
            <a:extLst>
              <a:ext uri="{FF2B5EF4-FFF2-40B4-BE49-F238E27FC236}">
                <a16:creationId xmlns:a16="http://schemas.microsoft.com/office/drawing/2014/main" id="{338C21D9-A2DA-4473-89A7-CBA03119D0B9}"/>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103301" y="63729"/>
            <a:ext cx="1524003" cy="1524003"/>
          </a:xfrm>
          <a:prstGeom prst="rect">
            <a:avLst/>
          </a:prstGeom>
        </p:spPr>
      </p:pic>
    </p:spTree>
    <p:extLst>
      <p:ext uri="{BB962C8B-B14F-4D97-AF65-F5344CB8AC3E}">
        <p14:creationId xmlns:p14="http://schemas.microsoft.com/office/powerpoint/2010/main" val="3492619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That Means for Departments</a:t>
            </a:r>
          </a:p>
        </p:txBody>
      </p:sp>
      <p:sp>
        <p:nvSpPr>
          <p:cNvPr id="3" name="Content Placeholder 2"/>
          <p:cNvSpPr>
            <a:spLocks noGrp="1"/>
          </p:cNvSpPr>
          <p:nvPr>
            <p:ph idx="1"/>
          </p:nvPr>
        </p:nvSpPr>
        <p:spPr>
          <a:xfrm>
            <a:off x="677334" y="1544789"/>
            <a:ext cx="8596668" cy="3146558"/>
          </a:xfrm>
        </p:spPr>
        <p:txBody>
          <a:bodyPr>
            <a:normAutofit/>
          </a:bodyPr>
          <a:lstStyle/>
          <a:p>
            <a:pPr>
              <a:buFont typeface="Wingdings" panose="05000000000000000000" pitchFamily="2" charset="2"/>
              <a:buChar char="ü"/>
              <a:defRPr/>
            </a:pPr>
            <a:r>
              <a:rPr lang="en-US" sz="2000" dirty="0">
                <a:solidFill>
                  <a:schemeClr val="accent6">
                    <a:lumMod val="75000"/>
                  </a:schemeClr>
                </a:solidFill>
              </a:rPr>
              <a:t>Purchases greater than $5,000, and those that require a purchase requisition, must be sent through ShopUW+ for review and approval </a:t>
            </a:r>
            <a:r>
              <a:rPr lang="en-US" sz="2000" u="sng" dirty="0">
                <a:solidFill>
                  <a:srgbClr val="FF0000"/>
                </a:solidFill>
              </a:rPr>
              <a:t>PRIOR</a:t>
            </a:r>
            <a:r>
              <a:rPr lang="en-US" sz="2000" dirty="0">
                <a:solidFill>
                  <a:schemeClr val="accent6">
                    <a:lumMod val="75000"/>
                  </a:schemeClr>
                </a:solidFill>
              </a:rPr>
              <a:t> to an order being placed or purchase being made with the supplier</a:t>
            </a:r>
          </a:p>
          <a:p>
            <a:pPr>
              <a:buFont typeface="Wingdings" panose="05000000000000000000" pitchFamily="2" charset="2"/>
              <a:buChar char="ü"/>
              <a:defRPr/>
            </a:pPr>
            <a:r>
              <a:rPr lang="en-US" sz="2000" dirty="0">
                <a:solidFill>
                  <a:schemeClr val="accent6">
                    <a:lumMod val="75000"/>
                  </a:schemeClr>
                </a:solidFill>
              </a:rPr>
              <a:t>The purchase requisition is the official “order” for the goods or services, so cannot be prepared until all requirements are met.</a:t>
            </a:r>
          </a:p>
          <a:p>
            <a:pPr>
              <a:buFont typeface="Wingdings" panose="05000000000000000000" pitchFamily="2" charset="2"/>
              <a:buChar char="ü"/>
              <a:defRPr/>
            </a:pPr>
            <a:r>
              <a:rPr lang="en-US" sz="2000" dirty="0">
                <a:solidFill>
                  <a:schemeClr val="accent6">
                    <a:lumMod val="75000"/>
                  </a:schemeClr>
                </a:solidFill>
              </a:rPr>
              <a:t>The Procurement Office will help identify suppliers or develop bid specifications in order to ensure compliance with the appropriate procurement rules(as needed).</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3971449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Procurement Process Decision Tree</a:t>
            </a:r>
          </a:p>
        </p:txBody>
      </p:sp>
      <p:sp>
        <p:nvSpPr>
          <p:cNvPr id="3" name="Content Placeholder 2"/>
          <p:cNvSpPr>
            <a:spLocks noGrp="1"/>
          </p:cNvSpPr>
          <p:nvPr>
            <p:ph idx="1"/>
          </p:nvPr>
        </p:nvSpPr>
        <p:spPr>
          <a:xfrm>
            <a:off x="677334" y="1930400"/>
            <a:ext cx="8596668" cy="2859280"/>
          </a:xfrm>
        </p:spPr>
        <p:txBody>
          <a:bodyPr>
            <a:normAutofit/>
          </a:bodyPr>
          <a:lstStyle/>
          <a:p>
            <a:pPr marL="0" indent="0" algn="ctr">
              <a:buNone/>
            </a:pPr>
            <a:r>
              <a:rPr lang="en-US" sz="1900" dirty="0">
                <a:solidFill>
                  <a:schemeClr val="accent6">
                    <a:lumMod val="75000"/>
                  </a:schemeClr>
                </a:solidFill>
              </a:rPr>
              <a:t>Special Considerations and Requirements</a:t>
            </a:r>
          </a:p>
          <a:p>
            <a:pPr marL="0" indent="0" algn="ctr">
              <a:buNone/>
            </a:pPr>
            <a:endParaRPr lang="en-US" dirty="0">
              <a:solidFill>
                <a:schemeClr val="accent6">
                  <a:lumMod val="75000"/>
                </a:schemeClr>
              </a:solidFill>
            </a:endParaRPr>
          </a:p>
          <a:p>
            <a:pPr marL="0" indent="0" algn="ctr">
              <a:buNone/>
            </a:pPr>
            <a:r>
              <a:rPr lang="en-US" sz="1900" dirty="0">
                <a:solidFill>
                  <a:schemeClr val="accent6">
                    <a:lumMod val="75000"/>
                  </a:schemeClr>
                </a:solidFill>
              </a:rPr>
              <a:t>Mandatory Contract</a:t>
            </a:r>
          </a:p>
          <a:p>
            <a:pPr marL="0" indent="0" algn="ctr">
              <a:buNone/>
            </a:pPr>
            <a:endParaRPr lang="en-US" sz="1900" dirty="0">
              <a:solidFill>
                <a:schemeClr val="accent6">
                  <a:lumMod val="75000"/>
                </a:schemeClr>
              </a:solidFill>
            </a:endParaRPr>
          </a:p>
          <a:p>
            <a:pPr marL="0" indent="0" algn="ctr">
              <a:buNone/>
            </a:pPr>
            <a:r>
              <a:rPr lang="en-US" sz="1900" dirty="0">
                <a:solidFill>
                  <a:schemeClr val="accent6">
                    <a:lumMod val="75000"/>
                  </a:schemeClr>
                </a:solidFill>
              </a:rPr>
              <a:t>Non-Mandatory Contract</a:t>
            </a:r>
          </a:p>
          <a:p>
            <a:pPr marL="0" indent="0" algn="ctr">
              <a:buNone/>
            </a:pPr>
            <a:endParaRPr lang="en-US" dirty="0">
              <a:solidFill>
                <a:schemeClr val="accent6">
                  <a:lumMod val="75000"/>
                </a:schemeClr>
              </a:solidFill>
            </a:endParaRPr>
          </a:p>
          <a:p>
            <a:pPr marL="0" indent="0" algn="ctr">
              <a:buNone/>
            </a:pPr>
            <a:r>
              <a:rPr lang="en-US" sz="1900" dirty="0">
                <a:solidFill>
                  <a:schemeClr val="accent6">
                    <a:lumMod val="75000"/>
                  </a:schemeClr>
                </a:solidFill>
              </a:rPr>
              <a:t>Procurement Process?</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a:stretch>
            <a:fillRect/>
          </a:stretch>
        </p:blipFill>
        <p:spPr>
          <a:xfrm>
            <a:off x="2136711" y="4878734"/>
            <a:ext cx="5598367" cy="142938"/>
          </a:xfrm>
          <a:prstGeom prst="rect">
            <a:avLst/>
          </a:prstGeom>
        </p:spPr>
      </p:pic>
      <p:sp>
        <p:nvSpPr>
          <p:cNvPr id="6" name="TextBox 5"/>
          <p:cNvSpPr txBox="1"/>
          <p:nvPr/>
        </p:nvSpPr>
        <p:spPr>
          <a:xfrm>
            <a:off x="1567543" y="5253330"/>
            <a:ext cx="1999860" cy="923330"/>
          </a:xfrm>
          <a:prstGeom prst="rect">
            <a:avLst/>
          </a:prstGeom>
          <a:noFill/>
        </p:spPr>
        <p:txBody>
          <a:bodyPr wrap="square" rtlCol="0">
            <a:spAutoFit/>
          </a:bodyPr>
          <a:lstStyle/>
          <a:p>
            <a:pPr algn="ctr"/>
            <a:r>
              <a:rPr lang="en-US" dirty="0">
                <a:solidFill>
                  <a:schemeClr val="accent6">
                    <a:lumMod val="75000"/>
                  </a:schemeClr>
                </a:solidFill>
              </a:rPr>
              <a:t>&lt;$5,000		</a:t>
            </a:r>
          </a:p>
          <a:p>
            <a:pPr algn="ctr"/>
            <a:r>
              <a:rPr lang="en-US" dirty="0">
                <a:solidFill>
                  <a:schemeClr val="accent6">
                    <a:lumMod val="75000"/>
                  </a:schemeClr>
                </a:solidFill>
              </a:rPr>
              <a:t>Best Judgement/</a:t>
            </a:r>
          </a:p>
          <a:p>
            <a:pPr algn="ctr"/>
            <a:r>
              <a:rPr lang="en-US" dirty="0">
                <a:solidFill>
                  <a:schemeClr val="accent6">
                    <a:lumMod val="75000"/>
                  </a:schemeClr>
                </a:solidFill>
              </a:rPr>
              <a:t>P-Card/ShopUW+</a:t>
            </a:r>
          </a:p>
        </p:txBody>
      </p:sp>
      <p:sp>
        <p:nvSpPr>
          <p:cNvPr id="8" name="TextBox 7"/>
          <p:cNvSpPr txBox="1"/>
          <p:nvPr/>
        </p:nvSpPr>
        <p:spPr>
          <a:xfrm>
            <a:off x="3869990" y="5411675"/>
            <a:ext cx="2211355" cy="646331"/>
          </a:xfrm>
          <a:prstGeom prst="rect">
            <a:avLst/>
          </a:prstGeom>
          <a:noFill/>
        </p:spPr>
        <p:txBody>
          <a:bodyPr wrap="square" rtlCol="0">
            <a:spAutoFit/>
          </a:bodyPr>
          <a:lstStyle/>
          <a:p>
            <a:pPr algn="ctr"/>
            <a:r>
              <a:rPr lang="en-US" dirty="0">
                <a:solidFill>
                  <a:schemeClr val="accent6">
                    <a:lumMod val="75000"/>
                  </a:schemeClr>
                </a:solidFill>
              </a:rPr>
              <a:t>$5,000 to $50,000</a:t>
            </a:r>
          </a:p>
          <a:p>
            <a:pPr algn="ctr"/>
            <a:r>
              <a:rPr lang="en-US" dirty="0">
                <a:solidFill>
                  <a:schemeClr val="accent6">
                    <a:lumMod val="75000"/>
                  </a:schemeClr>
                </a:solidFill>
              </a:rPr>
              <a:t>Simplified Bid</a:t>
            </a:r>
          </a:p>
        </p:txBody>
      </p:sp>
      <p:sp>
        <p:nvSpPr>
          <p:cNvPr id="9" name="TextBox 8"/>
          <p:cNvSpPr txBox="1"/>
          <p:nvPr/>
        </p:nvSpPr>
        <p:spPr>
          <a:xfrm>
            <a:off x="6447453" y="5411675"/>
            <a:ext cx="2155371" cy="646331"/>
          </a:xfrm>
          <a:prstGeom prst="rect">
            <a:avLst/>
          </a:prstGeom>
          <a:noFill/>
        </p:spPr>
        <p:txBody>
          <a:bodyPr wrap="square" rtlCol="0">
            <a:spAutoFit/>
          </a:bodyPr>
          <a:lstStyle/>
          <a:p>
            <a:pPr algn="ctr"/>
            <a:r>
              <a:rPr lang="en-US" dirty="0">
                <a:solidFill>
                  <a:schemeClr val="accent6">
                    <a:lumMod val="75000"/>
                  </a:schemeClr>
                </a:solidFill>
              </a:rPr>
              <a:t>&gt;$50,000</a:t>
            </a:r>
          </a:p>
          <a:p>
            <a:pPr algn="ctr"/>
            <a:r>
              <a:rPr lang="en-US" dirty="0">
                <a:solidFill>
                  <a:schemeClr val="accent6">
                    <a:lumMod val="75000"/>
                  </a:schemeClr>
                </a:solidFill>
              </a:rPr>
              <a:t>RFB/RFP</a:t>
            </a:r>
          </a:p>
        </p:txBody>
      </p:sp>
      <p:pic>
        <p:nvPicPr>
          <p:cNvPr id="10" name="Picture 9"/>
          <p:cNvPicPr>
            <a:picLocks noChangeAspect="1"/>
          </p:cNvPicPr>
          <p:nvPr/>
        </p:nvPicPr>
        <p:blipFill>
          <a:blip r:embed="rId4"/>
          <a:stretch>
            <a:fillRect/>
          </a:stretch>
        </p:blipFill>
        <p:spPr>
          <a:xfrm>
            <a:off x="2097174" y="4914733"/>
            <a:ext cx="321945" cy="338597"/>
          </a:xfrm>
          <a:prstGeom prst="rect">
            <a:avLst/>
          </a:prstGeom>
        </p:spPr>
      </p:pic>
      <p:pic>
        <p:nvPicPr>
          <p:cNvPr id="11" name="Picture 10"/>
          <p:cNvPicPr>
            <a:picLocks noChangeAspect="1"/>
          </p:cNvPicPr>
          <p:nvPr/>
        </p:nvPicPr>
        <p:blipFill>
          <a:blip r:embed="rId5"/>
          <a:stretch>
            <a:fillRect/>
          </a:stretch>
        </p:blipFill>
        <p:spPr>
          <a:xfrm>
            <a:off x="4795970" y="4914733"/>
            <a:ext cx="323116" cy="341406"/>
          </a:xfrm>
          <a:prstGeom prst="rect">
            <a:avLst/>
          </a:prstGeom>
        </p:spPr>
      </p:pic>
      <p:pic>
        <p:nvPicPr>
          <p:cNvPr id="12" name="Picture 11"/>
          <p:cNvPicPr>
            <a:picLocks noChangeAspect="1"/>
          </p:cNvPicPr>
          <p:nvPr/>
        </p:nvPicPr>
        <p:blipFill>
          <a:blip r:embed="rId5"/>
          <a:stretch>
            <a:fillRect/>
          </a:stretch>
        </p:blipFill>
        <p:spPr>
          <a:xfrm>
            <a:off x="7451499" y="4911924"/>
            <a:ext cx="323116" cy="341406"/>
          </a:xfrm>
          <a:prstGeom prst="rect">
            <a:avLst/>
          </a:prstGeom>
        </p:spPr>
      </p:pic>
      <p:pic>
        <p:nvPicPr>
          <p:cNvPr id="13" name="Picture 12"/>
          <p:cNvPicPr>
            <a:picLocks noChangeAspect="1"/>
          </p:cNvPicPr>
          <p:nvPr/>
        </p:nvPicPr>
        <p:blipFill>
          <a:blip r:embed="rId6"/>
          <a:stretch>
            <a:fillRect/>
          </a:stretch>
        </p:blipFill>
        <p:spPr>
          <a:xfrm>
            <a:off x="4753294" y="2320403"/>
            <a:ext cx="408467" cy="432854"/>
          </a:xfrm>
          <a:prstGeom prst="rect">
            <a:avLst/>
          </a:prstGeom>
        </p:spPr>
      </p:pic>
      <p:pic>
        <p:nvPicPr>
          <p:cNvPr id="14" name="Picture 13"/>
          <p:cNvPicPr>
            <a:picLocks noChangeAspect="1"/>
          </p:cNvPicPr>
          <p:nvPr/>
        </p:nvPicPr>
        <p:blipFill>
          <a:blip r:embed="rId6"/>
          <a:stretch>
            <a:fillRect/>
          </a:stretch>
        </p:blipFill>
        <p:spPr>
          <a:xfrm>
            <a:off x="4753293" y="3122187"/>
            <a:ext cx="408467" cy="432854"/>
          </a:xfrm>
          <a:prstGeom prst="rect">
            <a:avLst/>
          </a:prstGeom>
        </p:spPr>
      </p:pic>
      <p:pic>
        <p:nvPicPr>
          <p:cNvPr id="15" name="Picture 14"/>
          <p:cNvPicPr>
            <a:picLocks noChangeAspect="1"/>
          </p:cNvPicPr>
          <p:nvPr/>
        </p:nvPicPr>
        <p:blipFill>
          <a:blip r:embed="rId6"/>
          <a:stretch>
            <a:fillRect/>
          </a:stretch>
        </p:blipFill>
        <p:spPr>
          <a:xfrm>
            <a:off x="4753293" y="3970157"/>
            <a:ext cx="408467" cy="432854"/>
          </a:xfrm>
          <a:prstGeom prst="rect">
            <a:avLst/>
          </a:prstGeom>
        </p:spPr>
      </p:pic>
      <p:sp>
        <p:nvSpPr>
          <p:cNvPr id="16" name="Oval 15"/>
          <p:cNvSpPr/>
          <p:nvPr/>
        </p:nvSpPr>
        <p:spPr>
          <a:xfrm>
            <a:off x="2347894" y="1724510"/>
            <a:ext cx="5247224" cy="77568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0A344CBA-D764-49C7-A8C4-895F18D4DC9E}"/>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9392920" y="168038"/>
            <a:ext cx="2702560" cy="2702560"/>
          </a:xfrm>
          <a:prstGeom prst="rect">
            <a:avLst/>
          </a:prstGeom>
        </p:spPr>
      </p:pic>
    </p:spTree>
    <p:extLst>
      <p:ext uri="{BB962C8B-B14F-4D97-AF65-F5344CB8AC3E}">
        <p14:creationId xmlns:p14="http://schemas.microsoft.com/office/powerpoint/2010/main" val="97175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Considerations and Requirements</a:t>
            </a:r>
          </a:p>
        </p:txBody>
      </p:sp>
      <p:sp>
        <p:nvSpPr>
          <p:cNvPr id="3" name="Content Placeholder 2"/>
          <p:cNvSpPr>
            <a:spLocks noGrp="1"/>
          </p:cNvSpPr>
          <p:nvPr>
            <p:ph idx="1"/>
          </p:nvPr>
        </p:nvSpPr>
        <p:spPr>
          <a:xfrm>
            <a:off x="677334" y="1293963"/>
            <a:ext cx="8596668" cy="4747400"/>
          </a:xfrm>
        </p:spPr>
        <p:txBody>
          <a:bodyPr>
            <a:normAutofit fontScale="92500"/>
          </a:bodyPr>
          <a:lstStyle/>
          <a:p>
            <a:pPr marL="0" indent="0">
              <a:buNone/>
            </a:pPr>
            <a:r>
              <a:rPr lang="en-US" sz="1900" dirty="0">
                <a:solidFill>
                  <a:schemeClr val="accent6">
                    <a:lumMod val="75000"/>
                  </a:schemeClr>
                </a:solidFill>
              </a:rPr>
              <a:t>Examples of commodities and services with special considerations and requirements include:</a:t>
            </a:r>
          </a:p>
          <a:p>
            <a:r>
              <a:rPr lang="en-US" sz="1900" dirty="0">
                <a:solidFill>
                  <a:schemeClr val="accent6">
                    <a:lumMod val="75000"/>
                  </a:schemeClr>
                </a:solidFill>
              </a:rPr>
              <a:t>Printing – </a:t>
            </a:r>
            <a:r>
              <a:rPr lang="en-US" dirty="0">
                <a:solidFill>
                  <a:schemeClr val="accent6"/>
                </a:solidFill>
              </a:rPr>
              <a:t>Print Services has the first right of refusal, meaning that if Print Services can do this in-house, they will.  If work is not able to be completed in-house, this will be sent to Do-It(UW Madison) for completion, use provided contracts or bidding (per PRO-303/304). </a:t>
            </a:r>
          </a:p>
          <a:p>
            <a:pPr lvl="1"/>
            <a:r>
              <a:rPr lang="en-US" dirty="0">
                <a:solidFill>
                  <a:schemeClr val="accent6"/>
                </a:solidFill>
              </a:rPr>
              <a:t>Before considering any bidding activity, state agencies will use the contracts provided by the Bureau of Procurement for the purchase of various classes of printing. Any time a bid is conducted in addition to the already three (3) vendors the agency shall include Badger State Industries and DOA Print and Distribution as potential bidders. Mandatory contracts MUST be used, if Campus or State-Owned printshop can’t be used. </a:t>
            </a:r>
          </a:p>
          <a:p>
            <a:r>
              <a:rPr lang="en-US" sz="1900" dirty="0">
                <a:solidFill>
                  <a:schemeClr val="accent6">
                    <a:lumMod val="75000"/>
                  </a:schemeClr>
                </a:solidFill>
              </a:rPr>
              <a:t>Signage – The threshold for signage is $3,500. Any signage purchase exceeding this amount must be run as an Official Sealed Bid(RFB) by Procurement.</a:t>
            </a:r>
          </a:p>
          <a:p>
            <a:r>
              <a:rPr lang="en-US" sz="1900" dirty="0">
                <a:solidFill>
                  <a:schemeClr val="accent6">
                    <a:lumMod val="75000"/>
                  </a:schemeClr>
                </a:solidFill>
              </a:rPr>
              <a:t>Vehicles</a:t>
            </a:r>
          </a:p>
          <a:p>
            <a:r>
              <a:rPr lang="en-US" sz="1900" dirty="0">
                <a:solidFill>
                  <a:schemeClr val="accent6">
                    <a:lumMod val="75000"/>
                  </a:schemeClr>
                </a:solidFill>
              </a:rPr>
              <a:t>Legal Services</a:t>
            </a:r>
          </a:p>
          <a:p>
            <a:pPr marL="0" indent="0">
              <a:buNone/>
            </a:pPr>
            <a:endParaRPr lang="en-US" sz="1900" dirty="0">
              <a:solidFill>
                <a:schemeClr val="accent6">
                  <a:lumMod val="75000"/>
                </a:schemeClr>
              </a:solidFill>
            </a:endParaRPr>
          </a:p>
        </p:txBody>
      </p:sp>
      <p:pic>
        <p:nvPicPr>
          <p:cNvPr id="4" name="Picture 3"/>
          <p:cNvPicPr>
            <a:picLocks noChangeAspect="1"/>
          </p:cNvPicPr>
          <p:nvPr/>
        </p:nvPicPr>
        <p:blipFill>
          <a:blip r:embed="rId3"/>
          <a:stretch>
            <a:fillRect/>
          </a:stretch>
        </p:blipFill>
        <p:spPr>
          <a:xfrm>
            <a:off x="10915091" y="6176660"/>
            <a:ext cx="1054699" cy="438950"/>
          </a:xfrm>
          <a:prstGeom prst="rect">
            <a:avLst/>
          </a:prstGeom>
        </p:spPr>
      </p:pic>
      <p:pic>
        <p:nvPicPr>
          <p:cNvPr id="12" name="Picture 11">
            <a:extLst>
              <a:ext uri="{FF2B5EF4-FFF2-40B4-BE49-F238E27FC236}">
                <a16:creationId xmlns:a16="http://schemas.microsoft.com/office/drawing/2014/main" id="{5FF71544-E04E-4808-8885-490C1EA90495}"/>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4975668" y="5484549"/>
            <a:ext cx="1751162" cy="1368003"/>
          </a:xfrm>
          <a:prstGeom prst="rect">
            <a:avLst/>
          </a:prstGeom>
        </p:spPr>
      </p:pic>
      <p:pic>
        <p:nvPicPr>
          <p:cNvPr id="15" name="Picture 14">
            <a:extLst>
              <a:ext uri="{FF2B5EF4-FFF2-40B4-BE49-F238E27FC236}">
                <a16:creationId xmlns:a16="http://schemas.microsoft.com/office/drawing/2014/main" id="{726CA279-CA8B-47E1-9F37-BCCE2A28DBCB}"/>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6989692" y="5489934"/>
            <a:ext cx="1831268" cy="1373451"/>
          </a:xfrm>
          <a:prstGeom prst="rect">
            <a:avLst/>
          </a:prstGeom>
        </p:spPr>
      </p:pic>
      <p:pic>
        <p:nvPicPr>
          <p:cNvPr id="19" name="Picture 18">
            <a:extLst>
              <a:ext uri="{FF2B5EF4-FFF2-40B4-BE49-F238E27FC236}">
                <a16:creationId xmlns:a16="http://schemas.microsoft.com/office/drawing/2014/main" id="{2B4215A7-E3F1-4E4E-805A-5EB78F9CEBEA}"/>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2862436" y="5479101"/>
            <a:ext cx="1826083" cy="1373451"/>
          </a:xfrm>
          <a:prstGeom prst="rect">
            <a:avLst/>
          </a:prstGeom>
        </p:spPr>
      </p:pic>
    </p:spTree>
    <p:extLst>
      <p:ext uri="{BB962C8B-B14F-4D97-AF65-F5344CB8AC3E}">
        <p14:creationId xmlns:p14="http://schemas.microsoft.com/office/powerpoint/2010/main" val="3652413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15C2F-96CF-407F-A877-8CEF1E7ADB35}"/>
              </a:ext>
            </a:extLst>
          </p:cNvPr>
          <p:cNvSpPr>
            <a:spLocks noGrp="1"/>
          </p:cNvSpPr>
          <p:nvPr>
            <p:ph type="title"/>
          </p:nvPr>
        </p:nvSpPr>
        <p:spPr/>
        <p:txBody>
          <a:bodyPr/>
          <a:lstStyle/>
          <a:p>
            <a:r>
              <a:rPr lang="en-US" dirty="0"/>
              <a:t>Examples</a:t>
            </a:r>
          </a:p>
        </p:txBody>
      </p:sp>
      <p:pic>
        <p:nvPicPr>
          <p:cNvPr id="4" name="Picture 3">
            <a:extLst>
              <a:ext uri="{FF2B5EF4-FFF2-40B4-BE49-F238E27FC236}">
                <a16:creationId xmlns:a16="http://schemas.microsoft.com/office/drawing/2014/main" id="{B96522DC-349A-469F-BBA1-11FF3366D5E4}"/>
              </a:ext>
            </a:extLst>
          </p:cNvPr>
          <p:cNvPicPr>
            <a:picLocks noChangeAspect="1"/>
          </p:cNvPicPr>
          <p:nvPr/>
        </p:nvPicPr>
        <p:blipFill>
          <a:blip r:embed="rId3"/>
          <a:stretch>
            <a:fillRect/>
          </a:stretch>
        </p:blipFill>
        <p:spPr>
          <a:xfrm>
            <a:off x="10915091" y="6176660"/>
            <a:ext cx="1054699" cy="438950"/>
          </a:xfrm>
          <a:prstGeom prst="rect">
            <a:avLst/>
          </a:prstGeom>
        </p:spPr>
      </p:pic>
      <p:sp>
        <p:nvSpPr>
          <p:cNvPr id="6" name="Content Placeholder 5">
            <a:extLst>
              <a:ext uri="{FF2B5EF4-FFF2-40B4-BE49-F238E27FC236}">
                <a16:creationId xmlns:a16="http://schemas.microsoft.com/office/drawing/2014/main" id="{2AC3E6E6-7801-44AB-AFF3-B71F7A8CAE69}"/>
              </a:ext>
            </a:extLst>
          </p:cNvPr>
          <p:cNvSpPr>
            <a:spLocks noGrp="1"/>
          </p:cNvSpPr>
          <p:nvPr>
            <p:ph idx="1"/>
          </p:nvPr>
        </p:nvSpPr>
        <p:spPr>
          <a:xfrm>
            <a:off x="677334" y="1488613"/>
            <a:ext cx="8596668" cy="3880773"/>
          </a:xfrm>
        </p:spPr>
        <p:txBody>
          <a:bodyPr>
            <a:normAutofit/>
          </a:bodyPr>
          <a:lstStyle/>
          <a:p>
            <a:r>
              <a:rPr lang="en-US" dirty="0">
                <a:solidFill>
                  <a:schemeClr val="bg2">
                    <a:lumMod val="10000"/>
                  </a:schemeClr>
                </a:solidFill>
              </a:rPr>
              <a:t>Signage – Wayfinding signage, Lettering, Light pole banners, Window graphics, Monument inserts, Murals, etc.</a:t>
            </a:r>
          </a:p>
          <a:p>
            <a:r>
              <a:rPr lang="en-US" dirty="0">
                <a:solidFill>
                  <a:schemeClr val="bg2">
                    <a:lumMod val="10000"/>
                  </a:schemeClr>
                </a:solidFill>
              </a:rPr>
              <a:t>Printing - Postcards and/or folded notecards, Business Cards, Posters or Flyers, Brochures-with a few different folding options, Booklets, Plastic Spiral/Coil Binding and Envelopes (not all sizes can be printed)</a:t>
            </a:r>
          </a:p>
          <a:p>
            <a:r>
              <a:rPr lang="en-US" dirty="0">
                <a:solidFill>
                  <a:schemeClr val="bg2">
                    <a:lumMod val="10000"/>
                  </a:schemeClr>
                </a:solidFill>
              </a:rPr>
              <a:t>Promotional Materials or SWAG items – Printed garments(t-shirts, sports wear, caps, etc.), Draw sting bags, Lanyards, Sport bottles, Koozie, Pencil stress reliever, Imprinted item they have usefulness(pens, rulers, binders, pencils, etc.)</a:t>
            </a:r>
          </a:p>
          <a:p>
            <a:pPr lvl="1"/>
            <a:r>
              <a:rPr lang="en-US" dirty="0">
                <a:solidFill>
                  <a:schemeClr val="bg2">
                    <a:lumMod val="10000"/>
                  </a:schemeClr>
                </a:solidFill>
              </a:rPr>
              <a:t>Use of the </a:t>
            </a:r>
            <a:r>
              <a:rPr lang="en-US" u="sng" dirty="0">
                <a:solidFill>
                  <a:srgbClr val="0000FF"/>
                </a:solidFill>
                <a:hlinkClick r:id="rId4">
                  <a:extLst>
                    <a:ext uri="{A12FA001-AC4F-418D-AE19-62706E023703}">
                      <ahyp:hlinkClr xmlns:ahyp="http://schemas.microsoft.com/office/drawing/2018/hyperlinkcolor" val="tx"/>
                    </a:ext>
                  </a:extLst>
                </a:hlinkClick>
              </a:rPr>
              <a:t>Promotional Goods and Apparel Contract 22-5784</a:t>
            </a:r>
            <a:r>
              <a:rPr lang="en-US" u="sng" dirty="0">
                <a:solidFill>
                  <a:srgbClr val="0000FF"/>
                </a:solidFill>
              </a:rPr>
              <a:t> </a:t>
            </a:r>
            <a:r>
              <a:rPr lang="en-US" u="sng" dirty="0">
                <a:solidFill>
                  <a:srgbClr val="7030A0"/>
                </a:solidFill>
              </a:rPr>
              <a:t>or</a:t>
            </a:r>
            <a:r>
              <a:rPr lang="en-US" u="sng" dirty="0"/>
              <a:t> </a:t>
            </a:r>
            <a:r>
              <a:rPr lang="en-US" u="sng" dirty="0">
                <a:solidFill>
                  <a:srgbClr val="0000FF"/>
                </a:solidFill>
              </a:rPr>
              <a:t>PS-17-2662 Apparel  Footwear and Accessory Rights</a:t>
            </a:r>
            <a:r>
              <a:rPr lang="en-US" dirty="0">
                <a:solidFill>
                  <a:srgbClr val="0000FF"/>
                </a:solidFill>
              </a:rPr>
              <a:t> </a:t>
            </a:r>
            <a:r>
              <a:rPr lang="en-US" dirty="0">
                <a:solidFill>
                  <a:schemeClr val="bg2">
                    <a:lumMod val="10000"/>
                  </a:schemeClr>
                </a:solidFill>
              </a:rPr>
              <a:t>is strongly encouraged</a:t>
            </a:r>
          </a:p>
        </p:txBody>
      </p:sp>
    </p:spTree>
    <p:extLst>
      <p:ext uri="{BB962C8B-B14F-4D97-AF65-F5344CB8AC3E}">
        <p14:creationId xmlns:p14="http://schemas.microsoft.com/office/powerpoint/2010/main" val="1806551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Procurement Process Decision Tree</a:t>
            </a:r>
          </a:p>
        </p:txBody>
      </p:sp>
      <p:sp>
        <p:nvSpPr>
          <p:cNvPr id="3" name="Content Placeholder 2"/>
          <p:cNvSpPr>
            <a:spLocks noGrp="1"/>
          </p:cNvSpPr>
          <p:nvPr>
            <p:ph idx="1"/>
          </p:nvPr>
        </p:nvSpPr>
        <p:spPr>
          <a:xfrm>
            <a:off x="677334" y="1930400"/>
            <a:ext cx="8596668" cy="2859280"/>
          </a:xfrm>
        </p:spPr>
        <p:txBody>
          <a:bodyPr>
            <a:normAutofit/>
          </a:bodyPr>
          <a:lstStyle/>
          <a:p>
            <a:pPr marL="0" indent="0" algn="ctr">
              <a:buNone/>
            </a:pPr>
            <a:r>
              <a:rPr lang="en-US" sz="1900" dirty="0">
                <a:solidFill>
                  <a:schemeClr val="accent6">
                    <a:lumMod val="75000"/>
                  </a:schemeClr>
                </a:solidFill>
              </a:rPr>
              <a:t>Special Considerations and Requirements</a:t>
            </a:r>
          </a:p>
          <a:p>
            <a:pPr marL="0" indent="0" algn="ctr">
              <a:buNone/>
            </a:pPr>
            <a:endParaRPr lang="en-US" dirty="0">
              <a:solidFill>
                <a:schemeClr val="accent6">
                  <a:lumMod val="75000"/>
                </a:schemeClr>
              </a:solidFill>
            </a:endParaRPr>
          </a:p>
          <a:p>
            <a:pPr marL="0" indent="0" algn="ctr">
              <a:buNone/>
            </a:pPr>
            <a:r>
              <a:rPr lang="en-US" sz="1900" dirty="0">
                <a:solidFill>
                  <a:schemeClr val="accent6">
                    <a:lumMod val="75000"/>
                  </a:schemeClr>
                </a:solidFill>
              </a:rPr>
              <a:t>Mandatory Contract</a:t>
            </a:r>
          </a:p>
          <a:p>
            <a:pPr marL="0" indent="0" algn="ctr">
              <a:buNone/>
            </a:pPr>
            <a:endParaRPr lang="en-US" sz="1900" dirty="0">
              <a:solidFill>
                <a:schemeClr val="accent6">
                  <a:lumMod val="75000"/>
                </a:schemeClr>
              </a:solidFill>
            </a:endParaRPr>
          </a:p>
          <a:p>
            <a:pPr marL="0" indent="0" algn="ctr">
              <a:buNone/>
            </a:pPr>
            <a:r>
              <a:rPr lang="en-US" sz="1900" dirty="0">
                <a:solidFill>
                  <a:schemeClr val="accent6">
                    <a:lumMod val="75000"/>
                  </a:schemeClr>
                </a:solidFill>
              </a:rPr>
              <a:t>Non-Mandatory Contract</a:t>
            </a:r>
          </a:p>
          <a:p>
            <a:pPr marL="0" indent="0" algn="ctr">
              <a:buNone/>
            </a:pPr>
            <a:endParaRPr lang="en-US" dirty="0">
              <a:solidFill>
                <a:schemeClr val="accent6">
                  <a:lumMod val="75000"/>
                </a:schemeClr>
              </a:solidFill>
            </a:endParaRPr>
          </a:p>
          <a:p>
            <a:pPr marL="0" indent="0" algn="ctr">
              <a:buNone/>
            </a:pPr>
            <a:r>
              <a:rPr lang="en-US" sz="1900" dirty="0">
                <a:solidFill>
                  <a:schemeClr val="accent6">
                    <a:lumMod val="75000"/>
                  </a:schemeClr>
                </a:solidFill>
              </a:rPr>
              <a:t>Procurement Process</a:t>
            </a:r>
          </a:p>
          <a:p>
            <a:pPr marL="0" indent="0">
              <a:buNone/>
            </a:pPr>
            <a:endParaRPr lang="en-US" dirty="0"/>
          </a:p>
        </p:txBody>
      </p:sp>
      <p:pic>
        <p:nvPicPr>
          <p:cNvPr id="4" name="Picture 3"/>
          <p:cNvPicPr>
            <a:picLocks noChangeAspect="1"/>
          </p:cNvPicPr>
          <p:nvPr/>
        </p:nvPicPr>
        <p:blipFill>
          <a:blip r:embed="rId3"/>
          <a:stretch>
            <a:fillRect/>
          </a:stretch>
        </p:blipFill>
        <p:spPr>
          <a:xfrm>
            <a:off x="10915091" y="6176660"/>
            <a:ext cx="1054699" cy="438950"/>
          </a:xfrm>
          <a:prstGeom prst="rect">
            <a:avLst/>
          </a:prstGeom>
        </p:spPr>
      </p:pic>
      <p:pic>
        <p:nvPicPr>
          <p:cNvPr id="5" name="Picture 4"/>
          <p:cNvPicPr>
            <a:picLocks noChangeAspect="1"/>
          </p:cNvPicPr>
          <p:nvPr/>
        </p:nvPicPr>
        <p:blipFill>
          <a:blip r:embed="rId4"/>
          <a:stretch>
            <a:fillRect/>
          </a:stretch>
        </p:blipFill>
        <p:spPr>
          <a:xfrm>
            <a:off x="2136711" y="4878734"/>
            <a:ext cx="5598367" cy="142938"/>
          </a:xfrm>
          <a:prstGeom prst="rect">
            <a:avLst/>
          </a:prstGeom>
        </p:spPr>
      </p:pic>
      <p:sp>
        <p:nvSpPr>
          <p:cNvPr id="6" name="TextBox 5"/>
          <p:cNvSpPr txBox="1"/>
          <p:nvPr/>
        </p:nvSpPr>
        <p:spPr>
          <a:xfrm>
            <a:off x="1567543" y="5253330"/>
            <a:ext cx="1999860" cy="923330"/>
          </a:xfrm>
          <a:prstGeom prst="rect">
            <a:avLst/>
          </a:prstGeom>
          <a:noFill/>
        </p:spPr>
        <p:txBody>
          <a:bodyPr wrap="square" rtlCol="0">
            <a:spAutoFit/>
          </a:bodyPr>
          <a:lstStyle/>
          <a:p>
            <a:pPr algn="ctr"/>
            <a:r>
              <a:rPr lang="en-US" dirty="0">
                <a:solidFill>
                  <a:schemeClr val="accent6">
                    <a:lumMod val="75000"/>
                  </a:schemeClr>
                </a:solidFill>
              </a:rPr>
              <a:t>&lt;$5,000		</a:t>
            </a:r>
          </a:p>
          <a:p>
            <a:pPr algn="ctr"/>
            <a:r>
              <a:rPr lang="en-US" dirty="0">
                <a:solidFill>
                  <a:schemeClr val="accent6">
                    <a:lumMod val="75000"/>
                  </a:schemeClr>
                </a:solidFill>
              </a:rPr>
              <a:t>Best Judgement/</a:t>
            </a:r>
          </a:p>
          <a:p>
            <a:pPr algn="ctr"/>
            <a:r>
              <a:rPr lang="en-US" dirty="0">
                <a:solidFill>
                  <a:schemeClr val="accent6">
                    <a:lumMod val="75000"/>
                  </a:schemeClr>
                </a:solidFill>
              </a:rPr>
              <a:t>P-Card/ShopUW+</a:t>
            </a:r>
          </a:p>
        </p:txBody>
      </p:sp>
      <p:sp>
        <p:nvSpPr>
          <p:cNvPr id="8" name="TextBox 7"/>
          <p:cNvSpPr txBox="1"/>
          <p:nvPr/>
        </p:nvSpPr>
        <p:spPr>
          <a:xfrm>
            <a:off x="3869990" y="5411675"/>
            <a:ext cx="2211355" cy="646331"/>
          </a:xfrm>
          <a:prstGeom prst="rect">
            <a:avLst/>
          </a:prstGeom>
          <a:noFill/>
        </p:spPr>
        <p:txBody>
          <a:bodyPr wrap="square" rtlCol="0">
            <a:spAutoFit/>
          </a:bodyPr>
          <a:lstStyle/>
          <a:p>
            <a:pPr algn="ctr"/>
            <a:r>
              <a:rPr lang="en-US" dirty="0">
                <a:solidFill>
                  <a:schemeClr val="accent6">
                    <a:lumMod val="75000"/>
                  </a:schemeClr>
                </a:solidFill>
              </a:rPr>
              <a:t>$5,000 to $50,000</a:t>
            </a:r>
          </a:p>
          <a:p>
            <a:pPr algn="ctr"/>
            <a:r>
              <a:rPr lang="en-US" dirty="0">
                <a:solidFill>
                  <a:schemeClr val="accent6">
                    <a:lumMod val="75000"/>
                  </a:schemeClr>
                </a:solidFill>
              </a:rPr>
              <a:t>Simplified Bid</a:t>
            </a:r>
          </a:p>
        </p:txBody>
      </p:sp>
      <p:sp>
        <p:nvSpPr>
          <p:cNvPr id="9" name="TextBox 8"/>
          <p:cNvSpPr txBox="1"/>
          <p:nvPr/>
        </p:nvSpPr>
        <p:spPr>
          <a:xfrm>
            <a:off x="6447453" y="5411675"/>
            <a:ext cx="2155371" cy="646331"/>
          </a:xfrm>
          <a:prstGeom prst="rect">
            <a:avLst/>
          </a:prstGeom>
          <a:noFill/>
        </p:spPr>
        <p:txBody>
          <a:bodyPr wrap="square" rtlCol="0">
            <a:spAutoFit/>
          </a:bodyPr>
          <a:lstStyle/>
          <a:p>
            <a:pPr algn="ctr"/>
            <a:r>
              <a:rPr lang="en-US" dirty="0">
                <a:solidFill>
                  <a:schemeClr val="accent6">
                    <a:lumMod val="75000"/>
                  </a:schemeClr>
                </a:solidFill>
              </a:rPr>
              <a:t>&gt;$50,000</a:t>
            </a:r>
          </a:p>
          <a:p>
            <a:pPr algn="ctr"/>
            <a:r>
              <a:rPr lang="en-US" dirty="0">
                <a:solidFill>
                  <a:schemeClr val="accent6">
                    <a:lumMod val="75000"/>
                  </a:schemeClr>
                </a:solidFill>
              </a:rPr>
              <a:t>RFB/RFP</a:t>
            </a:r>
          </a:p>
        </p:txBody>
      </p:sp>
      <p:pic>
        <p:nvPicPr>
          <p:cNvPr id="10" name="Picture 9"/>
          <p:cNvPicPr>
            <a:picLocks noChangeAspect="1"/>
          </p:cNvPicPr>
          <p:nvPr/>
        </p:nvPicPr>
        <p:blipFill>
          <a:blip r:embed="rId5"/>
          <a:stretch>
            <a:fillRect/>
          </a:stretch>
        </p:blipFill>
        <p:spPr>
          <a:xfrm>
            <a:off x="2097174" y="4914733"/>
            <a:ext cx="321945" cy="338597"/>
          </a:xfrm>
          <a:prstGeom prst="rect">
            <a:avLst/>
          </a:prstGeom>
        </p:spPr>
      </p:pic>
      <p:pic>
        <p:nvPicPr>
          <p:cNvPr id="11" name="Picture 10"/>
          <p:cNvPicPr>
            <a:picLocks noChangeAspect="1"/>
          </p:cNvPicPr>
          <p:nvPr/>
        </p:nvPicPr>
        <p:blipFill>
          <a:blip r:embed="rId6"/>
          <a:stretch>
            <a:fillRect/>
          </a:stretch>
        </p:blipFill>
        <p:spPr>
          <a:xfrm>
            <a:off x="4795970" y="4914733"/>
            <a:ext cx="323116" cy="341406"/>
          </a:xfrm>
          <a:prstGeom prst="rect">
            <a:avLst/>
          </a:prstGeom>
        </p:spPr>
      </p:pic>
      <p:pic>
        <p:nvPicPr>
          <p:cNvPr id="12" name="Picture 11"/>
          <p:cNvPicPr>
            <a:picLocks noChangeAspect="1"/>
          </p:cNvPicPr>
          <p:nvPr/>
        </p:nvPicPr>
        <p:blipFill>
          <a:blip r:embed="rId6"/>
          <a:stretch>
            <a:fillRect/>
          </a:stretch>
        </p:blipFill>
        <p:spPr>
          <a:xfrm>
            <a:off x="7451499" y="4911924"/>
            <a:ext cx="323116" cy="341406"/>
          </a:xfrm>
          <a:prstGeom prst="rect">
            <a:avLst/>
          </a:prstGeom>
        </p:spPr>
      </p:pic>
      <p:pic>
        <p:nvPicPr>
          <p:cNvPr id="13" name="Picture 12"/>
          <p:cNvPicPr>
            <a:picLocks noChangeAspect="1"/>
          </p:cNvPicPr>
          <p:nvPr/>
        </p:nvPicPr>
        <p:blipFill>
          <a:blip r:embed="rId7"/>
          <a:stretch>
            <a:fillRect/>
          </a:stretch>
        </p:blipFill>
        <p:spPr>
          <a:xfrm>
            <a:off x="4753294" y="2320403"/>
            <a:ext cx="408467" cy="432854"/>
          </a:xfrm>
          <a:prstGeom prst="rect">
            <a:avLst/>
          </a:prstGeom>
        </p:spPr>
      </p:pic>
      <p:pic>
        <p:nvPicPr>
          <p:cNvPr id="14" name="Picture 13"/>
          <p:cNvPicPr>
            <a:picLocks noChangeAspect="1"/>
          </p:cNvPicPr>
          <p:nvPr/>
        </p:nvPicPr>
        <p:blipFill>
          <a:blip r:embed="rId7"/>
          <a:stretch>
            <a:fillRect/>
          </a:stretch>
        </p:blipFill>
        <p:spPr>
          <a:xfrm>
            <a:off x="4753293" y="3122187"/>
            <a:ext cx="408467" cy="432854"/>
          </a:xfrm>
          <a:prstGeom prst="rect">
            <a:avLst/>
          </a:prstGeom>
        </p:spPr>
      </p:pic>
      <p:pic>
        <p:nvPicPr>
          <p:cNvPr id="15" name="Picture 14"/>
          <p:cNvPicPr>
            <a:picLocks noChangeAspect="1"/>
          </p:cNvPicPr>
          <p:nvPr/>
        </p:nvPicPr>
        <p:blipFill>
          <a:blip r:embed="rId7"/>
          <a:stretch>
            <a:fillRect/>
          </a:stretch>
        </p:blipFill>
        <p:spPr>
          <a:xfrm>
            <a:off x="4753293" y="3970157"/>
            <a:ext cx="408467" cy="432854"/>
          </a:xfrm>
          <a:prstGeom prst="rect">
            <a:avLst/>
          </a:prstGeom>
        </p:spPr>
      </p:pic>
      <p:sp>
        <p:nvSpPr>
          <p:cNvPr id="16" name="Oval 15"/>
          <p:cNvSpPr/>
          <p:nvPr/>
        </p:nvSpPr>
        <p:spPr>
          <a:xfrm>
            <a:off x="2968664" y="2641033"/>
            <a:ext cx="4014006" cy="5933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20C3B7F9-A5DA-4B3E-9AC3-4D181A2CFDB2}"/>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9392920" y="168038"/>
            <a:ext cx="2702560" cy="2702560"/>
          </a:xfrm>
          <a:prstGeom prst="rect">
            <a:avLst/>
          </a:prstGeom>
        </p:spPr>
      </p:pic>
    </p:spTree>
    <p:extLst>
      <p:ext uri="{BB962C8B-B14F-4D97-AF65-F5344CB8AC3E}">
        <p14:creationId xmlns:p14="http://schemas.microsoft.com/office/powerpoint/2010/main" val="980269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Admin Affairs">
      <a:dk1>
        <a:srgbClr val="CDB5DC"/>
      </a:dk1>
      <a:lt1>
        <a:sysClr val="window" lastClr="FFFFFF"/>
      </a:lt1>
      <a:dk2>
        <a:srgbClr val="9F70BB"/>
      </a:dk2>
      <a:lt2>
        <a:srgbClr val="F2F2F2"/>
      </a:lt2>
      <a:accent1>
        <a:srgbClr val="7A4897"/>
      </a:accent1>
      <a:accent2>
        <a:srgbClr val="D2D2D2"/>
      </a:accent2>
      <a:accent3>
        <a:srgbClr val="EEEDB5"/>
      </a:accent3>
      <a:accent4>
        <a:srgbClr val="E1D2EA"/>
      </a:accent4>
      <a:accent5>
        <a:srgbClr val="5B3671"/>
      </a:accent5>
      <a:accent6>
        <a:srgbClr val="5A5A5A"/>
      </a:accent6>
      <a:hlink>
        <a:srgbClr val="AFC92A"/>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owerpoint Template 2 (002) [Read-Only]" id="{E4B2117B-8A1D-4653-BFF0-5E974574C6C8}" vid="{EB115021-E822-47CD-B70B-5CD681B96B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 2 (002)</Template>
  <TotalTime>2577</TotalTime>
  <Words>2828</Words>
  <Application>Microsoft Office PowerPoint</Application>
  <PresentationFormat>Widescreen</PresentationFormat>
  <Paragraphs>318</Paragraphs>
  <Slides>29</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Franklin Gothic Book</vt:lpstr>
      <vt:lpstr>Trebuchet MS</vt:lpstr>
      <vt:lpstr>Wingdings</vt:lpstr>
      <vt:lpstr>Wingdings 3</vt:lpstr>
      <vt:lpstr>Facet</vt:lpstr>
      <vt:lpstr>Procurement Guide </vt:lpstr>
      <vt:lpstr>State Purchasing Authority</vt:lpstr>
      <vt:lpstr>Purchasing Delegation - Chapter</vt:lpstr>
      <vt:lpstr>UW-W Purchasing Delegation</vt:lpstr>
      <vt:lpstr>What That Means for Departments</vt:lpstr>
      <vt:lpstr>Procurement Process Decision Tree</vt:lpstr>
      <vt:lpstr>Special Considerations and Requirements</vt:lpstr>
      <vt:lpstr>Examples</vt:lpstr>
      <vt:lpstr>Procurement Process Decision Tree</vt:lpstr>
      <vt:lpstr>Mandatory Contract (Examples)</vt:lpstr>
      <vt:lpstr>Procurement Process Decision Tree</vt:lpstr>
      <vt:lpstr>Non-Mandatory Contracts</vt:lpstr>
      <vt:lpstr>Procurement Process Decision Tree</vt:lpstr>
      <vt:lpstr>Best Judgement (PRO-302)</vt:lpstr>
      <vt:lpstr>Procurement Process Decision Tree</vt:lpstr>
      <vt:lpstr>Simplified Bidding (PRO-303)</vt:lpstr>
      <vt:lpstr>Simplified Bid Record</vt:lpstr>
      <vt:lpstr>Sole Source (PRO-501)</vt:lpstr>
      <vt:lpstr>Sole Source- Continued</vt:lpstr>
      <vt:lpstr>Procurement Process Decision Tree</vt:lpstr>
      <vt:lpstr>Request for Bid (RFB) vs.  Request for Proposal (RFP)</vt:lpstr>
      <vt:lpstr>Purchase Order (PO) Requests</vt:lpstr>
      <vt:lpstr>Approved Purchase Orders</vt:lpstr>
      <vt:lpstr>POs Create Encumbrances</vt:lpstr>
      <vt:lpstr>Timing of PO Requests</vt:lpstr>
      <vt:lpstr>Year End</vt:lpstr>
      <vt:lpstr>PowerPoint Presentation</vt:lpstr>
      <vt:lpstr>Training </vt:lpstr>
      <vt:lpstr>Links</vt:lpstr>
    </vt:vector>
  </TitlesOfParts>
  <Company>University of Wisconsin Whitewater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Malotky, Laura E</dc:creator>
  <cp:lastModifiedBy>MOORE, RYAN</cp:lastModifiedBy>
  <cp:revision>117</cp:revision>
  <dcterms:created xsi:type="dcterms:W3CDTF">2018-11-13T19:52:39Z</dcterms:created>
  <dcterms:modified xsi:type="dcterms:W3CDTF">2023-12-13T21:08:17Z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