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19"/>
  </p:notesMasterIdLst>
  <p:sldIdLst>
    <p:sldId id="277" r:id="rId2"/>
    <p:sldId id="276" r:id="rId3"/>
    <p:sldId id="278" r:id="rId4"/>
    <p:sldId id="279" r:id="rId5"/>
    <p:sldId id="297" r:id="rId6"/>
    <p:sldId id="280" r:id="rId7"/>
    <p:sldId id="281" r:id="rId8"/>
    <p:sldId id="282" r:id="rId9"/>
    <p:sldId id="284" r:id="rId10"/>
    <p:sldId id="285" r:id="rId11"/>
    <p:sldId id="291" r:id="rId12"/>
    <p:sldId id="289" r:id="rId13"/>
    <p:sldId id="290" r:id="rId14"/>
    <p:sldId id="292" r:id="rId15"/>
    <p:sldId id="293" r:id="rId16"/>
    <p:sldId id="294" r:id="rId17"/>
    <p:sldId id="296"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6" d="100"/>
          <a:sy n="76" d="100"/>
        </p:scale>
        <p:origin x="677" y="6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BD4573-58E7-4156-A133-2731F5F8D1A6}" type="datetimeFigureOut">
              <a:rPr lang="en-US" smtClean="0"/>
              <a:t>2/4/2022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2/4/2022</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11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2/4/2022</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670400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2/4/2022</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66956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2/4/2022</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035482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2/4/2022</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4569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2/4/2022</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6925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2/4/2022</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3903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2/4/2022</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4528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2/4/2022</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7230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2/4/2022</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9996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2/4/2022</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21828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46459-E3C3-4969-9224-5ED50B492D17}" type="datetime1">
              <a:rPr lang="en-US" smtClean="0"/>
              <a:pPr/>
              <a:t>2/4/2022</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6332990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2/4/2022</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393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2/4/2022</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12780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2/4/2022</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002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2/4/2022</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774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pPr/>
              <a:t>2/4/2022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738879899"/>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isconsin.edu/sfs/download/Reconciliation-Steps---SFS-P-Card-Modul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purchasing@uww.edu"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vendornet.wi.gov/Contracts.aspx" TargetMode="External"/><Relationship Id="rId13" Type="http://schemas.openxmlformats.org/officeDocument/2006/relationships/hyperlink" Target="https://www.wisconsin.edu/sfs/sfs-9-2-training/" TargetMode="External"/><Relationship Id="rId3" Type="http://schemas.openxmlformats.org/officeDocument/2006/relationships/hyperlink" Target="https://www.uww.edu/adminaffairs/budget/procurement/purchasing-card/pcard" TargetMode="External"/><Relationship Id="rId7" Type="http://schemas.openxmlformats.org/officeDocument/2006/relationships/hyperlink" Target="http://www.bussvc.wisc.edu/purch/contract/conindx.html" TargetMode="External"/><Relationship Id="rId12" Type="http://schemas.openxmlformats.org/officeDocument/2006/relationships/hyperlink" Target="https://www.uww.edu/documents/adminaffairs/finance/accounting/ccchart-1.xls" TargetMode="External"/><Relationship Id="rId2" Type="http://schemas.openxmlformats.org/officeDocument/2006/relationships/hyperlink" Target="http://www.uww.edu/adminaffairs/budget/procurement" TargetMode="Externa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shopuwplus.wisc.edu/" TargetMode="External"/><Relationship Id="rId11" Type="http://schemas.openxmlformats.org/officeDocument/2006/relationships/hyperlink" Target="https://www.wisconsin.edu/financial-administration/download/special_topics/purchasing_cards/purchasing_card_billing_cycle/PCard-Calendar-2021.xlsx" TargetMode="External"/><Relationship Id="rId5" Type="http://schemas.openxmlformats.org/officeDocument/2006/relationships/hyperlink" Target="https://www.wisconsin.edu/financial-administration/download/special_topics/purchasing_cards/10-Pcardmanual-04.23.18.docx" TargetMode="External"/><Relationship Id="rId15" Type="http://schemas.openxmlformats.org/officeDocument/2006/relationships/hyperlink" Target="https://www.wisconsin.edu/sfs/download/Approval-Steps---SFS-P-Card-Module.pdf" TargetMode="External"/><Relationship Id="rId10" Type="http://schemas.openxmlformats.org/officeDocument/2006/relationships/hyperlink" Target="https://doa.wi.gov/Documents/DEO/WOCCELI1.xls" TargetMode="External"/><Relationship Id="rId4" Type="http://schemas.openxmlformats.org/officeDocument/2006/relationships/hyperlink" Target="https://www.uww.edu/documents/adminaffairs/budget/Procurement%20Card%20Presentation.pptx" TargetMode="External"/><Relationship Id="rId9" Type="http://schemas.openxmlformats.org/officeDocument/2006/relationships/hyperlink" Target="https://doa.wi.gov/Documents/DEO/CertList.pdf" TargetMode="External"/><Relationship Id="rId14" Type="http://schemas.openxmlformats.org/officeDocument/2006/relationships/hyperlink" Target="https://www.wisconsin.edu/sfs/download/Reconciliation-Steps---SFS-P-Card-Module.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wisconsin.edu/financial-administration/download/special_topics/purchasing_cards/Pcardmanual-12.06.2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ortal.sfs.wisconsin.edu/psp/sfs_10/EMPLOYEE/ERP/c/ENTER_VOUCHER_INFORMATION.AP_WORKCENTER.GBLhttps:/www.uww.edu/adminaffairs/budget/procurement/purchasing-card/ineligible-vendor-list" TargetMode="External"/><Relationship Id="rId2" Type="http://schemas.openxmlformats.org/officeDocument/2006/relationships/hyperlink" Target="https://shopuwplus.wisc.edu/"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urchasing@uw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7665" y="2421160"/>
            <a:ext cx="8126338" cy="1646302"/>
          </a:xfrm>
        </p:spPr>
        <p:txBody>
          <a:bodyPr/>
          <a:lstStyle/>
          <a:p>
            <a:r>
              <a:rPr lang="en-US" sz="5000" dirty="0"/>
              <a:t>Procurement Card Program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659" y="5906278"/>
            <a:ext cx="3585380" cy="783170"/>
          </a:xfrm>
          <a:prstGeom prst="rect">
            <a:avLst/>
          </a:prstGeom>
        </p:spPr>
      </p:pic>
    </p:spTree>
    <p:extLst>
      <p:ext uri="{BB962C8B-B14F-4D97-AF65-F5344CB8AC3E}">
        <p14:creationId xmlns:p14="http://schemas.microsoft.com/office/powerpoint/2010/main" val="380277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Instructions for Card Use (continued)</a:t>
            </a:r>
          </a:p>
        </p:txBody>
      </p:sp>
      <p:sp>
        <p:nvSpPr>
          <p:cNvPr id="3" name="Content Placeholder 2"/>
          <p:cNvSpPr>
            <a:spLocks noGrp="1"/>
          </p:cNvSpPr>
          <p:nvPr>
            <p:ph idx="1"/>
          </p:nvPr>
        </p:nvSpPr>
        <p:spPr>
          <a:xfrm>
            <a:off x="566801" y="1648123"/>
            <a:ext cx="9511695" cy="4702435"/>
          </a:xfrm>
        </p:spPr>
        <p:txBody>
          <a:bodyPr>
            <a:normAutofit lnSpcReduction="10000"/>
          </a:bodyPr>
          <a:lstStyle/>
          <a:p>
            <a:pPr defTabSz="457207">
              <a:buSzPct val="100000"/>
              <a:buFont typeface="Wingdings" panose="05000000000000000000" pitchFamily="2" charset="2"/>
              <a:buChar char="ü"/>
              <a:defRPr/>
            </a:pPr>
            <a:r>
              <a:rPr lang="en-US" altLang="en-US" sz="2400" dirty="0">
                <a:solidFill>
                  <a:schemeClr val="accent6">
                    <a:lumMod val="75000"/>
                  </a:schemeClr>
                </a:solidFill>
              </a:rPr>
              <a:t>Give the vendor your procurement card number and expiration date or present the card at the point of sale. </a:t>
            </a:r>
          </a:p>
          <a:p>
            <a:pPr defTabSz="457207">
              <a:buSzPct val="100000"/>
              <a:buFont typeface="Wingdings" panose="05000000000000000000" pitchFamily="2" charset="2"/>
              <a:buChar char="ü"/>
              <a:defRPr/>
            </a:pPr>
            <a:r>
              <a:rPr lang="en-US" altLang="en-US" sz="2400" dirty="0">
                <a:solidFill>
                  <a:schemeClr val="accent6">
                    <a:lumMod val="75000"/>
                  </a:schemeClr>
                </a:solidFill>
              </a:rPr>
              <a:t>Tell the vendor that the State is exempt from State sales taxes. </a:t>
            </a:r>
          </a:p>
          <a:p>
            <a:pPr defTabSz="457207">
              <a:buSzPct val="100000"/>
              <a:buFont typeface="Wingdings" panose="05000000000000000000" pitchFamily="2" charset="2"/>
              <a:buChar char="ü"/>
              <a:defRPr/>
            </a:pPr>
            <a:r>
              <a:rPr lang="en-US" altLang="en-US" sz="2400" dirty="0">
                <a:solidFill>
                  <a:schemeClr val="accent6">
                    <a:lumMod val="75000"/>
                  </a:schemeClr>
                </a:solidFill>
              </a:rPr>
              <a:t>Provide </a:t>
            </a:r>
            <a:r>
              <a:rPr lang="en-US" altLang="en-US" sz="2400" dirty="0">
                <a:solidFill>
                  <a:srgbClr val="FF0000"/>
                </a:solidFill>
              </a:rPr>
              <a:t>UW shipping address </a:t>
            </a:r>
            <a:r>
              <a:rPr lang="en-US" altLang="en-US" sz="2400" dirty="0">
                <a:solidFill>
                  <a:schemeClr val="accent6">
                    <a:lumMod val="75000"/>
                  </a:schemeClr>
                </a:solidFill>
              </a:rPr>
              <a:t>(items should not be shipped to home address). </a:t>
            </a:r>
          </a:p>
          <a:p>
            <a:pPr defTabSz="457207">
              <a:buSzPct val="100000"/>
              <a:buFont typeface="Wingdings" panose="05000000000000000000" pitchFamily="2" charset="2"/>
              <a:buChar char="ü"/>
              <a:defRPr/>
            </a:pPr>
            <a:r>
              <a:rPr lang="en-US" altLang="en-US" sz="2400" dirty="0">
                <a:solidFill>
                  <a:schemeClr val="accent6">
                    <a:lumMod val="75000"/>
                  </a:schemeClr>
                </a:solidFill>
              </a:rPr>
              <a:t>An itemized invoice is required for each transaction.</a:t>
            </a:r>
          </a:p>
          <a:p>
            <a:pPr defTabSz="457207">
              <a:buSzPct val="100000"/>
              <a:buFont typeface="Wingdings" panose="05000000000000000000" pitchFamily="2" charset="2"/>
              <a:buChar char="ü"/>
              <a:defRPr/>
            </a:pPr>
            <a:r>
              <a:rPr lang="en-US" altLang="en-US" sz="2400" dirty="0">
                <a:solidFill>
                  <a:schemeClr val="accent6">
                    <a:lumMod val="75000"/>
                  </a:schemeClr>
                </a:solidFill>
              </a:rPr>
              <a:t>If the material is picked up, obtain the itemized receipt indicating the purchase price. </a:t>
            </a:r>
          </a:p>
          <a:p>
            <a:pPr defTabSz="457207">
              <a:lnSpc>
                <a:spcPct val="90000"/>
              </a:lnSpc>
              <a:buSzPct val="100000"/>
              <a:buFont typeface="Wingdings" panose="05000000000000000000" pitchFamily="2" charset="2"/>
              <a:buChar char="ü"/>
              <a:defRPr/>
            </a:pPr>
            <a:r>
              <a:rPr lang="en-US" altLang="en-US" sz="2400" b="1" dirty="0">
                <a:solidFill>
                  <a:srgbClr val="0070C0"/>
                </a:solidFill>
                <a:hlinkClick r:id="rId2">
                  <a:extLst>
                    <a:ext uri="{A12FA001-AC4F-418D-AE19-62706E023703}">
                      <ahyp:hlinkClr xmlns:ahyp="http://schemas.microsoft.com/office/drawing/2018/hyperlinkcolor" val="tx"/>
                    </a:ext>
                  </a:extLst>
                </a:hlinkClick>
              </a:rPr>
              <a:t>Reconcile</a:t>
            </a:r>
            <a:r>
              <a:rPr lang="en-US" altLang="en-US" sz="2400" dirty="0">
                <a:solidFill>
                  <a:schemeClr val="accent6">
                    <a:lumMod val="75000"/>
                  </a:schemeClr>
                </a:solidFill>
              </a:rPr>
              <a:t> each transaction within the SFS P Card Module within 30 days of the transaction.</a:t>
            </a:r>
          </a:p>
          <a:p>
            <a:pPr defTabSz="457207">
              <a:buSzPct val="100000"/>
              <a:buFont typeface="Wingdings" panose="05000000000000000000" pitchFamily="2" charset="2"/>
              <a:buChar char="ü"/>
              <a:tabLst>
                <a:tab pos="631825" algn="l"/>
              </a:tabLst>
              <a:defRPr/>
            </a:pPr>
            <a:r>
              <a:rPr lang="en-US" altLang="en-US" sz="2400" dirty="0">
                <a:solidFill>
                  <a:schemeClr val="accent6">
                    <a:lumMod val="75000"/>
                  </a:schemeClr>
                </a:solidFill>
              </a:rPr>
              <a:t>Record keeping is essential to ensure the success of the program. </a:t>
            </a:r>
          </a:p>
          <a:p>
            <a:pPr marL="609600" indent="-609600"/>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108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774407"/>
          </a:xfrm>
        </p:spPr>
        <p:txBody>
          <a:bodyPr/>
          <a:lstStyle/>
          <a:p>
            <a:r>
              <a:rPr lang="en-US" dirty="0"/>
              <a:t>Disputed Items</a:t>
            </a:r>
          </a:p>
        </p:txBody>
      </p:sp>
      <p:sp>
        <p:nvSpPr>
          <p:cNvPr id="3" name="Content Placeholder 2"/>
          <p:cNvSpPr>
            <a:spLocks noGrp="1"/>
          </p:cNvSpPr>
          <p:nvPr>
            <p:ph idx="1"/>
          </p:nvPr>
        </p:nvSpPr>
        <p:spPr>
          <a:xfrm>
            <a:off x="677334" y="1760091"/>
            <a:ext cx="8928890" cy="4258120"/>
          </a:xfrm>
        </p:spPr>
        <p:txBody>
          <a:bodyPr>
            <a:normAutofit/>
          </a:bodyPr>
          <a:lstStyle/>
          <a:p>
            <a:pPr defTabSz="457207">
              <a:buFont typeface="Wingdings 3" panose="05040102010807070707" pitchFamily="18" charset="2"/>
              <a:buChar char="u"/>
              <a:defRPr/>
            </a:pPr>
            <a:r>
              <a:rPr lang="en-US" altLang="en-US" sz="2400" dirty="0">
                <a:solidFill>
                  <a:schemeClr val="accent6">
                    <a:lumMod val="75000"/>
                  </a:schemeClr>
                </a:solidFill>
                <a:cs typeface="Times New Roman" panose="02020603050405020304" pitchFamily="18" charset="0"/>
              </a:rPr>
              <a:t>You are responsible for following up with the merchant or bank on any erroneous charges, disputed items, or returns as soon as possible. Disputed billings can result from failure to receive the goods charged, defective merchandise, incorrect dollar amounts, duplicate charges, credit not processed, as well as fraud and misuse. </a:t>
            </a:r>
          </a:p>
          <a:p>
            <a:pPr defTabSz="457207">
              <a:buFont typeface="Wingdings 3" panose="05040102010807070707" pitchFamily="18" charset="2"/>
              <a:buChar char="u"/>
              <a:defRPr/>
            </a:pPr>
            <a:r>
              <a:rPr lang="en-US" altLang="en-US" sz="2400" dirty="0">
                <a:solidFill>
                  <a:schemeClr val="accent6">
                    <a:lumMod val="75000"/>
                  </a:schemeClr>
                </a:solidFill>
                <a:cs typeface="Times New Roman" panose="02020603050405020304" pitchFamily="18" charset="0"/>
              </a:rPr>
              <a:t>If you have a problem with a purchased item or a billing resulting from use of the Procurement Card, you should first try to reach a resolution with the merchant that provided the item. In most cases disputes can be resolved directly between the cardholder and the supplier. </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00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12237"/>
            <a:ext cx="8596668" cy="1320800"/>
          </a:xfrm>
        </p:spPr>
        <p:txBody>
          <a:bodyPr/>
          <a:lstStyle/>
          <a:p>
            <a:r>
              <a:rPr lang="en-US" dirty="0"/>
              <a:t>Disputed Items (continued)</a:t>
            </a:r>
          </a:p>
        </p:txBody>
      </p:sp>
      <p:sp>
        <p:nvSpPr>
          <p:cNvPr id="3" name="Content Placeholder 2"/>
          <p:cNvSpPr>
            <a:spLocks noGrp="1"/>
          </p:cNvSpPr>
          <p:nvPr>
            <p:ph idx="1"/>
          </p:nvPr>
        </p:nvSpPr>
        <p:spPr>
          <a:xfrm>
            <a:off x="677334" y="1748605"/>
            <a:ext cx="9270534" cy="2964071"/>
          </a:xfrm>
        </p:spPr>
        <p:txBody>
          <a:bodyPr>
            <a:normAutofit/>
          </a:bodyPr>
          <a:lstStyle/>
          <a:p>
            <a:r>
              <a:rPr lang="en-US" altLang="en-US" sz="2400" dirty="0">
                <a:solidFill>
                  <a:schemeClr val="accent6">
                    <a:lumMod val="75000"/>
                  </a:schemeClr>
                </a:solidFill>
                <a:cs typeface="Times New Roman" panose="02020603050405020304" pitchFamily="18" charset="0"/>
              </a:rPr>
              <a:t>If you have a disputed charge and cannot reach resolution with the supplier, complete the US Bank Visa Procurement Card Billing Inquiry Form and send it to US Bank with a copy to Procurement.  This written notice of dispute must be received by US Bank within 60 days of the date that US Bank sent the first statement or transaction file.</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6988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Returns and Credits</a:t>
            </a:r>
          </a:p>
        </p:txBody>
      </p:sp>
      <p:sp>
        <p:nvSpPr>
          <p:cNvPr id="3" name="Content Placeholder 2"/>
          <p:cNvSpPr>
            <a:spLocks noGrp="1"/>
          </p:cNvSpPr>
          <p:nvPr>
            <p:ph idx="1"/>
          </p:nvPr>
        </p:nvSpPr>
        <p:spPr>
          <a:xfrm>
            <a:off x="677334" y="1723486"/>
            <a:ext cx="9019325" cy="4294725"/>
          </a:xfrm>
        </p:spPr>
        <p:txBody>
          <a:bodyPr>
            <a:normAutofit/>
          </a:bodyPr>
          <a:lstStyle/>
          <a:p>
            <a:pPr defTabSz="457207">
              <a:lnSpc>
                <a:spcPct val="90000"/>
              </a:lnSpc>
              <a:buFont typeface="Wingdings 3" panose="05040102010807070707" pitchFamily="18" charset="2"/>
              <a:buChar char="u"/>
              <a:defRPr/>
            </a:pPr>
            <a:r>
              <a:rPr lang="en-US" altLang="en-US" sz="2400" u="sng" dirty="0">
                <a:solidFill>
                  <a:schemeClr val="accent6">
                    <a:lumMod val="75000"/>
                  </a:schemeClr>
                </a:solidFill>
                <a:cs typeface="Times New Roman" panose="02020603050405020304" pitchFamily="18" charset="0"/>
              </a:rPr>
              <a:t>Credits</a:t>
            </a:r>
            <a:r>
              <a:rPr lang="en-US" altLang="en-US" sz="2400" dirty="0">
                <a:solidFill>
                  <a:schemeClr val="accent6">
                    <a:lumMod val="75000"/>
                  </a:schemeClr>
                </a:solidFill>
                <a:cs typeface="Times New Roman" panose="02020603050405020304" pitchFamily="18" charset="0"/>
              </a:rPr>
              <a:t> - Referring to your receipt, request from the merchant that a credit be placed on your card account. If the item was shipped, refer to the shipping form you kept with your purchase record. </a:t>
            </a:r>
          </a:p>
          <a:p>
            <a:pPr defTabSz="457207">
              <a:lnSpc>
                <a:spcPct val="90000"/>
              </a:lnSpc>
              <a:buFont typeface="Wingdings 3" panose="05040102010807070707" pitchFamily="18" charset="2"/>
              <a:buChar char="u"/>
              <a:defRPr/>
            </a:pPr>
            <a:r>
              <a:rPr lang="en-US" altLang="en-US" sz="2400" u="sng" dirty="0">
                <a:solidFill>
                  <a:schemeClr val="accent6">
                    <a:lumMod val="75000"/>
                  </a:schemeClr>
                </a:solidFill>
                <a:cs typeface="Times New Roman" panose="02020603050405020304" pitchFamily="18" charset="0"/>
              </a:rPr>
              <a:t>Returns</a:t>
            </a:r>
            <a:r>
              <a:rPr lang="en-US" altLang="en-US" sz="2400" dirty="0">
                <a:solidFill>
                  <a:schemeClr val="accent6">
                    <a:lumMod val="75000"/>
                  </a:schemeClr>
                </a:solidFill>
                <a:cs typeface="Times New Roman" panose="02020603050405020304" pitchFamily="18" charset="0"/>
              </a:rPr>
              <a:t> - A credit should be issued for any item that the supplier has approved for return.  The credit will appear on a subsequent statement. Any item purchased with the Purchasing Card that is returned </a:t>
            </a:r>
            <a:r>
              <a:rPr lang="en-US" altLang="en-US" sz="2400" u="sng" dirty="0">
                <a:solidFill>
                  <a:schemeClr val="accent6">
                    <a:lumMod val="75000"/>
                  </a:schemeClr>
                </a:solidFill>
                <a:cs typeface="Times New Roman" panose="02020603050405020304" pitchFamily="18" charset="0"/>
              </a:rPr>
              <a:t>must</a:t>
            </a:r>
            <a:r>
              <a:rPr lang="en-US" altLang="en-US" sz="2400" dirty="0">
                <a:solidFill>
                  <a:schemeClr val="accent6">
                    <a:lumMod val="75000"/>
                  </a:schemeClr>
                </a:solidFill>
                <a:cs typeface="Times New Roman" panose="02020603050405020304" pitchFamily="18" charset="0"/>
              </a:rPr>
              <a:t> be returned for credit.  </a:t>
            </a:r>
            <a:r>
              <a:rPr lang="en-US" altLang="en-US" sz="2400" b="1" dirty="0">
                <a:solidFill>
                  <a:schemeClr val="accent6">
                    <a:lumMod val="75000"/>
                  </a:schemeClr>
                </a:solidFill>
                <a:cs typeface="Times New Roman" panose="02020603050405020304" pitchFamily="18" charset="0"/>
              </a:rPr>
              <a:t>Do not accept a refund in cash or check format. </a:t>
            </a:r>
          </a:p>
          <a:p>
            <a:pPr defTabSz="457207">
              <a:lnSpc>
                <a:spcPct val="90000"/>
              </a:lnSpc>
              <a:buFont typeface="Wingdings 3" panose="05040102010807070707" pitchFamily="18" charset="2"/>
              <a:buChar char="u"/>
              <a:defRPr/>
            </a:pPr>
            <a:r>
              <a:rPr lang="en-US" altLang="en-US" sz="2400" dirty="0">
                <a:solidFill>
                  <a:schemeClr val="accent6">
                    <a:lumMod val="75000"/>
                  </a:schemeClr>
                </a:solidFill>
                <a:cs typeface="Times New Roman" panose="02020603050405020304" pitchFamily="18" charset="0"/>
              </a:rPr>
              <a:t>Make sure you keep documentation of credits, returns and exchanges to attach in your SFS P card transaction record.</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094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4163"/>
            <a:ext cx="8596668" cy="883298"/>
          </a:xfrm>
        </p:spPr>
        <p:txBody>
          <a:bodyPr/>
          <a:lstStyle/>
          <a:p>
            <a:r>
              <a:rPr lang="en-US" dirty="0"/>
              <a:t>Reporting Lost or Stolen</a:t>
            </a:r>
          </a:p>
        </p:txBody>
      </p:sp>
      <p:sp>
        <p:nvSpPr>
          <p:cNvPr id="3" name="Content Placeholder 2"/>
          <p:cNvSpPr>
            <a:spLocks noGrp="1"/>
          </p:cNvSpPr>
          <p:nvPr>
            <p:ph idx="1"/>
          </p:nvPr>
        </p:nvSpPr>
        <p:spPr>
          <a:xfrm>
            <a:off x="677334" y="2160589"/>
            <a:ext cx="9255806" cy="3880773"/>
          </a:xfrm>
        </p:spPr>
        <p:txBody>
          <a:bodyPr>
            <a:normAutofit fontScale="92500" lnSpcReduction="20000"/>
          </a:bodyPr>
          <a:lstStyle/>
          <a:p>
            <a:r>
              <a:rPr lang="en-US" altLang="en-US" sz="2600" dirty="0">
                <a:solidFill>
                  <a:schemeClr val="accent6">
                    <a:lumMod val="75000"/>
                  </a:schemeClr>
                </a:solidFill>
                <a:cs typeface="Times New Roman" panose="02020603050405020304" pitchFamily="18" charset="0"/>
              </a:rPr>
              <a:t>You must notify the Procurement Office immediately when you discover your card is lost or stolen. </a:t>
            </a:r>
          </a:p>
          <a:p>
            <a:r>
              <a:rPr lang="en-US" altLang="en-US" sz="2600" dirty="0">
                <a:solidFill>
                  <a:schemeClr val="accent6">
                    <a:lumMod val="75000"/>
                  </a:schemeClr>
                </a:solidFill>
                <a:cs typeface="Times New Roman" panose="02020603050405020304" pitchFamily="18" charset="0"/>
              </a:rPr>
              <a:t>Unlike personal credit cards where cardholders are responsible for paying the first $50.00 if the card is stolen or misused, the Procurement Card program holds the University responsible for paying all charges resulting from stolen or misused cards until US Bank has been notified. </a:t>
            </a:r>
          </a:p>
          <a:p>
            <a:r>
              <a:rPr lang="en-US" altLang="en-US" sz="2600" dirty="0">
                <a:solidFill>
                  <a:schemeClr val="accent6">
                    <a:lumMod val="75000"/>
                  </a:schemeClr>
                </a:solidFill>
                <a:cs typeface="Times New Roman" panose="02020603050405020304" pitchFamily="18" charset="0"/>
              </a:rPr>
              <a:t>On weekends or after university business hours, you should report a lost or stolen card or other emergency situations, by calling US Bank at 1-800-344-5696.  At the first available opportunity, report the same information to your University Procurement Card Administrator</a:t>
            </a:r>
            <a:r>
              <a:rPr lang="en-US" altLang="en-US" sz="2600" dirty="0">
                <a:solidFill>
                  <a:schemeClr val="accent6">
                    <a:lumMod val="75000"/>
                  </a:schemeClr>
                </a:solidFill>
              </a:rPr>
              <a:t> at </a:t>
            </a:r>
            <a:r>
              <a:rPr lang="en-US" altLang="en-US" sz="2600" dirty="0">
                <a:solidFill>
                  <a:schemeClr val="accent6">
                    <a:lumMod val="75000"/>
                  </a:schemeClr>
                </a:solidFill>
                <a:hlinkClick r:id="rId2"/>
              </a:rPr>
              <a:t>purchasing@uww.edu</a:t>
            </a:r>
            <a:r>
              <a:rPr lang="en-US" altLang="en-US" sz="2600" dirty="0">
                <a:solidFill>
                  <a:schemeClr val="accent6">
                    <a:lumMod val="75000"/>
                  </a:schemeClr>
                </a:solidFill>
              </a:rPr>
              <a:t> </a:t>
            </a:r>
          </a:p>
          <a:p>
            <a:pPr marL="0" indent="0">
              <a:buNone/>
            </a:pPr>
            <a:endParaRPr lang="en-US"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71388" y="737118"/>
            <a:ext cx="1268963" cy="1268963"/>
          </a:xfrm>
          <a:prstGeom prst="rect">
            <a:avLst/>
          </a:prstGeom>
        </p:spPr>
      </p:pic>
    </p:spTree>
    <p:extLst>
      <p:ext uri="{BB962C8B-B14F-4D97-AF65-F5344CB8AC3E}">
        <p14:creationId xmlns:p14="http://schemas.microsoft.com/office/powerpoint/2010/main" val="308519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978" y="951756"/>
            <a:ext cx="8596668" cy="774407"/>
          </a:xfrm>
        </p:spPr>
        <p:txBody>
          <a:bodyPr/>
          <a:lstStyle/>
          <a:p>
            <a:r>
              <a:rPr lang="en-US" dirty="0"/>
              <a:t>Sales Tax</a:t>
            </a:r>
          </a:p>
        </p:txBody>
      </p:sp>
      <p:sp>
        <p:nvSpPr>
          <p:cNvPr id="3" name="Content Placeholder 2"/>
          <p:cNvSpPr>
            <a:spLocks noGrp="1"/>
          </p:cNvSpPr>
          <p:nvPr>
            <p:ph idx="1"/>
          </p:nvPr>
        </p:nvSpPr>
        <p:spPr>
          <a:xfrm>
            <a:off x="751978" y="2029960"/>
            <a:ext cx="8596668" cy="3880773"/>
          </a:xfrm>
        </p:spPr>
        <p:txBody>
          <a:bodyPr/>
          <a:lstStyle/>
          <a:p>
            <a:r>
              <a:rPr lang="en-US" altLang="en-US" sz="2400" dirty="0">
                <a:solidFill>
                  <a:schemeClr val="accent6">
                    <a:lumMod val="75000"/>
                  </a:schemeClr>
                </a:solidFill>
              </a:rPr>
              <a:t>The University of Wisconsin-Whitewater, as an agency of the State of Wisconsin, is exempt from payment of Wisconsin sales or use tax.</a:t>
            </a:r>
          </a:p>
          <a:p>
            <a:r>
              <a:rPr lang="en-US" altLang="en-US" sz="2400" dirty="0">
                <a:solidFill>
                  <a:schemeClr val="accent6">
                    <a:lumMod val="75000"/>
                  </a:schemeClr>
                </a:solidFill>
              </a:rPr>
              <a:t>Be sure to remind suppliers of the tax-exempt status when making a purchase.</a:t>
            </a:r>
          </a:p>
          <a:p>
            <a:r>
              <a:rPr lang="en-US" altLang="en-US" sz="2400" dirty="0">
                <a:solidFill>
                  <a:schemeClr val="accent6">
                    <a:lumMod val="75000"/>
                  </a:schemeClr>
                </a:solidFill>
              </a:rPr>
              <a:t>Tax Exempt cards showing the University tax exempt number are available from the Financial Services Office.</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48197" y="391485"/>
            <a:ext cx="1414269" cy="1334678"/>
          </a:xfrm>
          <a:prstGeom prst="rect">
            <a:avLst/>
          </a:prstGeom>
        </p:spPr>
      </p:pic>
    </p:spTree>
    <p:extLst>
      <p:ext uri="{BB962C8B-B14F-4D97-AF65-F5344CB8AC3E}">
        <p14:creationId xmlns:p14="http://schemas.microsoft.com/office/powerpoint/2010/main" val="2133910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86374"/>
          </a:xfrm>
        </p:spPr>
        <p:txBody>
          <a:bodyPr/>
          <a:lstStyle/>
          <a:p>
            <a:r>
              <a:rPr lang="en-US" dirty="0"/>
              <a:t>Summary</a:t>
            </a:r>
          </a:p>
        </p:txBody>
      </p:sp>
      <p:sp>
        <p:nvSpPr>
          <p:cNvPr id="3" name="Content Placeholder 2"/>
          <p:cNvSpPr>
            <a:spLocks noGrp="1"/>
          </p:cNvSpPr>
          <p:nvPr>
            <p:ph idx="1"/>
          </p:nvPr>
        </p:nvSpPr>
        <p:spPr>
          <a:xfrm>
            <a:off x="677334" y="1813921"/>
            <a:ext cx="8596668" cy="3880773"/>
          </a:xfrm>
        </p:spPr>
        <p:txBody>
          <a:bodyPr>
            <a:normAutofit/>
          </a:bodyPr>
          <a:lstStyle/>
          <a:p>
            <a:r>
              <a:rPr lang="en-US" altLang="en-US" sz="2400" dirty="0">
                <a:solidFill>
                  <a:schemeClr val="accent6">
                    <a:lumMod val="75000"/>
                  </a:schemeClr>
                </a:solidFill>
              </a:rPr>
              <a:t>The program is designed to be simple and easy to use and to provide you the items needed to perform your job more quickly and with fewer steps to accomplish the task.  However, we need to maintain appropriate controls to ensure the ongoing success of the program.</a:t>
            </a:r>
          </a:p>
          <a:p>
            <a:r>
              <a:rPr lang="en-US" altLang="en-US" sz="2400" dirty="0">
                <a:solidFill>
                  <a:schemeClr val="accent6">
                    <a:lumMod val="75000"/>
                  </a:schemeClr>
                </a:solidFill>
              </a:rPr>
              <a:t>It is incumbent on you to exercise good best-buy judgment when using your procurement card, and to maintain the appropriate documentation for your purchases. </a:t>
            </a:r>
          </a:p>
          <a:p>
            <a:pPr marL="0" indent="0">
              <a:buNone/>
            </a:pPr>
            <a:endParaRPr lang="en-US" sz="24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322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895705"/>
          </a:xfrm>
        </p:spPr>
        <p:txBody>
          <a:bodyPr/>
          <a:lstStyle/>
          <a:p>
            <a:r>
              <a:rPr lang="en-US" dirty="0"/>
              <a:t>Related Links for Procurement</a:t>
            </a:r>
          </a:p>
        </p:txBody>
      </p:sp>
      <p:sp>
        <p:nvSpPr>
          <p:cNvPr id="3" name="Content Placeholder 2"/>
          <p:cNvSpPr>
            <a:spLocks noGrp="1"/>
          </p:cNvSpPr>
          <p:nvPr>
            <p:ph idx="1"/>
          </p:nvPr>
        </p:nvSpPr>
        <p:spPr>
          <a:xfrm>
            <a:off x="677334" y="1488613"/>
            <a:ext cx="8596668" cy="3880773"/>
          </a:xfrm>
        </p:spPr>
        <p:txBody>
          <a:bodyPr>
            <a:noAutofit/>
          </a:bodyPr>
          <a:lstStyle/>
          <a:p>
            <a:r>
              <a:rPr lang="en-US" altLang="en-US" dirty="0">
                <a:solidFill>
                  <a:schemeClr val="accent6">
                    <a:lumMod val="75000"/>
                  </a:schemeClr>
                </a:solidFill>
              </a:rPr>
              <a:t>All the files linked below can be found on: </a:t>
            </a:r>
            <a:r>
              <a:rPr lang="en-US" altLang="en-US" dirty="0">
                <a:solidFill>
                  <a:srgbClr val="0070C0"/>
                </a:solidFill>
                <a:hlinkClick r:id="rId2">
                  <a:extLst>
                    <a:ext uri="{A12FA001-AC4F-418D-AE19-62706E023703}">
                      <ahyp:hlinkClr xmlns:ahyp="http://schemas.microsoft.com/office/drawing/2018/hyperlinkcolor" val="tx"/>
                    </a:ext>
                  </a:extLst>
                </a:hlinkClick>
              </a:rPr>
              <a:t>http://www.uww.edu/adminaffairs/budget/procurement</a:t>
            </a:r>
            <a:r>
              <a:rPr lang="en-US" altLang="en-US" dirty="0">
                <a:solidFill>
                  <a:srgbClr val="0070C0"/>
                </a:solidFill>
              </a:rPr>
              <a:t> </a:t>
            </a:r>
          </a:p>
          <a:p>
            <a:r>
              <a:rPr lang="en-US" sz="1200" u="sng" dirty="0">
                <a:solidFill>
                  <a:srgbClr val="0070C0"/>
                </a:solidFill>
                <a:hlinkClick r:id="rId3">
                  <a:extLst>
                    <a:ext uri="{A12FA001-AC4F-418D-AE19-62706E023703}">
                      <ahyp:hlinkClr xmlns:ahyp="http://schemas.microsoft.com/office/drawing/2018/hyperlinkcolor" val="tx"/>
                    </a:ext>
                  </a:extLst>
                </a:hlinkClick>
              </a:rPr>
              <a:t>Procurement Card Overview</a:t>
            </a:r>
            <a:endParaRPr lang="en-US" sz="1200" dirty="0">
              <a:solidFill>
                <a:srgbClr val="0070C0"/>
              </a:solidFill>
            </a:endParaRPr>
          </a:p>
          <a:p>
            <a:r>
              <a:rPr lang="en-US" sz="1200" u="sng" dirty="0">
                <a:solidFill>
                  <a:srgbClr val="0070C0"/>
                </a:solidFill>
                <a:hlinkClick r:id="rId4">
                  <a:extLst>
                    <a:ext uri="{A12FA001-AC4F-418D-AE19-62706E023703}">
                      <ahyp:hlinkClr xmlns:ahyp="http://schemas.microsoft.com/office/drawing/2018/hyperlinkcolor" val="tx"/>
                    </a:ext>
                  </a:extLst>
                </a:hlinkClick>
              </a:rPr>
              <a:t>Procurement Card Training</a:t>
            </a:r>
            <a:r>
              <a:rPr lang="en-US" sz="1200" dirty="0">
                <a:solidFill>
                  <a:srgbClr val="0070C0"/>
                </a:solidFill>
              </a:rPr>
              <a:t> </a:t>
            </a:r>
          </a:p>
          <a:p>
            <a:r>
              <a:rPr lang="en-US" sz="1200" u="sng" dirty="0">
                <a:solidFill>
                  <a:srgbClr val="0070C0"/>
                </a:solidFill>
                <a:hlinkClick r:id="rId5">
                  <a:extLst>
                    <a:ext uri="{A12FA001-AC4F-418D-AE19-62706E023703}">
                      <ahyp:hlinkClr xmlns:ahyp="http://schemas.microsoft.com/office/drawing/2018/hyperlinkcolor" val="tx"/>
                    </a:ext>
                  </a:extLst>
                </a:hlinkClick>
              </a:rPr>
              <a:t>Procurement Card Manual</a:t>
            </a:r>
            <a:endParaRPr lang="en-US" sz="1200" dirty="0">
              <a:solidFill>
                <a:srgbClr val="0070C0"/>
              </a:solidFill>
            </a:endParaRPr>
          </a:p>
          <a:p>
            <a:r>
              <a:rPr lang="en-US" sz="1200" u="sng" dirty="0" err="1">
                <a:solidFill>
                  <a:srgbClr val="0070C0"/>
                </a:solidFill>
                <a:hlinkClick r:id="rId6">
                  <a:extLst>
                    <a:ext uri="{A12FA001-AC4F-418D-AE19-62706E023703}">
                      <ahyp:hlinkClr xmlns:ahyp="http://schemas.microsoft.com/office/drawing/2018/hyperlinkcolor" val="tx"/>
                    </a:ext>
                  </a:extLst>
                </a:hlinkClick>
              </a:rPr>
              <a:t>ShopUW</a:t>
            </a:r>
            <a:r>
              <a:rPr lang="en-US" sz="1200" u="sng" dirty="0">
                <a:solidFill>
                  <a:srgbClr val="0070C0"/>
                </a:solidFill>
                <a:hlinkClick r:id="rId6">
                  <a:extLst>
                    <a:ext uri="{A12FA001-AC4F-418D-AE19-62706E023703}">
                      <ahyp:hlinkClr xmlns:ahyp="http://schemas.microsoft.com/office/drawing/2018/hyperlinkcolor" val="tx"/>
                    </a:ext>
                  </a:extLst>
                </a:hlinkClick>
              </a:rPr>
              <a:t>+</a:t>
            </a:r>
            <a:r>
              <a:rPr lang="en-US" sz="1200" dirty="0">
                <a:solidFill>
                  <a:srgbClr val="0070C0"/>
                </a:solidFill>
              </a:rPr>
              <a:t> (UW System procurement platform)</a:t>
            </a:r>
          </a:p>
          <a:p>
            <a:r>
              <a:rPr lang="en-US" sz="1200" u="sng" dirty="0">
                <a:solidFill>
                  <a:srgbClr val="0070C0"/>
                </a:solidFill>
                <a:hlinkClick r:id="rId7">
                  <a:extLst>
                    <a:ext uri="{A12FA001-AC4F-418D-AE19-62706E023703}">
                      <ahyp:hlinkClr xmlns:ahyp="http://schemas.microsoft.com/office/drawing/2018/hyperlinkcolor" val="tx"/>
                    </a:ext>
                  </a:extLst>
                </a:hlinkClick>
              </a:rPr>
              <a:t>State of Wisconsin Contracts</a:t>
            </a:r>
            <a:r>
              <a:rPr lang="en-US" sz="1200" dirty="0">
                <a:solidFill>
                  <a:srgbClr val="0070C0"/>
                </a:solidFill>
              </a:rPr>
              <a:t> (use whenever possible)</a:t>
            </a:r>
          </a:p>
          <a:p>
            <a:r>
              <a:rPr lang="en-US" sz="1200" u="sng" dirty="0" err="1">
                <a:solidFill>
                  <a:srgbClr val="0070C0"/>
                </a:solidFill>
                <a:hlinkClick r:id="rId8">
                  <a:extLst>
                    <a:ext uri="{A12FA001-AC4F-418D-AE19-62706E023703}">
                      <ahyp:hlinkClr xmlns:ahyp="http://schemas.microsoft.com/office/drawing/2018/hyperlinkcolor" val="tx"/>
                    </a:ext>
                  </a:extLst>
                </a:hlinkClick>
              </a:rPr>
              <a:t>VendorNet</a:t>
            </a:r>
            <a:r>
              <a:rPr lang="en-US" sz="1200" u="sng" dirty="0">
                <a:solidFill>
                  <a:srgbClr val="0070C0"/>
                </a:solidFill>
                <a:hlinkClick r:id="rId8">
                  <a:extLst>
                    <a:ext uri="{A12FA001-AC4F-418D-AE19-62706E023703}">
                      <ahyp:hlinkClr xmlns:ahyp="http://schemas.microsoft.com/office/drawing/2018/hyperlinkcolor" val="tx"/>
                    </a:ext>
                  </a:extLst>
                </a:hlinkClick>
              </a:rPr>
              <a:t> Contracts</a:t>
            </a:r>
            <a:r>
              <a:rPr lang="en-US" sz="1200" dirty="0">
                <a:solidFill>
                  <a:srgbClr val="0070C0"/>
                </a:solidFill>
              </a:rPr>
              <a:t> (use whenever possible)</a:t>
            </a:r>
          </a:p>
          <a:p>
            <a:r>
              <a:rPr lang="en-US" sz="1200" u="sng" dirty="0">
                <a:solidFill>
                  <a:srgbClr val="0070C0"/>
                </a:solidFill>
                <a:hlinkClick r:id="rId9">
                  <a:extLst>
                    <a:ext uri="{A12FA001-AC4F-418D-AE19-62706E023703}">
                      <ahyp:hlinkClr xmlns:ahyp="http://schemas.microsoft.com/office/drawing/2018/hyperlinkcolor" val="tx"/>
                    </a:ext>
                  </a:extLst>
                </a:hlinkClick>
              </a:rPr>
              <a:t>Ineligible Supplier</a:t>
            </a:r>
            <a:r>
              <a:rPr lang="en-US" sz="1200" dirty="0">
                <a:solidFill>
                  <a:srgbClr val="0070C0"/>
                </a:solidFill>
              </a:rPr>
              <a:t> (tax compliance issues)</a:t>
            </a:r>
          </a:p>
          <a:p>
            <a:r>
              <a:rPr lang="en-US" sz="1200" u="sng" dirty="0">
                <a:solidFill>
                  <a:srgbClr val="0070C0"/>
                </a:solidFill>
                <a:hlinkClick r:id="rId10">
                  <a:extLst>
                    <a:ext uri="{A12FA001-AC4F-418D-AE19-62706E023703}">
                      <ahyp:hlinkClr xmlns:ahyp="http://schemas.microsoft.com/office/drawing/2018/hyperlinkcolor" val="tx"/>
                    </a:ext>
                  </a:extLst>
                </a:hlinkClick>
              </a:rPr>
              <a:t>Ineligible Supplier</a:t>
            </a:r>
            <a:r>
              <a:rPr lang="en-US" sz="1200" dirty="0">
                <a:solidFill>
                  <a:srgbClr val="0070C0"/>
                </a:solidFill>
              </a:rPr>
              <a:t> (contract/affirmative action compliance issues)</a:t>
            </a:r>
          </a:p>
          <a:p>
            <a:r>
              <a:rPr lang="en-US" sz="1200" u="sng" dirty="0">
                <a:solidFill>
                  <a:srgbClr val="0070C0"/>
                </a:solidFill>
                <a:hlinkClick r:id="rId11">
                  <a:extLst>
                    <a:ext uri="{A12FA001-AC4F-418D-AE19-62706E023703}">
                      <ahyp:hlinkClr xmlns:ahyp="http://schemas.microsoft.com/office/drawing/2018/hyperlinkcolor" val="tx"/>
                    </a:ext>
                  </a:extLst>
                </a:hlinkClick>
              </a:rPr>
              <a:t>P Card Billing Cycle Calendar</a:t>
            </a:r>
            <a:endParaRPr lang="en-US" sz="1200" dirty="0">
              <a:solidFill>
                <a:srgbClr val="0070C0"/>
              </a:solidFill>
            </a:endParaRPr>
          </a:p>
          <a:p>
            <a:r>
              <a:rPr lang="en-US" sz="1200" u="sng" dirty="0">
                <a:solidFill>
                  <a:srgbClr val="0070C0"/>
                </a:solidFill>
                <a:hlinkClick r:id="rId12">
                  <a:extLst>
                    <a:ext uri="{A12FA001-AC4F-418D-AE19-62706E023703}">
                      <ahyp:hlinkClr xmlns:ahyp="http://schemas.microsoft.com/office/drawing/2018/hyperlinkcolor" val="tx"/>
                    </a:ext>
                  </a:extLst>
                </a:hlinkClick>
              </a:rPr>
              <a:t>Which Card Do I Use</a:t>
            </a:r>
            <a:endParaRPr lang="en-US" sz="1200" dirty="0">
              <a:solidFill>
                <a:srgbClr val="0070C0"/>
              </a:solidFill>
            </a:endParaRPr>
          </a:p>
          <a:p>
            <a:r>
              <a:rPr lang="en-US" sz="1200" u="sng" dirty="0">
                <a:solidFill>
                  <a:srgbClr val="0070C0"/>
                </a:solidFill>
                <a:hlinkClick r:id="rId13">
                  <a:extLst>
                    <a:ext uri="{A12FA001-AC4F-418D-AE19-62706E023703}">
                      <ahyp:hlinkClr xmlns:ahyp="http://schemas.microsoft.com/office/drawing/2018/hyperlinkcolor" val="tx"/>
                    </a:ext>
                  </a:extLst>
                </a:hlinkClick>
              </a:rPr>
              <a:t>Training Resources Page</a:t>
            </a:r>
            <a:r>
              <a:rPr lang="en-US" sz="1200" dirty="0">
                <a:solidFill>
                  <a:srgbClr val="0070C0"/>
                </a:solidFill>
              </a:rPr>
              <a:t> (including </a:t>
            </a:r>
            <a:r>
              <a:rPr lang="en-US" sz="1200" dirty="0" err="1">
                <a:solidFill>
                  <a:srgbClr val="0070C0"/>
                </a:solidFill>
              </a:rPr>
              <a:t>ShopUW</a:t>
            </a:r>
            <a:r>
              <a:rPr lang="en-US" sz="1200" dirty="0">
                <a:solidFill>
                  <a:srgbClr val="0070C0"/>
                </a:solidFill>
              </a:rPr>
              <a:t>+, P Cards, other Shared Financial System resources)</a:t>
            </a:r>
          </a:p>
          <a:p>
            <a:r>
              <a:rPr lang="en-US" sz="1200" u="sng" dirty="0">
                <a:solidFill>
                  <a:srgbClr val="0070C0"/>
                </a:solidFill>
                <a:hlinkClick r:id="rId14">
                  <a:extLst>
                    <a:ext uri="{A12FA001-AC4F-418D-AE19-62706E023703}">
                      <ahyp:hlinkClr xmlns:ahyp="http://schemas.microsoft.com/office/drawing/2018/hyperlinkcolor" val="tx"/>
                    </a:ext>
                  </a:extLst>
                </a:hlinkClick>
              </a:rPr>
              <a:t>Reconciliation Steps</a:t>
            </a:r>
            <a:endParaRPr lang="en-US" sz="1200" dirty="0">
              <a:solidFill>
                <a:srgbClr val="0070C0"/>
              </a:solidFill>
            </a:endParaRPr>
          </a:p>
          <a:p>
            <a:r>
              <a:rPr lang="en-US" sz="1200" u="sng" dirty="0">
                <a:solidFill>
                  <a:srgbClr val="0070C0"/>
                </a:solidFill>
                <a:hlinkClick r:id="rId15">
                  <a:extLst>
                    <a:ext uri="{A12FA001-AC4F-418D-AE19-62706E023703}">
                      <ahyp:hlinkClr xmlns:ahyp="http://schemas.microsoft.com/office/drawing/2018/hyperlinkcolor" val="tx"/>
                    </a:ext>
                  </a:extLst>
                </a:hlinkClick>
              </a:rPr>
              <a:t>Approver Steps</a:t>
            </a:r>
            <a:endParaRPr lang="en-US" sz="1200" dirty="0">
              <a:solidFill>
                <a:srgbClr val="0070C0"/>
              </a:solidFill>
            </a:endParaRPr>
          </a:p>
          <a:p>
            <a:endParaRPr lang="en-US" altLang="en-US" sz="2400" dirty="0">
              <a:solidFill>
                <a:schemeClr val="accent6">
                  <a:lumMod val="75000"/>
                </a:schemeClr>
              </a:solidFill>
            </a:endParaRPr>
          </a:p>
          <a:p>
            <a:endParaRPr lang="en-US" altLang="en-US" sz="2400" dirty="0">
              <a:solidFill>
                <a:schemeClr val="accent6">
                  <a:lumMod val="75000"/>
                </a:schemeClr>
              </a:solidFill>
            </a:endParaRPr>
          </a:p>
          <a:p>
            <a:pPr marL="0" indent="0">
              <a:buNone/>
            </a:pPr>
            <a:endParaRPr lang="en-US" sz="2400" dirty="0"/>
          </a:p>
        </p:txBody>
      </p:sp>
      <p:pic>
        <p:nvPicPr>
          <p:cNvPr id="4" name="Picture 7" descr="Willie Warhawk"/>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0485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677334" y="1750042"/>
            <a:ext cx="8596668" cy="3880773"/>
          </a:xfrm>
        </p:spPr>
        <p:txBody>
          <a:bodyPr/>
          <a:lstStyle/>
          <a:p>
            <a:r>
              <a:rPr lang="en-US" altLang="en-US" sz="2400" dirty="0">
                <a:solidFill>
                  <a:schemeClr val="accent6">
                    <a:lumMod val="75000"/>
                  </a:schemeClr>
                </a:solidFill>
              </a:rPr>
              <a:t>The purpose of the UW-Whitewater Procurement Card Program is to establish a more efficient, cost-effective method of purchasing and paying for small dollar ($5,000 and under) transactions within established limits. The program is designed to replace standing orders, direct payments, and the use of personal funds reimbursed by the University. </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874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Card </a:t>
            </a:r>
            <a:r>
              <a:rPr lang="en-US" u="sng" dirty="0"/>
              <a:t>IS</a:t>
            </a:r>
            <a:r>
              <a:rPr lang="en-US" dirty="0"/>
              <a:t>:</a:t>
            </a:r>
            <a:endParaRPr lang="en-US" u="sng" dirty="0"/>
          </a:p>
        </p:txBody>
      </p:sp>
      <p:sp>
        <p:nvSpPr>
          <p:cNvPr id="3" name="Content Placeholder 2"/>
          <p:cNvSpPr>
            <a:spLocks noGrp="1"/>
          </p:cNvSpPr>
          <p:nvPr>
            <p:ph idx="1"/>
          </p:nvPr>
        </p:nvSpPr>
        <p:spPr>
          <a:xfrm>
            <a:off x="677334" y="1930400"/>
            <a:ext cx="8596668" cy="3880773"/>
          </a:xfrm>
        </p:spPr>
        <p:txBody>
          <a:bodyPr>
            <a:normAutofit/>
          </a:bodyPr>
          <a:lstStyle/>
          <a:p>
            <a:r>
              <a:rPr lang="en-US" altLang="en-US" sz="2400" dirty="0">
                <a:solidFill>
                  <a:schemeClr val="accent6">
                    <a:lumMod val="75000"/>
                  </a:schemeClr>
                </a:solidFill>
                <a:cs typeface="Times New Roman" panose="02020603050405020304" pitchFamily="18" charset="0"/>
              </a:rPr>
              <a:t>Authority granted by the Director of Procurement to individual state employees</a:t>
            </a:r>
          </a:p>
          <a:p>
            <a:r>
              <a:rPr lang="en-US" altLang="en-US" sz="2400" dirty="0">
                <a:solidFill>
                  <a:schemeClr val="accent6">
                    <a:lumMod val="75000"/>
                  </a:schemeClr>
                </a:solidFill>
                <a:cs typeface="Times New Roman" panose="02020603050405020304" pitchFamily="18" charset="0"/>
              </a:rPr>
              <a:t>For official state use only</a:t>
            </a:r>
          </a:p>
          <a:p>
            <a:r>
              <a:rPr lang="en-US" altLang="en-US" sz="2400" dirty="0">
                <a:solidFill>
                  <a:schemeClr val="accent6">
                    <a:lumMod val="75000"/>
                  </a:schemeClr>
                </a:solidFill>
                <a:cs typeface="Times New Roman" panose="02020603050405020304" pitchFamily="18" charset="0"/>
              </a:rPr>
              <a:t>Authorized for purchases $5,000 (or your credit limit) and under</a:t>
            </a:r>
          </a:p>
          <a:p>
            <a:r>
              <a:rPr lang="en-US" altLang="en-US" sz="2400" dirty="0">
                <a:solidFill>
                  <a:schemeClr val="accent6">
                    <a:lumMod val="75000"/>
                  </a:schemeClr>
                </a:solidFill>
                <a:cs typeface="Times New Roman" panose="02020603050405020304" pitchFamily="18" charset="0"/>
              </a:rPr>
              <a:t>Authorized for use with only certain categories of merchants and commodities</a:t>
            </a:r>
          </a:p>
          <a:p>
            <a:pPr marL="0" indent="0">
              <a:buNone/>
            </a:pPr>
            <a:endParaRPr lang="en-US" sz="24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441542" y="499407"/>
            <a:ext cx="1178287" cy="1175219"/>
          </a:xfrm>
          <a:prstGeom prst="rect">
            <a:avLst/>
          </a:prstGeom>
        </p:spPr>
      </p:pic>
    </p:spTree>
    <p:extLst>
      <p:ext uri="{BB962C8B-B14F-4D97-AF65-F5344CB8AC3E}">
        <p14:creationId xmlns:p14="http://schemas.microsoft.com/office/powerpoint/2010/main" val="1099609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Card </a:t>
            </a:r>
            <a:r>
              <a:rPr lang="en-US" u="sng" dirty="0">
                <a:solidFill>
                  <a:srgbClr val="FF0000"/>
                </a:solidFill>
              </a:rPr>
              <a:t>IS NOT</a:t>
            </a:r>
            <a:r>
              <a:rPr lang="en-US" dirty="0"/>
              <a:t>:</a:t>
            </a:r>
            <a:endParaRPr lang="en-US" u="sng" dirty="0"/>
          </a:p>
        </p:txBody>
      </p:sp>
      <p:sp>
        <p:nvSpPr>
          <p:cNvPr id="3" name="Content Placeholder 2"/>
          <p:cNvSpPr>
            <a:spLocks noGrp="1"/>
          </p:cNvSpPr>
          <p:nvPr>
            <p:ph idx="1"/>
          </p:nvPr>
        </p:nvSpPr>
        <p:spPr/>
        <p:txBody>
          <a:bodyPr/>
          <a:lstStyle/>
          <a:p>
            <a:r>
              <a:rPr lang="en-US" altLang="en-US" sz="2400" dirty="0">
                <a:solidFill>
                  <a:schemeClr val="accent6">
                    <a:lumMod val="75000"/>
                  </a:schemeClr>
                </a:solidFill>
                <a:cs typeface="Times New Roman" panose="02020603050405020304" pitchFamily="18" charset="0"/>
              </a:rPr>
              <a:t>A means to avoid appropriate procurement or payment procedures, or required documentation for purchases</a:t>
            </a:r>
          </a:p>
          <a:p>
            <a:r>
              <a:rPr lang="en-US" altLang="en-US" sz="2400" dirty="0">
                <a:solidFill>
                  <a:schemeClr val="accent6">
                    <a:lumMod val="75000"/>
                  </a:schemeClr>
                </a:solidFill>
                <a:cs typeface="Times New Roman" panose="02020603050405020304" pitchFamily="18" charset="0"/>
              </a:rPr>
              <a:t>A card to access cash or credit</a:t>
            </a:r>
          </a:p>
          <a:p>
            <a:r>
              <a:rPr lang="en-US" altLang="en-US" sz="2400" dirty="0">
                <a:solidFill>
                  <a:schemeClr val="accent6">
                    <a:lumMod val="75000"/>
                  </a:schemeClr>
                </a:solidFill>
                <a:cs typeface="Times New Roman" panose="02020603050405020304" pitchFamily="18" charset="0"/>
              </a:rPr>
              <a:t>For inter-agency or intra-agency transactions </a:t>
            </a:r>
          </a:p>
          <a:p>
            <a:r>
              <a:rPr lang="en-US" altLang="en-US" sz="2400" dirty="0">
                <a:solidFill>
                  <a:schemeClr val="accent6">
                    <a:lumMod val="75000"/>
                  </a:schemeClr>
                </a:solidFill>
                <a:cs typeface="Times New Roman" panose="02020603050405020304" pitchFamily="18" charset="0"/>
              </a:rPr>
              <a:t>A right of employment</a:t>
            </a:r>
          </a:p>
          <a:p>
            <a:r>
              <a:rPr lang="en-US" altLang="en-US" sz="2400" dirty="0">
                <a:solidFill>
                  <a:schemeClr val="accent6">
                    <a:lumMod val="75000"/>
                  </a:schemeClr>
                </a:solidFill>
                <a:cs typeface="Times New Roman" panose="02020603050405020304" pitchFamily="18" charset="0"/>
              </a:rPr>
              <a:t>For personal use</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311189" y="454057"/>
            <a:ext cx="1225454" cy="1225454"/>
          </a:xfrm>
          <a:prstGeom prst="rect">
            <a:avLst/>
          </a:prstGeom>
        </p:spPr>
      </p:pic>
    </p:spTree>
    <p:extLst>
      <p:ext uri="{BB962C8B-B14F-4D97-AF65-F5344CB8AC3E}">
        <p14:creationId xmlns:p14="http://schemas.microsoft.com/office/powerpoint/2010/main" val="3213290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677334" y="1750042"/>
            <a:ext cx="8596668" cy="3880773"/>
          </a:xfrm>
        </p:spPr>
        <p:txBody>
          <a:bodyPr>
            <a:normAutofit/>
          </a:bodyPr>
          <a:lstStyle/>
          <a:p>
            <a:r>
              <a:rPr lang="en-US" sz="2400" dirty="0">
                <a:solidFill>
                  <a:schemeClr val="accent6">
                    <a:lumMod val="75000"/>
                  </a:schemeClr>
                </a:solidFill>
              </a:rPr>
              <a:t>The procurement card’s efficiency and ease of use reduce administrative burdens on UW-Whitewater staff but also expose UW-Whitewater to risk. Cardholders sign a user agreement indicating their willingness to abide by </a:t>
            </a:r>
            <a:r>
              <a:rPr lang="en-US" sz="2400" dirty="0">
                <a:solidFill>
                  <a:srgbClr val="0070C0"/>
                </a:solidFill>
                <a:hlinkClick r:id="rId2">
                  <a:extLst>
                    <a:ext uri="{A12FA001-AC4F-418D-AE19-62706E023703}">
                      <ahyp:hlinkClr xmlns:ahyp="http://schemas.microsoft.com/office/drawing/2018/hyperlinkcolor" val="tx"/>
                    </a:ext>
                  </a:extLst>
                </a:hlinkClick>
              </a:rPr>
              <a:t>UW System Policy</a:t>
            </a:r>
            <a:r>
              <a:rPr lang="en-US" sz="2400" dirty="0">
                <a:solidFill>
                  <a:schemeClr val="accent6">
                    <a:lumMod val="75000"/>
                  </a:schemeClr>
                </a:solidFill>
              </a:rPr>
              <a:t> and a continuous audit process is in place to monitor compliance.</a:t>
            </a:r>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5936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Responsibility </a:t>
            </a:r>
          </a:p>
        </p:txBody>
      </p:sp>
      <p:sp>
        <p:nvSpPr>
          <p:cNvPr id="3" name="Content Placeholder 2"/>
          <p:cNvSpPr>
            <a:spLocks noGrp="1"/>
          </p:cNvSpPr>
          <p:nvPr>
            <p:ph idx="1"/>
          </p:nvPr>
        </p:nvSpPr>
        <p:spPr>
          <a:xfrm>
            <a:off x="677334" y="2337871"/>
            <a:ext cx="8596668" cy="3880773"/>
          </a:xfrm>
        </p:spPr>
        <p:txBody>
          <a:bodyPr/>
          <a:lstStyle/>
          <a:p>
            <a:r>
              <a:rPr lang="en-US" altLang="en-US" sz="2400" dirty="0">
                <a:solidFill>
                  <a:schemeClr val="accent6">
                    <a:lumMod val="75000"/>
                  </a:schemeClr>
                </a:solidFill>
              </a:rPr>
              <a:t>You are responsible for the security of your card. </a:t>
            </a:r>
          </a:p>
          <a:p>
            <a:r>
              <a:rPr lang="en-US" altLang="en-US" sz="2400" dirty="0">
                <a:solidFill>
                  <a:schemeClr val="accent6">
                    <a:lumMod val="75000"/>
                  </a:schemeClr>
                </a:solidFill>
              </a:rPr>
              <a:t>Remember, you are committing University funds each time you use the Procurement Card.  This is a responsibility that cannot be taken lightly.</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365103" y="425095"/>
            <a:ext cx="1735494" cy="1735494"/>
          </a:xfrm>
          <a:prstGeom prst="rect">
            <a:avLst/>
          </a:prstGeom>
        </p:spPr>
      </p:pic>
    </p:spTree>
    <p:extLst>
      <p:ext uri="{BB962C8B-B14F-4D97-AF65-F5344CB8AC3E}">
        <p14:creationId xmlns:p14="http://schemas.microsoft.com/office/powerpoint/2010/main" val="1660392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8220"/>
            <a:ext cx="8596668" cy="1097902"/>
          </a:xfrm>
        </p:spPr>
        <p:txBody>
          <a:bodyPr/>
          <a:lstStyle/>
          <a:p>
            <a:r>
              <a:rPr lang="en-US" dirty="0"/>
              <a:t>Personal Liability</a:t>
            </a:r>
          </a:p>
        </p:txBody>
      </p:sp>
      <p:sp>
        <p:nvSpPr>
          <p:cNvPr id="3" name="Content Placeholder 2"/>
          <p:cNvSpPr>
            <a:spLocks noGrp="1"/>
          </p:cNvSpPr>
          <p:nvPr>
            <p:ph idx="1"/>
          </p:nvPr>
        </p:nvSpPr>
        <p:spPr/>
        <p:txBody>
          <a:bodyPr>
            <a:normAutofit/>
          </a:bodyPr>
          <a:lstStyle/>
          <a:p>
            <a:r>
              <a:rPr lang="en-US" altLang="en-US" sz="2400" dirty="0">
                <a:solidFill>
                  <a:schemeClr val="accent6">
                    <a:lumMod val="75000"/>
                  </a:schemeClr>
                </a:solidFill>
                <a:cs typeface="Times New Roman" panose="02020603050405020304" pitchFamily="18" charset="0"/>
              </a:rPr>
              <a:t>The use of the Procurement Card results in a University liability, NOT a personal liability for the cardholder.  Your credit rating will not be affected.  However, remember that you sign an agreement with the University upon receiving the card and are responsible for any misuse of the card as outlined in that agreement.</a:t>
            </a:r>
          </a:p>
          <a:p>
            <a:pPr marL="0" indent="0">
              <a:buNone/>
            </a:pPr>
            <a:endParaRPr lang="en-US" sz="24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30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063656"/>
          </a:xfrm>
        </p:spPr>
        <p:txBody>
          <a:bodyPr/>
          <a:lstStyle/>
          <a:p>
            <a:r>
              <a:rPr lang="en-US" dirty="0"/>
              <a:t>Personal Misuse</a:t>
            </a:r>
          </a:p>
        </p:txBody>
      </p:sp>
      <p:sp>
        <p:nvSpPr>
          <p:cNvPr id="3" name="Content Placeholder 2"/>
          <p:cNvSpPr>
            <a:spLocks noGrp="1"/>
          </p:cNvSpPr>
          <p:nvPr>
            <p:ph idx="1"/>
          </p:nvPr>
        </p:nvSpPr>
        <p:spPr>
          <a:xfrm>
            <a:off x="526609" y="1678269"/>
            <a:ext cx="9170050" cy="4089485"/>
          </a:xfrm>
        </p:spPr>
        <p:txBody>
          <a:bodyPr/>
          <a:lstStyle/>
          <a:p>
            <a:r>
              <a:rPr lang="en-US" altLang="en-US" sz="2400" dirty="0">
                <a:solidFill>
                  <a:schemeClr val="accent6">
                    <a:lumMod val="75000"/>
                  </a:schemeClr>
                </a:solidFill>
              </a:rPr>
              <a:t>Any misuse of the card or other failure to comply with the program procedures may result in the following cardholder consequences:</a:t>
            </a:r>
          </a:p>
          <a:p>
            <a:pPr lvl="1"/>
            <a:r>
              <a:rPr lang="en-US" altLang="en-US" sz="2200" dirty="0">
                <a:solidFill>
                  <a:schemeClr val="accent6">
                    <a:lumMod val="75000"/>
                  </a:schemeClr>
                </a:solidFill>
              </a:rPr>
              <a:t>Credit limit reductions, required supplemental training</a:t>
            </a:r>
          </a:p>
          <a:p>
            <a:pPr lvl="1"/>
            <a:r>
              <a:rPr lang="en-US" altLang="en-US" sz="2200" dirty="0">
                <a:solidFill>
                  <a:schemeClr val="accent6">
                    <a:lumMod val="75000"/>
                  </a:schemeClr>
                </a:solidFill>
              </a:rPr>
              <a:t>Revocation of card</a:t>
            </a:r>
          </a:p>
          <a:p>
            <a:pPr lvl="1"/>
            <a:r>
              <a:rPr lang="en-US" altLang="en-US" sz="2200" dirty="0">
                <a:solidFill>
                  <a:schemeClr val="accent6">
                    <a:lumMod val="75000"/>
                  </a:schemeClr>
                </a:solidFill>
              </a:rPr>
              <a:t>Employer disciplinary measures, if </a:t>
            </a:r>
            <a:r>
              <a:rPr lang="en-US" altLang="en-US" sz="2200" dirty="0" err="1">
                <a:solidFill>
                  <a:schemeClr val="accent6">
                    <a:lumMod val="75000"/>
                  </a:schemeClr>
                </a:solidFill>
              </a:rPr>
              <a:t>appropriate.In</a:t>
            </a:r>
            <a:r>
              <a:rPr lang="en-US" altLang="en-US" sz="2200" dirty="0">
                <a:solidFill>
                  <a:schemeClr val="accent6">
                    <a:lumMod val="75000"/>
                  </a:schemeClr>
                </a:solidFill>
              </a:rPr>
              <a:t> addition, if the misuse involves personal transactions, the cardholder is subject to criminal prosecution, and held responsible for making full restitution. </a:t>
            </a: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4120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14873"/>
            <a:ext cx="8596668" cy="985935"/>
          </a:xfrm>
        </p:spPr>
        <p:txBody>
          <a:bodyPr/>
          <a:lstStyle/>
          <a:p>
            <a:r>
              <a:rPr lang="en-US" dirty="0"/>
              <a:t>Instructions for Card Use</a:t>
            </a:r>
          </a:p>
        </p:txBody>
      </p:sp>
      <p:sp>
        <p:nvSpPr>
          <p:cNvPr id="3" name="Content Placeholder 2"/>
          <p:cNvSpPr>
            <a:spLocks noGrp="1"/>
          </p:cNvSpPr>
          <p:nvPr>
            <p:ph idx="1"/>
          </p:nvPr>
        </p:nvSpPr>
        <p:spPr>
          <a:xfrm>
            <a:off x="677334" y="1488613"/>
            <a:ext cx="9310728" cy="4902139"/>
          </a:xfrm>
        </p:spPr>
        <p:txBody>
          <a:bodyPr>
            <a:noAutofit/>
          </a:bodyPr>
          <a:lstStyle/>
          <a:p>
            <a:pPr marL="0" indent="0" defTabSz="457207">
              <a:buClr>
                <a:schemeClr val="bg2">
                  <a:lumMod val="40000"/>
                  <a:lumOff val="60000"/>
                </a:schemeClr>
              </a:buClr>
              <a:buNone/>
              <a:defRPr/>
            </a:pPr>
            <a:r>
              <a:rPr lang="en-US" altLang="en-US" sz="2400" dirty="0">
                <a:solidFill>
                  <a:schemeClr val="accent6">
                    <a:lumMod val="75000"/>
                  </a:schemeClr>
                </a:solidFill>
              </a:rPr>
              <a:t>If the transaction value is $5,000 (or your credit limit) or less:</a:t>
            </a:r>
          </a:p>
          <a:p>
            <a:pPr defTabSz="457207">
              <a:buSzPct val="100000"/>
              <a:buFont typeface="Wingdings" panose="05000000000000000000" pitchFamily="2" charset="2"/>
              <a:buChar char="ü"/>
              <a:defRPr/>
            </a:pPr>
            <a:r>
              <a:rPr lang="en-US" sz="2400" dirty="0">
                <a:solidFill>
                  <a:schemeClr val="accent6">
                    <a:lumMod val="75000"/>
                  </a:schemeClr>
                </a:solidFill>
              </a:rPr>
              <a:t>Whenever possible, purchase items from contracted vendors via </a:t>
            </a:r>
            <a:r>
              <a:rPr lang="en-US" sz="2400" b="1" dirty="0" err="1">
                <a:solidFill>
                  <a:srgbClr val="0070C0"/>
                </a:solidFill>
                <a:hlinkClick r:id="rId2">
                  <a:extLst>
                    <a:ext uri="{A12FA001-AC4F-418D-AE19-62706E023703}">
                      <ahyp:hlinkClr xmlns:ahyp="http://schemas.microsoft.com/office/drawing/2018/hyperlinkcolor" val="tx"/>
                    </a:ext>
                  </a:extLst>
                </a:hlinkClick>
              </a:rPr>
              <a:t>ShopUW</a:t>
            </a:r>
            <a:r>
              <a:rPr lang="en-US" sz="2400" b="1" dirty="0">
                <a:solidFill>
                  <a:srgbClr val="0070C0"/>
                </a:solidFill>
                <a:hlinkClick r:id="rId2">
                  <a:extLst>
                    <a:ext uri="{A12FA001-AC4F-418D-AE19-62706E023703}">
                      <ahyp:hlinkClr xmlns:ahyp="http://schemas.microsoft.com/office/drawing/2018/hyperlinkcolor" val="tx"/>
                    </a:ext>
                  </a:extLst>
                </a:hlinkClick>
              </a:rPr>
              <a:t>+</a:t>
            </a:r>
            <a:r>
              <a:rPr lang="en-US" sz="2400" dirty="0">
                <a:solidFill>
                  <a:schemeClr val="accent6">
                    <a:lumMod val="75000"/>
                  </a:schemeClr>
                </a:solidFill>
              </a:rPr>
              <a:t>. Check the online supplier catalogues for the item(s) needed prior to using the procurement card with a non-contracted vendor. </a:t>
            </a:r>
          </a:p>
          <a:p>
            <a:pPr defTabSz="457207">
              <a:buSzPct val="100000"/>
              <a:buFont typeface="Wingdings" panose="05000000000000000000" pitchFamily="2" charset="2"/>
              <a:buChar char="ü"/>
              <a:defRPr/>
            </a:pPr>
            <a:r>
              <a:rPr lang="en-US" altLang="en-US" sz="2400" dirty="0">
                <a:solidFill>
                  <a:schemeClr val="accent6">
                    <a:lumMod val="75000"/>
                  </a:schemeClr>
                </a:solidFill>
              </a:rPr>
              <a:t>Using best judgment, determine an appropriate vendor for the materials desired &amp; check the </a:t>
            </a:r>
            <a:r>
              <a:rPr lang="en-US" altLang="en-US" sz="2400" b="1" dirty="0">
                <a:solidFill>
                  <a:srgbClr val="0070C0"/>
                </a:solidFill>
                <a:hlinkClick r:id="rId3">
                  <a:extLst>
                    <a:ext uri="{A12FA001-AC4F-418D-AE19-62706E023703}">
                      <ahyp:hlinkClr xmlns:ahyp="http://schemas.microsoft.com/office/drawing/2018/hyperlinkcolor" val="tx"/>
                    </a:ext>
                  </a:extLst>
                </a:hlinkClick>
              </a:rPr>
              <a:t>Ineligible Vendor List</a:t>
            </a:r>
            <a:r>
              <a:rPr lang="en-US" altLang="en-US" sz="2400" dirty="0">
                <a:solidFill>
                  <a:schemeClr val="accent6">
                    <a:lumMod val="75000"/>
                  </a:schemeClr>
                </a:solidFill>
              </a:rPr>
              <a:t>.</a:t>
            </a:r>
          </a:p>
          <a:p>
            <a:pPr defTabSz="457207">
              <a:buSzPct val="100000"/>
              <a:buFont typeface="Wingdings" panose="05000000000000000000" pitchFamily="2" charset="2"/>
              <a:buChar char="ü"/>
              <a:defRPr/>
            </a:pPr>
            <a:r>
              <a:rPr lang="en-US" altLang="en-US" sz="2400" dirty="0">
                <a:solidFill>
                  <a:schemeClr val="accent6">
                    <a:lumMod val="75000"/>
                  </a:schemeClr>
                </a:solidFill>
              </a:rPr>
              <a:t>Know your credit limits. If a temporary increase is needed, contact </a:t>
            </a:r>
            <a:r>
              <a:rPr lang="en-US" altLang="en-US" sz="2400" dirty="0">
                <a:solidFill>
                  <a:srgbClr val="0070C0"/>
                </a:solidFill>
                <a:hlinkClick r:id="rId4">
                  <a:extLst>
                    <a:ext uri="{A12FA001-AC4F-418D-AE19-62706E023703}">
                      <ahyp:hlinkClr xmlns:ahyp="http://schemas.microsoft.com/office/drawing/2018/hyperlinkcolor" val="tx"/>
                    </a:ext>
                  </a:extLst>
                </a:hlinkClick>
              </a:rPr>
              <a:t>purchasing@uww.edu</a:t>
            </a:r>
            <a:r>
              <a:rPr lang="en-US" altLang="en-US" sz="2400" dirty="0">
                <a:solidFill>
                  <a:schemeClr val="accent6">
                    <a:lumMod val="75000"/>
                  </a:schemeClr>
                </a:solidFill>
              </a:rPr>
              <a:t>, copy your supervisor, and describe the need for the increase. Do not split transactions.</a:t>
            </a:r>
          </a:p>
          <a:p>
            <a:pPr marL="0" indent="0">
              <a:buSzPct val="100000"/>
              <a:buNone/>
            </a:pPr>
            <a:endParaRPr lang="en-US" sz="2400" dirty="0"/>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37033" y="6113010"/>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64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Admin Affairs">
      <a:dk1>
        <a:srgbClr val="CDB5DC"/>
      </a:dk1>
      <a:lt1>
        <a:sysClr val="window" lastClr="FFFFFF"/>
      </a:lt1>
      <a:dk2>
        <a:srgbClr val="9F70BB"/>
      </a:dk2>
      <a:lt2>
        <a:srgbClr val="F2F2F2"/>
      </a:lt2>
      <a:accent1>
        <a:srgbClr val="7A4897"/>
      </a:accent1>
      <a:accent2>
        <a:srgbClr val="D2D2D2"/>
      </a:accent2>
      <a:accent3>
        <a:srgbClr val="EEEDB5"/>
      </a:accent3>
      <a:accent4>
        <a:srgbClr val="E1D2EA"/>
      </a:accent4>
      <a:accent5>
        <a:srgbClr val="5B3671"/>
      </a:accent5>
      <a:accent6>
        <a:srgbClr val="5A5A5A"/>
      </a:accent6>
      <a:hlink>
        <a:srgbClr val="AFC92A"/>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Template 2 (002) [Read-Only]" id="{E4B2117B-8A1D-4653-BFF0-5E974574C6C8}" vid="{EB115021-E822-47CD-B70B-5CD681B96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2 (002)</Template>
  <TotalTime>158</TotalTime>
  <Words>1232</Words>
  <Application>Microsoft Office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Times New Roman</vt:lpstr>
      <vt:lpstr>Trebuchet MS</vt:lpstr>
      <vt:lpstr>Wingdings</vt:lpstr>
      <vt:lpstr>Wingdings 3</vt:lpstr>
      <vt:lpstr>Facet</vt:lpstr>
      <vt:lpstr>Procurement Card Program </vt:lpstr>
      <vt:lpstr>Overview</vt:lpstr>
      <vt:lpstr>Purchasing Card IS:</vt:lpstr>
      <vt:lpstr>Purchasing Card IS NOT:</vt:lpstr>
      <vt:lpstr>Overview</vt:lpstr>
      <vt:lpstr>Card Responsibility </vt:lpstr>
      <vt:lpstr>Personal Liability</vt:lpstr>
      <vt:lpstr>Personal Misuse</vt:lpstr>
      <vt:lpstr>Instructions for Card Use</vt:lpstr>
      <vt:lpstr>Instructions for Card Use (continued)</vt:lpstr>
      <vt:lpstr>Disputed Items</vt:lpstr>
      <vt:lpstr>Disputed Items (continued)</vt:lpstr>
      <vt:lpstr>Returns and Credits</vt:lpstr>
      <vt:lpstr>Reporting Lost or Stolen</vt:lpstr>
      <vt:lpstr>Sales Tax</vt:lpstr>
      <vt:lpstr>Summary</vt:lpstr>
      <vt:lpstr>Related Links for Procurement</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Malotky, Laura E</dc:creator>
  <cp:lastModifiedBy>Drake, Teri L</cp:lastModifiedBy>
  <cp:revision>28</cp:revision>
  <cp:lastPrinted>2019-06-14T16:29:50Z</cp:lastPrinted>
  <dcterms:created xsi:type="dcterms:W3CDTF">2018-11-13T19:52:39Z</dcterms:created>
  <dcterms:modified xsi:type="dcterms:W3CDTF">2022-02-04T16:07:02Z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