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9" r:id="rId1"/>
  </p:sldMasterIdLst>
  <p:notesMasterIdLst>
    <p:notesMasterId r:id="rId14"/>
  </p:notesMasterIdLst>
  <p:sldIdLst>
    <p:sldId id="277" r:id="rId2"/>
    <p:sldId id="276" r:id="rId3"/>
    <p:sldId id="298" r:id="rId4"/>
    <p:sldId id="304" r:id="rId5"/>
    <p:sldId id="311" r:id="rId6"/>
    <p:sldId id="312" r:id="rId7"/>
    <p:sldId id="313" r:id="rId8"/>
    <p:sldId id="314" r:id="rId9"/>
    <p:sldId id="299" r:id="rId10"/>
    <p:sldId id="308" r:id="rId11"/>
    <p:sldId id="309" r:id="rId12"/>
    <p:sldId id="315" r:id="rId13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79" d="100"/>
          <a:sy n="79" d="100"/>
        </p:scale>
        <p:origin x="5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1BD4573-58E7-4156-A133-2731F5F8D1A6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93B0CF2-7F87-4E02-A248-870047730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1D30-C0A0-4124-A783-34D9F15FA0FE}" type="datetime1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cxnSp>
        <p:nvCxnSpPr>
          <p:cNvPr id="18" name="Straight Connector 17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5115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46459-E3C3-4969-9224-5ED50B492D17}" type="datetime1">
              <a:rPr lang="en-US" smtClean="0"/>
              <a:pPr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04003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46459-E3C3-4969-9224-5ED50B492D17}" type="datetime1">
              <a:rPr lang="en-US" smtClean="0"/>
              <a:pPr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669567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46459-E3C3-4969-9224-5ED50B492D17}" type="datetime1">
              <a:rPr lang="en-US" smtClean="0"/>
              <a:pPr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54821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46459-E3C3-4969-9224-5ED50B492D17}" type="datetime1">
              <a:rPr lang="en-US" smtClean="0"/>
              <a:pPr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245692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46459-E3C3-4969-9224-5ED50B492D17}" type="datetime1">
              <a:rPr lang="en-US" smtClean="0"/>
              <a:pPr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2545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D5871-AB0F-4B3D-8861-97E78CB7B47E}" type="datetime1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37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8406-4C3F-4F3E-80BD-A22568EA37EB}" type="datetime1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289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8077-7188-48C5-8679-2287FAC952E9}" type="datetime1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300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B740-6776-4EE9-99FD-96D592FA5A23}" type="datetime1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962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6BD99-6FFD-46C5-B5E2-43A34BDA2566}" type="datetime1">
              <a:rPr lang="en-US" smtClean="0"/>
              <a:t>7/2/2021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287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46459-E3C3-4969-9224-5ED50B492D17}" type="datetime1">
              <a:rPr lang="en-US" smtClean="0"/>
              <a:pPr/>
              <a:t>7/2/2021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29909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660E0-FA77-4473-A859-74127B089143}" type="datetime1">
              <a:rPr lang="en-US" smtClean="0"/>
              <a:t>7/2/2021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935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D7B8-9F07-4899-827D-5F3CFDDEB574}" type="datetime1">
              <a:rPr lang="en-US" smtClean="0"/>
              <a:t>7/2/2021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780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7C5C-1CD1-417D-A89C-14747F5222C7}" type="datetime1">
              <a:rPr lang="en-US" smtClean="0"/>
              <a:t>7/2/2021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237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9EFBB-CFA1-4AA8-9123-F0B52DBD84FE}" type="datetime1">
              <a:rPr lang="en-US" smtClean="0"/>
              <a:t>7/2/2021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74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46459-E3C3-4969-9224-5ED50B492D17}" type="datetime1">
              <a:rPr lang="en-US" smtClean="0"/>
              <a:pPr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879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  <p:sldLayoutId id="2147483972" r:id="rId13"/>
    <p:sldLayoutId id="2147483973" r:id="rId14"/>
    <p:sldLayoutId id="2147483974" r:id="rId15"/>
    <p:sldLayoutId id="2147483975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sconsin.edu/sfs/download/PCard_Approver_BPG.pdf" TargetMode="External"/><Relationship Id="rId2" Type="http://schemas.openxmlformats.org/officeDocument/2006/relationships/hyperlink" Target="https://www.wisconsin.edu/sfs/download/Approval-Steps---SFS-P-Card-Module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www.wisconsin.edu/financial-administration/download/special_topics/purchasing_cards/10-Pcardmanual-04.23.18.doc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test.sfstest.wisconsin.edu/psc/sfqa_41/EMPLOYEE/ERP/c/NUI_FRAMEWORK.PT_LANDINGPAGE.GB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Purchasing@uww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wisconsin.edu/sfs/download/Reconciliation-Steps---SFS-P-Card-Module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wisconsin.edu/sfs/download/Approval-Steps---SFS-P-Card-Module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purchasing@uww.edu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sconsin.edu/sfs/download/PCard_Reconciler_BPG.pdf" TargetMode="External"/><Relationship Id="rId2" Type="http://schemas.openxmlformats.org/officeDocument/2006/relationships/hyperlink" Target="https://www.wisconsin.edu/sfs/download/Reconciliation-Steps---SFS-P-Card-Module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www.wisconsin.edu/financial-administration/download/special_topics/purchasing_cards/10-Pcardmanual-04.23.18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7665" y="2421160"/>
            <a:ext cx="8126338" cy="1646302"/>
          </a:xfrm>
        </p:spPr>
        <p:txBody>
          <a:bodyPr/>
          <a:lstStyle/>
          <a:p>
            <a:r>
              <a:rPr lang="en-US" sz="5000" dirty="0"/>
              <a:t>Shared Financial System Procurement Card Module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659" y="5906278"/>
            <a:ext cx="3585380" cy="783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778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Supervisor (Approver)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50042"/>
            <a:ext cx="9429704" cy="4498358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70C0"/>
                </a:solidFill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Step-by-step approver instructions</a:t>
            </a:r>
            <a:endParaRPr lang="en-US" sz="3200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r>
              <a:rPr lang="en-US" sz="3200" dirty="0">
                <a:solidFill>
                  <a:srgbClr val="0070C0"/>
                </a:solidFill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Detailed approver business process guide</a:t>
            </a:r>
            <a:endParaRPr lang="en-US" sz="3200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r>
              <a:rPr lang="en-US" sz="3200" dirty="0" err="1">
                <a:solidFill>
                  <a:srgbClr val="0070C0"/>
                </a:solidFill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Pcard</a:t>
            </a:r>
            <a:r>
              <a:rPr lang="en-US" sz="3200" dirty="0">
                <a:solidFill>
                  <a:srgbClr val="0070C0"/>
                </a:solidFill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policy &amp; procedure manual</a:t>
            </a:r>
            <a:r>
              <a:rPr lang="en-US" sz="3200" dirty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(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pg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 10)</a:t>
            </a:r>
          </a:p>
        </p:txBody>
      </p:sp>
      <p:pic>
        <p:nvPicPr>
          <p:cNvPr id="4" name="Picture 7" descr="Willie Warhaw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7033" y="6113010"/>
            <a:ext cx="105727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1401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Environment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29548"/>
            <a:ext cx="9176785" cy="4718852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If you made P card transactions between 5/1/2021 and 6/11/2021, you have test data loaded and can practice reconciling and approving your transactions in a test environment for the new P card system. </a:t>
            </a:r>
          </a:p>
          <a:p>
            <a:r>
              <a:rPr lang="en-US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Test Environment Link</a:t>
            </a:r>
          </a:p>
          <a:p>
            <a:pPr marL="398463" indent="0">
              <a:buNone/>
            </a:pPr>
            <a:r>
              <a:rPr lang="en-US" sz="2800" dirty="0">
                <a:solidFill>
                  <a:srgbClr val="0070C0"/>
                </a:solidFill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https://test.sfstest.wisconsin.edu/psc/sfqa_41/EMPLOYEE/ERP/c/NUI_FRAMEWORK.PT_LANDINGPAGE.GBL</a:t>
            </a:r>
            <a:endParaRPr lang="en-US" sz="2800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lvl="1"/>
            <a:r>
              <a:rPr lang="en-US" sz="2600" dirty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This is a safe sandbox for cardholders or approvers to work with transactions if desired before processing transactions in the production environment.</a:t>
            </a:r>
          </a:p>
          <a:p>
            <a:pPr lvl="1"/>
            <a:r>
              <a:rPr lang="en-US" sz="2600" dirty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Transaction notification emails will not be sent in the test environment.</a:t>
            </a:r>
          </a:p>
        </p:txBody>
      </p:sp>
      <p:pic>
        <p:nvPicPr>
          <p:cNvPr id="4" name="Picture 7" descr="Willie Warhaw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7033" y="6113010"/>
            <a:ext cx="105727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9240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and Additional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29548"/>
            <a:ext cx="9176785" cy="471885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Please contact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  <a:hlinkClick r:id="rId2"/>
              </a:rPr>
              <a:t>Purchasing@uww.edu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 with any questions or to sign up for additional training.</a:t>
            </a:r>
          </a:p>
          <a:p>
            <a:r>
              <a:rPr lang="en-US" sz="3200" dirty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Or call Teri Drake, Campus P Card Administrator, at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ext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 1210, or Ryan Moore, Procurement Director, at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ext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 1633</a:t>
            </a:r>
            <a:endParaRPr lang="en-US" sz="2800" dirty="0">
              <a:solidFill>
                <a:schemeClr val="accent6">
                  <a:lumMod val="75000"/>
                </a:schemeClr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7" descr="Willie Warhaw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7033" y="6113010"/>
            <a:ext cx="105727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0634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50042"/>
            <a:ext cx="8923866" cy="4222741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The University of Wisconsin-Whitewater campus transitioned to an electronic procurement card process on July 2, 2021. </a:t>
            </a:r>
          </a:p>
          <a:p>
            <a:r>
              <a:rPr lang="en-US" sz="2800" dirty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This applies to all procurement and travel cards</a:t>
            </a:r>
            <a:r>
              <a:rPr lang="en-US" dirty="0">
                <a:solidFill>
                  <a:schemeClr val="accent6"/>
                </a:solidFill>
              </a:rPr>
              <a:t>.</a:t>
            </a:r>
            <a:endParaRPr lang="en-US" sz="2800" dirty="0">
              <a:solidFill>
                <a:schemeClr val="accent6">
                  <a:lumMod val="75000"/>
                </a:schemeClr>
              </a:solidFill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It is a module in the Shared Financial System (SFS) with similarities to the current SFS travel reimbursement system.</a:t>
            </a:r>
          </a:p>
        </p:txBody>
      </p:sp>
      <p:pic>
        <p:nvPicPr>
          <p:cNvPr id="4" name="Picture 7" descr="Willie Warhaw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7033" y="6113010"/>
            <a:ext cx="105727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8742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All Fiscal Year 22 transactions will process in the new SFS system.</a:t>
            </a:r>
            <a:endParaRPr lang="en-US" sz="2000" dirty="0">
              <a:solidFill>
                <a:schemeClr val="accent6">
                  <a:lumMod val="75000"/>
                </a:schemeClr>
              </a:solidFill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Continue current submission of paper P card logs, statements, and receipts for transactions through June 25, 2021.</a:t>
            </a:r>
          </a:p>
          <a:p>
            <a:pPr lvl="1" indent="-342900"/>
            <a:r>
              <a:rPr lang="en-US" sz="2400" dirty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P Card Logs to Purchasing in HY 131C</a:t>
            </a:r>
          </a:p>
          <a:p>
            <a:pPr lvl="1" indent="-342900"/>
            <a:r>
              <a:rPr lang="en-US" sz="2400" dirty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T Card Logs to Financial Services in HY 110</a:t>
            </a:r>
          </a:p>
        </p:txBody>
      </p:sp>
      <p:pic>
        <p:nvPicPr>
          <p:cNvPr id="4" name="Picture 7" descr="Willie Warhaw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7033" y="6113010"/>
            <a:ext cx="105727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2613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Cardholder/Reconciler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29548"/>
            <a:ext cx="9176785" cy="4583462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The day after you make a transaction, you will receive an email asking you to click a link to reconcile your transaction.</a:t>
            </a:r>
          </a:p>
          <a:p>
            <a:r>
              <a:rPr lang="en-US" sz="3200" dirty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Step-by-step instructions for reconciling transactions are located here: </a:t>
            </a:r>
            <a:r>
              <a:rPr lang="en-US" sz="3200" dirty="0">
                <a:solidFill>
                  <a:srgbClr val="0070C0"/>
                </a:solidFill>
                <a:cs typeface="Times New Roman" panose="02020603050405020304" pitchFamily="18" charset="0"/>
                <a:hlinkClick r:id="rId2"/>
              </a:rPr>
              <a:t>https://www.wisconsin.edu/sfs/download/Reconciliation-Steps---SFS-P-Card-Module.pdf</a:t>
            </a:r>
            <a:endParaRPr lang="en-US" sz="3200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marL="339725" indent="0">
              <a:buNone/>
            </a:pPr>
            <a:r>
              <a:rPr lang="en-US" sz="2800" dirty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You will be asked to log in to SFS to access these detailed business process documents.</a:t>
            </a:r>
            <a:endParaRPr lang="en-US" sz="3200" dirty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7" descr="Willie Warhaw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7033" y="6113010"/>
            <a:ext cx="105727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339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Cardholder/Reconciler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67674"/>
            <a:ext cx="9351882" cy="4780726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When you click on the link to your transaction, you will be asked to add a business purpose, attach an itemized receipt, and confirm or update the funding.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When those steps are complete, click the boxes to verify the transaction and route it to your supervisor.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You will then see a pop-up screen indicating the supervisor/approver the transaction was routed to.</a:t>
            </a:r>
          </a:p>
          <a:p>
            <a:pPr marL="0" indent="0">
              <a:buNone/>
            </a:pPr>
            <a:endParaRPr lang="en-US" sz="2800" dirty="0">
              <a:solidFill>
                <a:schemeClr val="accent6">
                  <a:lumMod val="75000"/>
                </a:schemeClr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7" descr="Willie Warhaw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7033" y="6113010"/>
            <a:ext cx="105727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5595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Supervisor/Approver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29548"/>
            <a:ext cx="9595075" cy="4718852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Supervisors/Approvers will receive an email when a transaction is available to approve. </a:t>
            </a:r>
          </a:p>
          <a:p>
            <a:r>
              <a:rPr lang="en-US" sz="2800" dirty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Step-by-step instructions for approving transactions are located here: </a:t>
            </a:r>
            <a:r>
              <a:rPr lang="en-US" sz="2800" dirty="0">
                <a:solidFill>
                  <a:srgbClr val="0070C0"/>
                </a:solidFill>
                <a:cs typeface="Times New Roman" panose="02020603050405020304" pitchFamily="18" charset="0"/>
                <a:hlinkClick r:id="rId2"/>
              </a:rPr>
              <a:t>https://www.wisconsin.edu/sfs/download/Approval-Steps---SFS-P-Card-Module.pdf</a:t>
            </a:r>
            <a:endParaRPr lang="en-US" sz="2800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marL="282575" indent="0">
              <a:buNone/>
            </a:pPr>
            <a:r>
              <a:rPr lang="en-US" sz="2600" dirty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You will need to log in to SFS to access these detailed business process documents.</a:t>
            </a:r>
          </a:p>
          <a:p>
            <a:pPr marL="282575" indent="-282575"/>
            <a:r>
              <a:rPr lang="en-US" sz="2600" dirty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Supervisors can update the attachments or funding string. Then either approve or send back the transaction with a comment to the cardholder.</a:t>
            </a:r>
            <a:endParaRPr lang="en-US" sz="2800" dirty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7" descr="Willie Warhaw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7033" y="6113010"/>
            <a:ext cx="105727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9452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67674"/>
            <a:ext cx="9351882" cy="4780726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You may use the following path to the SFS Reconcile Statement screen</a:t>
            </a:r>
          </a:p>
          <a:p>
            <a:endParaRPr lang="en-US" sz="2800" dirty="0">
              <a:solidFill>
                <a:schemeClr val="accent6">
                  <a:lumMod val="75000"/>
                </a:schemeClr>
              </a:solidFill>
              <a:cs typeface="Times New Roman" panose="02020603050405020304" pitchFamily="18" charset="0"/>
            </a:endParaRPr>
          </a:p>
          <a:p>
            <a:endParaRPr lang="en-US" sz="2800" dirty="0">
              <a:solidFill>
                <a:schemeClr val="accent6">
                  <a:lumMod val="75000"/>
                </a:schemeClr>
              </a:solidFill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The Reconcile Statement screen allows cardholders to search and view current and past transactions.</a:t>
            </a:r>
          </a:p>
          <a:p>
            <a:r>
              <a:rPr lang="en-US" sz="2800" dirty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The Reconcile Statement screen allows approvers to view and approve multiple transactions at one time rather than using the link provided in each email.</a:t>
            </a:r>
          </a:p>
          <a:p>
            <a:r>
              <a:rPr lang="en-US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Transactions must be reconciled and approved within 30 days.</a:t>
            </a:r>
          </a:p>
        </p:txBody>
      </p:sp>
      <p:pic>
        <p:nvPicPr>
          <p:cNvPr id="4" name="Picture 7" descr="Willie Warhaw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7033" y="6113010"/>
            <a:ext cx="105727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81F3A05-48BF-45AD-8D0A-B84C9B5A9C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505" y="2494161"/>
            <a:ext cx="10106816" cy="58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01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67674"/>
            <a:ext cx="9351882" cy="4780726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Additional reconcilers can be set up for cardholder accounts if someone else in the department will need access to assist with the transaction documentation.</a:t>
            </a:r>
          </a:p>
          <a:p>
            <a:r>
              <a:rPr lang="en-US" sz="2800" dirty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Additional or alternate approvers may also be set up for the account with supervisor approval.</a:t>
            </a:r>
          </a:p>
          <a:p>
            <a:r>
              <a:rPr lang="en-US" sz="2800" dirty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Please contact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  <a:hlinkClick r:id="rId2"/>
              </a:rPr>
              <a:t>purchasing@uww.edu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 or Teri Drake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ext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 1210 to learn how to make these updates.</a:t>
            </a:r>
          </a:p>
          <a:p>
            <a:endParaRPr lang="en-US" sz="2800" dirty="0">
              <a:solidFill>
                <a:schemeClr val="accent6">
                  <a:lumMod val="75000"/>
                </a:schemeClr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7" descr="Willie Warhaw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7033" y="6113010"/>
            <a:ext cx="105727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3330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Cardholder (Reconciler)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50042"/>
            <a:ext cx="8596668" cy="3880773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70C0"/>
                </a:solidFill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Step-by-step reconciler instructions</a:t>
            </a:r>
            <a:endParaRPr lang="en-US" sz="3200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r>
              <a:rPr lang="en-US" sz="3200" dirty="0">
                <a:solidFill>
                  <a:srgbClr val="0070C0"/>
                </a:solidFill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Detailed reconciler business process guide</a:t>
            </a:r>
            <a:endParaRPr lang="en-US" sz="3200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r>
              <a:rPr lang="en-US" sz="3200" dirty="0" err="1">
                <a:solidFill>
                  <a:srgbClr val="0070C0"/>
                </a:solidFill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Pcard</a:t>
            </a:r>
            <a:r>
              <a:rPr lang="en-US" sz="3200" dirty="0">
                <a:solidFill>
                  <a:srgbClr val="0070C0"/>
                </a:solidFill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policy &amp; procedure manual</a:t>
            </a:r>
            <a:endParaRPr lang="en-US" sz="3200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US Bank Access Online will no longer be used to allocate transactions.</a:t>
            </a:r>
          </a:p>
        </p:txBody>
      </p:sp>
      <p:pic>
        <p:nvPicPr>
          <p:cNvPr id="4" name="Picture 7" descr="Willie Warhaw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7033" y="6113010"/>
            <a:ext cx="105727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5187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Admin Affairs">
      <a:dk1>
        <a:srgbClr val="CDB5DC"/>
      </a:dk1>
      <a:lt1>
        <a:sysClr val="window" lastClr="FFFFFF"/>
      </a:lt1>
      <a:dk2>
        <a:srgbClr val="9F70BB"/>
      </a:dk2>
      <a:lt2>
        <a:srgbClr val="F2F2F2"/>
      </a:lt2>
      <a:accent1>
        <a:srgbClr val="7A4897"/>
      </a:accent1>
      <a:accent2>
        <a:srgbClr val="D2D2D2"/>
      </a:accent2>
      <a:accent3>
        <a:srgbClr val="EEEDB5"/>
      </a:accent3>
      <a:accent4>
        <a:srgbClr val="E1D2EA"/>
      </a:accent4>
      <a:accent5>
        <a:srgbClr val="5B3671"/>
      </a:accent5>
      <a:accent6>
        <a:srgbClr val="5A5A5A"/>
      </a:accent6>
      <a:hlink>
        <a:srgbClr val="AFC92A"/>
      </a:hlink>
      <a:folHlink>
        <a:srgbClr val="8C8C8C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Template 2 (002) [Read-Only]" id="{E4B2117B-8A1D-4653-BFF0-5E974574C6C8}" vid="{EB115021-E822-47CD-B70B-5CD681B96B4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2 (002)</Template>
  <TotalTime>1255</TotalTime>
  <Words>670</Words>
  <Application>Microsoft Office PowerPoint</Application>
  <PresentationFormat>Widescreen</PresentationFormat>
  <Paragraphs>52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Trebuchet MS</vt:lpstr>
      <vt:lpstr>Wingdings 3</vt:lpstr>
      <vt:lpstr>Facet</vt:lpstr>
      <vt:lpstr>Shared Financial System Procurement Card Module</vt:lpstr>
      <vt:lpstr>Overview</vt:lpstr>
      <vt:lpstr>Overview</vt:lpstr>
      <vt:lpstr>Cardholder/Reconciler Steps</vt:lpstr>
      <vt:lpstr>Cardholder/Reconciler Steps</vt:lpstr>
      <vt:lpstr>Supervisor/Approver Steps</vt:lpstr>
      <vt:lpstr>Important Tips</vt:lpstr>
      <vt:lpstr>Important Tips</vt:lpstr>
      <vt:lpstr>Cardholder (Reconciler) Resources</vt:lpstr>
      <vt:lpstr>Supervisor (Approver) Resources</vt:lpstr>
      <vt:lpstr>Test Environment</vt:lpstr>
      <vt:lpstr>Questions and Additional Training</vt:lpstr>
    </vt:vector>
  </TitlesOfParts>
  <Company>University of Wisconsin Whitewater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Drake, Teri L</dc:creator>
  <cp:lastModifiedBy>Drake, Teri L</cp:lastModifiedBy>
  <cp:revision>61</cp:revision>
  <cp:lastPrinted>2019-06-14T16:29:50Z</cp:lastPrinted>
  <dcterms:created xsi:type="dcterms:W3CDTF">2018-11-13T19:52:39Z</dcterms:created>
  <dcterms:modified xsi:type="dcterms:W3CDTF">2021-07-02T19:49:35Z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