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9" r:id="rId1"/>
  </p:sldMasterIdLst>
  <p:notesMasterIdLst>
    <p:notesMasterId r:id="rId19"/>
  </p:notesMasterIdLst>
  <p:handoutMasterIdLst>
    <p:handoutMasterId r:id="rId20"/>
  </p:handoutMasterIdLst>
  <p:sldIdLst>
    <p:sldId id="277" r:id="rId2"/>
    <p:sldId id="276" r:id="rId3"/>
    <p:sldId id="279" r:id="rId4"/>
    <p:sldId id="280" r:id="rId5"/>
    <p:sldId id="294" r:id="rId6"/>
    <p:sldId id="281" r:id="rId7"/>
    <p:sldId id="282" r:id="rId8"/>
    <p:sldId id="284" r:id="rId9"/>
    <p:sldId id="283" r:id="rId10"/>
    <p:sldId id="293" r:id="rId11"/>
    <p:sldId id="285" r:id="rId12"/>
    <p:sldId id="286" r:id="rId13"/>
    <p:sldId id="287" r:id="rId14"/>
    <p:sldId id="288" r:id="rId15"/>
    <p:sldId id="292" r:id="rId16"/>
    <p:sldId id="289" r:id="rId17"/>
    <p:sldId id="290"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799B23B-EC83-4686-B30A-512413B5E67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79" d="100"/>
          <a:sy n="79" d="100"/>
        </p:scale>
        <p:origin x="566" y="8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68375F6C-91CC-4732-AE71-5C8C222C68A8}" type="datetimeFigureOut">
              <a:rPr lang="en-US" smtClean="0"/>
              <a:t>7/2/2021</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46F28A3-1251-4B41-A1AE-CD7718BB8C88}" type="slidenum">
              <a:rPr lang="en-US" smtClean="0"/>
              <a:t>‹#›</a:t>
            </a:fld>
            <a:endParaRPr lang="en-US"/>
          </a:p>
        </p:txBody>
      </p:sp>
    </p:spTree>
    <p:extLst>
      <p:ext uri="{BB962C8B-B14F-4D97-AF65-F5344CB8AC3E}">
        <p14:creationId xmlns:p14="http://schemas.microsoft.com/office/powerpoint/2010/main" val="41158837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1BD4573-58E7-4156-A133-2731F5F8D1A6}" type="datetimeFigureOut">
              <a:rPr lang="en-US" smtClean="0"/>
              <a:t>7/2/2021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93B0CF2-7F87-4E02-A248-870047730F99}" type="slidenum">
              <a:rPr lang="en-US" smtClean="0"/>
              <a:t>‹#›</a:t>
            </a:fld>
            <a:endParaRPr lang="en-US"/>
          </a:p>
        </p:txBody>
      </p:sp>
    </p:spTree>
    <p:extLst>
      <p:ext uri="{BB962C8B-B14F-4D97-AF65-F5344CB8AC3E}">
        <p14:creationId xmlns:p14="http://schemas.microsoft.com/office/powerpoint/2010/main" val="36149813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1A1D30-C0A0-4124-A783-34D9F15FA0FE}" type="datetime1">
              <a:rPr lang="en-US" smtClean="0"/>
              <a:t>7/2/2021</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cxnSp>
        <p:nvCxnSpPr>
          <p:cNvPr id="18" name="Straight Connector 17"/>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flipV="1">
            <a:off x="3048" y="5937956"/>
            <a:ext cx="8241" cy="56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51158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7/2/2021</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067040037"/>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7/2/2021</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56695679"/>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7/2/2021</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20354821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7/2/2021</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12456929"/>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1146459-E3C3-4969-9224-5ED50B492D17}" type="datetime1">
              <a:rPr lang="en-US" smtClean="0"/>
              <a:pPr/>
              <a:t>7/2/2021</a:t>
            </a:fld>
            <a:endParaRPr lang="en-US" dirty="0"/>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146925451"/>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2D5871-AB0F-4B3D-8861-97E78CB7B47E}" type="datetime1">
              <a:rPr lang="en-US" smtClean="0"/>
              <a:t>7/2/2021</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3390374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418406-4C3F-4F3E-80BD-A22568EA37EB}" type="datetime1">
              <a:rPr lang="en-US" smtClean="0"/>
              <a:t>7/2/2021</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045289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F28077-7188-48C5-8679-2287FAC952E9}" type="datetime1">
              <a:rPr lang="en-US" smtClean="0"/>
              <a:t>7/2/2021</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272300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DCB740-6776-4EE9-99FD-96D592FA5A23}" type="datetime1">
              <a:rPr lang="en-US" smtClean="0"/>
              <a:t>7/2/2021</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8999620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F6BD99-6FFD-46C5-B5E2-43A34BDA2566}" type="datetime1">
              <a:rPr lang="en-US" smtClean="0"/>
              <a:t>7/2/2021</a:t>
            </a:fld>
            <a:endParaRPr lang="en-US"/>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4218287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146459-E3C3-4969-9224-5ED50B492D17}" type="datetime1">
              <a:rPr lang="en-US" smtClean="0"/>
              <a:pPr/>
              <a:t>7/2/2021</a:t>
            </a:fld>
            <a:endParaRPr lang="en-US" dirty="0"/>
          </a:p>
        </p:txBody>
      </p:sp>
      <p:sp>
        <p:nvSpPr>
          <p:cNvPr id="8" name="Footer Placeholder 7"/>
          <p:cNvSpPr>
            <a:spLocks noGrp="1"/>
          </p:cNvSpPr>
          <p:nvPr>
            <p:ph type="ftr" sz="quarter" idx="11"/>
          </p:nvPr>
        </p:nvSpPr>
        <p:spPr/>
        <p:txBody>
          <a:bodyPr/>
          <a:lstStyle/>
          <a:p>
            <a:r>
              <a:rPr lang="en-US"/>
              <a:t>Add a footer</a:t>
            </a:r>
            <a:endParaRPr lang="en-US" dirty="0"/>
          </a:p>
        </p:txBody>
      </p:sp>
      <p:sp>
        <p:nvSpPr>
          <p:cNvPr id="9" name="Slide Number Placeholder 8"/>
          <p:cNvSpPr>
            <a:spLocks noGrp="1"/>
          </p:cNvSpPr>
          <p:nvPr>
            <p:ph type="sldNum" sz="quarter" idx="12"/>
          </p:nvPr>
        </p:nvSpPr>
        <p:spPr/>
        <p:txBody>
          <a:bodyPr/>
          <a:lstStyle/>
          <a:p>
            <a:fld id="{401CF334-2D5C-4859-84A6-CA7E6E43FAEB}" type="slidenum">
              <a:rPr lang="en-US" smtClean="0"/>
              <a:pPr/>
              <a:t>‹#›</a:t>
            </a:fld>
            <a:endParaRPr lang="en-US"/>
          </a:p>
        </p:txBody>
      </p:sp>
    </p:spTree>
    <p:extLst>
      <p:ext uri="{BB962C8B-B14F-4D97-AF65-F5344CB8AC3E}">
        <p14:creationId xmlns:p14="http://schemas.microsoft.com/office/powerpoint/2010/main" val="363329909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5660E0-FA77-4473-A859-74127B089143}" type="datetime1">
              <a:rPr lang="en-US" smtClean="0"/>
              <a:t>7/2/2021</a:t>
            </a:fld>
            <a:endParaRPr lang="en-US"/>
          </a:p>
        </p:txBody>
      </p:sp>
      <p:sp>
        <p:nvSpPr>
          <p:cNvPr id="4" name="Footer Placeholder 3"/>
          <p:cNvSpPr>
            <a:spLocks noGrp="1"/>
          </p:cNvSpPr>
          <p:nvPr>
            <p:ph type="ftr" sz="quarter" idx="11"/>
          </p:nvPr>
        </p:nvSpPr>
        <p:spPr/>
        <p:txBody>
          <a:bodyPr/>
          <a:lstStyle/>
          <a:p>
            <a:r>
              <a:rPr lang="en-US"/>
              <a:t>Add a footer</a:t>
            </a:r>
            <a:endParaRPr lang="en-US" dirty="0"/>
          </a:p>
        </p:txBody>
      </p:sp>
      <p:sp>
        <p:nvSpPr>
          <p:cNvPr id="5" name="Slide Number Placeholder 4"/>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7639359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88D7B8-9F07-4899-827D-5F3CFDDEB574}" type="datetime1">
              <a:rPr lang="en-US" smtClean="0"/>
              <a:t>7/2/2021</a:t>
            </a:fld>
            <a:endParaRPr lang="en-US"/>
          </a:p>
        </p:txBody>
      </p:sp>
      <p:sp>
        <p:nvSpPr>
          <p:cNvPr id="3" name="Footer Placeholder 2"/>
          <p:cNvSpPr>
            <a:spLocks noGrp="1"/>
          </p:cNvSpPr>
          <p:nvPr>
            <p:ph type="ftr" sz="quarter" idx="11"/>
          </p:nvPr>
        </p:nvSpPr>
        <p:spPr/>
        <p:txBody>
          <a:bodyPr/>
          <a:lstStyle/>
          <a:p>
            <a:r>
              <a:rPr lang="en-US"/>
              <a:t>Add a footer</a:t>
            </a:r>
            <a:endParaRPr lang="en-US" dirty="0"/>
          </a:p>
        </p:txBody>
      </p:sp>
      <p:sp>
        <p:nvSpPr>
          <p:cNvPr id="4" name="Slide Number Placeholder 3"/>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212780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197C5C-1CD1-417D-A89C-14747F5222C7}" type="datetime1">
              <a:rPr lang="en-US" smtClean="0"/>
              <a:t>7/2/2021</a:t>
            </a:fld>
            <a:endParaRPr lang="en-US"/>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800237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359EFBB-CFA1-4AA8-9123-F0B52DBD84FE}" type="datetime1">
              <a:rPr lang="en-US" smtClean="0"/>
              <a:t>7/2/2021</a:t>
            </a:fld>
            <a:endParaRPr lang="en-US"/>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417742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1146459-E3C3-4969-9224-5ED50B492D17}" type="datetime1">
              <a:rPr lang="en-US" smtClean="0"/>
              <a:pPr/>
              <a:t>7/2/2021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Add a footer</a:t>
            </a:r>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1738879899"/>
      </p:ext>
    </p:extLst>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 id="2147483971" r:id="rId12"/>
    <p:sldLayoutId id="2147483972" r:id="rId13"/>
    <p:sldLayoutId id="2147483973" r:id="rId14"/>
    <p:sldLayoutId id="2147483974" r:id="rId15"/>
    <p:sldLayoutId id="2147483975"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uww.edu/adminaffairs/finance/accounting-services/travel" TargetMode="External"/><Relationship Id="rId2" Type="http://schemas.openxmlformats.org/officeDocument/2006/relationships/hyperlink" Target="http://www.uww.edu/adminaffairs/budget/procurement"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www.wisconsin.edu/financial-administration/special-topics/purchasing-cards/"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wisconsin.edu/travel/"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wisconsin.edu/travel/"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Procurement Card</a:t>
            </a:r>
          </a:p>
        </p:txBody>
      </p:sp>
      <p:sp>
        <p:nvSpPr>
          <p:cNvPr id="3" name="Subtitle 2"/>
          <p:cNvSpPr>
            <a:spLocks noGrp="1"/>
          </p:cNvSpPr>
          <p:nvPr>
            <p:ph type="subTitle" idx="1"/>
          </p:nvPr>
        </p:nvSpPr>
        <p:spPr/>
        <p:txBody>
          <a:bodyPr>
            <a:normAutofit/>
          </a:bodyPr>
          <a:lstStyle/>
          <a:p>
            <a:r>
              <a:rPr lang="en-US" sz="3200" dirty="0">
                <a:solidFill>
                  <a:schemeClr val="tx2">
                    <a:lumMod val="75000"/>
                  </a:schemeClr>
                </a:solidFill>
              </a:rPr>
              <a:t>Travel Program</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743" y="5944727"/>
            <a:ext cx="3323922" cy="726059"/>
          </a:xfrm>
          <a:prstGeom prst="rect">
            <a:avLst/>
          </a:prstGeom>
        </p:spPr>
      </p:pic>
    </p:spTree>
    <p:extLst>
      <p:ext uri="{BB962C8B-B14F-4D97-AF65-F5344CB8AC3E}">
        <p14:creationId xmlns:p14="http://schemas.microsoft.com/office/powerpoint/2010/main" val="38027784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Use for Air Travel (continued)</a:t>
            </a:r>
          </a:p>
        </p:txBody>
      </p:sp>
      <p:sp>
        <p:nvSpPr>
          <p:cNvPr id="3" name="Content Placeholder 2"/>
          <p:cNvSpPr>
            <a:spLocks noGrp="1"/>
          </p:cNvSpPr>
          <p:nvPr>
            <p:ph idx="1"/>
          </p:nvPr>
        </p:nvSpPr>
        <p:spPr>
          <a:xfrm>
            <a:off x="677334" y="2100441"/>
            <a:ext cx="8596668" cy="3708366"/>
          </a:xfrm>
        </p:spPr>
        <p:txBody>
          <a:bodyPr>
            <a:noAutofit/>
          </a:bodyPr>
          <a:lstStyle/>
          <a:p>
            <a:pPr>
              <a:defRPr/>
            </a:pPr>
            <a:r>
              <a:rPr lang="en-US" altLang="en-US" sz="2200" dirty="0">
                <a:solidFill>
                  <a:schemeClr val="accent6">
                    <a:lumMod val="75000"/>
                  </a:schemeClr>
                </a:solidFill>
                <a:cs typeface="Times New Roman" panose="02020603050405020304" pitchFamily="18" charset="0"/>
              </a:rPr>
              <a:t>If you are paying for another employee’s ticket, be sure to indicate the dates, destination and traveler name in the business purpose description.</a:t>
            </a:r>
          </a:p>
          <a:p>
            <a:pPr>
              <a:defRPr/>
            </a:pPr>
            <a:r>
              <a:rPr lang="en-US" altLang="en-US" sz="2200" dirty="0">
                <a:solidFill>
                  <a:schemeClr val="accent6">
                    <a:lumMod val="75000"/>
                  </a:schemeClr>
                </a:solidFill>
                <a:cs typeface="Times New Roman" panose="02020603050405020304" pitchFamily="18" charset="0"/>
              </a:rPr>
              <a:t>All airfare charges must be supported by an original receipt and air itinerary. </a:t>
            </a:r>
          </a:p>
          <a:p>
            <a:pPr marL="0" indent="0">
              <a:buNone/>
            </a:pPr>
            <a:endParaRPr lang="en-US" sz="2200"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933392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Use for Car Rentals</a:t>
            </a:r>
          </a:p>
        </p:txBody>
      </p:sp>
      <p:sp>
        <p:nvSpPr>
          <p:cNvPr id="3" name="Content Placeholder 2"/>
          <p:cNvSpPr>
            <a:spLocks noGrp="1"/>
          </p:cNvSpPr>
          <p:nvPr>
            <p:ph idx="1"/>
          </p:nvPr>
        </p:nvSpPr>
        <p:spPr>
          <a:xfrm>
            <a:off x="677333" y="2160589"/>
            <a:ext cx="9005285" cy="3120538"/>
          </a:xfrm>
        </p:spPr>
        <p:txBody>
          <a:bodyPr>
            <a:normAutofit/>
          </a:bodyPr>
          <a:lstStyle/>
          <a:p>
            <a:pPr>
              <a:defRPr/>
            </a:pPr>
            <a:r>
              <a:rPr lang="en-US" altLang="en-US" sz="2200" dirty="0">
                <a:solidFill>
                  <a:schemeClr val="accent6">
                    <a:lumMod val="75000"/>
                  </a:schemeClr>
                </a:solidFill>
                <a:cs typeface="Times New Roman" panose="02020603050405020304" pitchFamily="18" charset="0"/>
              </a:rPr>
              <a:t>When making car rental reservations, identify yourself as a State employee, use the State booking code for the Provider, and ask for the State contract rate.</a:t>
            </a:r>
          </a:p>
          <a:p>
            <a:pPr>
              <a:defRPr/>
            </a:pPr>
            <a:r>
              <a:rPr lang="en-US" altLang="en-US" sz="2200" dirty="0">
                <a:solidFill>
                  <a:schemeClr val="accent6">
                    <a:lumMod val="75000"/>
                  </a:schemeClr>
                </a:solidFill>
                <a:cs typeface="Times New Roman" panose="02020603050405020304" pitchFamily="18" charset="0"/>
              </a:rPr>
              <a:t>When using the State contract for rentals within the state of Wisconsin, employees must provide the vendor with the tax exempt card to avoid being charged for state, county, and local taxes</a:t>
            </a:r>
            <a:r>
              <a:rPr lang="en-US" altLang="en-US" sz="2200" dirty="0">
                <a:cs typeface="Times New Roman" panose="02020603050405020304" pitchFamily="18" charset="0"/>
              </a:rPr>
              <a:t>. </a:t>
            </a:r>
          </a:p>
          <a:p>
            <a:pPr marL="0" indent="0">
              <a:buNone/>
            </a:pPr>
            <a:endParaRPr lang="en-US" sz="2200"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p:cNvPicPr>
            <a:picLocks noChangeAspect="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549672" y="455158"/>
            <a:ext cx="1550924" cy="1550924"/>
          </a:xfrm>
          <a:prstGeom prst="rect">
            <a:avLst/>
          </a:prstGeom>
        </p:spPr>
      </p:pic>
    </p:spTree>
    <p:extLst>
      <p:ext uri="{BB962C8B-B14F-4D97-AF65-F5344CB8AC3E}">
        <p14:creationId xmlns:p14="http://schemas.microsoft.com/office/powerpoint/2010/main" val="362265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17071"/>
            <a:ext cx="8596668" cy="1320800"/>
          </a:xfrm>
        </p:spPr>
        <p:txBody>
          <a:bodyPr/>
          <a:lstStyle/>
          <a:p>
            <a:r>
              <a:rPr lang="en-US" dirty="0"/>
              <a:t>Use for Car Rentals (continued)</a:t>
            </a:r>
          </a:p>
        </p:txBody>
      </p:sp>
      <p:sp>
        <p:nvSpPr>
          <p:cNvPr id="3" name="Content Placeholder 2"/>
          <p:cNvSpPr>
            <a:spLocks noGrp="1"/>
          </p:cNvSpPr>
          <p:nvPr>
            <p:ph idx="1"/>
          </p:nvPr>
        </p:nvSpPr>
        <p:spPr>
          <a:xfrm>
            <a:off x="677333" y="2160589"/>
            <a:ext cx="8792343" cy="3068116"/>
          </a:xfrm>
        </p:spPr>
        <p:txBody>
          <a:bodyPr>
            <a:normAutofit/>
          </a:bodyPr>
          <a:lstStyle/>
          <a:p>
            <a:pPr>
              <a:defRPr/>
            </a:pPr>
            <a:r>
              <a:rPr lang="en-US" altLang="en-US" sz="2200" dirty="0">
                <a:solidFill>
                  <a:schemeClr val="accent6">
                    <a:lumMod val="75000"/>
                  </a:schemeClr>
                </a:solidFill>
              </a:rPr>
              <a:t>Car rental periods cannot exceed 30 consecutive days. </a:t>
            </a:r>
          </a:p>
          <a:p>
            <a:pPr>
              <a:defRPr/>
            </a:pPr>
            <a:r>
              <a:rPr lang="en-US" altLang="en-US" sz="2200" dirty="0">
                <a:solidFill>
                  <a:schemeClr val="accent6">
                    <a:lumMod val="75000"/>
                  </a:schemeClr>
                </a:solidFill>
              </a:rPr>
              <a:t>The entire rental transaction must be charged to your Travel Procurement Card to qualify for insurance.</a:t>
            </a:r>
          </a:p>
          <a:p>
            <a:pPr>
              <a:defRPr/>
            </a:pPr>
            <a:endParaRPr lang="en-US" altLang="en-US" sz="2400" dirty="0">
              <a:solidFill>
                <a:schemeClr val="accent6">
                  <a:lumMod val="75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05690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Car Rental Insurance</a:t>
            </a:r>
          </a:p>
        </p:txBody>
      </p:sp>
      <p:sp>
        <p:nvSpPr>
          <p:cNvPr id="3" name="Content Placeholder 2"/>
          <p:cNvSpPr>
            <a:spLocks noGrp="1"/>
          </p:cNvSpPr>
          <p:nvPr>
            <p:ph idx="1"/>
          </p:nvPr>
        </p:nvSpPr>
        <p:spPr>
          <a:xfrm>
            <a:off x="677333" y="1960171"/>
            <a:ext cx="8967707" cy="3915099"/>
          </a:xfrm>
        </p:spPr>
        <p:txBody>
          <a:bodyPr>
            <a:noAutofit/>
          </a:bodyPr>
          <a:lstStyle/>
          <a:p>
            <a:pPr>
              <a:defRPr/>
            </a:pPr>
            <a:r>
              <a:rPr lang="en-US" altLang="en-US" sz="2200" dirty="0">
                <a:solidFill>
                  <a:schemeClr val="accent6">
                    <a:lumMod val="75000"/>
                  </a:schemeClr>
                </a:solidFill>
              </a:rPr>
              <a:t>You must decline the rental car company’s collision damage waiver or similar provision when using the State’s contracted car rental companies, as these are included in rental prices.</a:t>
            </a:r>
          </a:p>
          <a:p>
            <a:pPr>
              <a:defRPr/>
            </a:pPr>
            <a:r>
              <a:rPr lang="en-US" altLang="en-US" sz="2200" dirty="0">
                <a:solidFill>
                  <a:schemeClr val="accent6">
                    <a:lumMod val="75000"/>
                  </a:schemeClr>
                </a:solidFill>
              </a:rPr>
              <a:t>US Bank Travel Procurement Cards also provide named Cardholders primary coverage up to the actual cash value of rental cars for damage due to collision or theft.</a:t>
            </a:r>
          </a:p>
          <a:p>
            <a:pPr>
              <a:defRPr/>
            </a:pPr>
            <a:r>
              <a:rPr lang="en-US" altLang="en-US" sz="2200" dirty="0">
                <a:solidFill>
                  <a:schemeClr val="accent6">
                    <a:lumMod val="75000"/>
                  </a:schemeClr>
                </a:solidFill>
              </a:rPr>
              <a:t>Refueling charges are not reimbursable per UW System travel policy. Be sure to fill up your rental prior to return. Keep your original receipt to receive reimbursement.</a:t>
            </a:r>
          </a:p>
          <a:p>
            <a:pPr lvl="1">
              <a:defRPr/>
            </a:pPr>
            <a:r>
              <a:rPr lang="en-US" altLang="en-US" sz="2200" dirty="0">
                <a:solidFill>
                  <a:schemeClr val="accent6">
                    <a:lumMod val="75000"/>
                  </a:schemeClr>
                </a:solidFill>
              </a:rPr>
              <a:t>Note when using a personal vehicle the P Card cannot be used for fuel. Employee must submit a travel reimbursement or TER for mileage.</a:t>
            </a:r>
          </a:p>
          <a:p>
            <a:pPr marL="0" indent="0">
              <a:buNone/>
            </a:pPr>
            <a:endParaRPr lang="en-US" sz="2200"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3"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700374" y="234191"/>
            <a:ext cx="1848092" cy="1848092"/>
          </a:xfrm>
          <a:prstGeom prst="rect">
            <a:avLst/>
          </a:prstGeom>
        </p:spPr>
      </p:pic>
    </p:spTree>
    <p:extLst>
      <p:ext uri="{BB962C8B-B14F-4D97-AF65-F5344CB8AC3E}">
        <p14:creationId xmlns:p14="http://schemas.microsoft.com/office/powerpoint/2010/main" val="3909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Contract Car Rental Providers</a:t>
            </a:r>
          </a:p>
        </p:txBody>
      </p:sp>
      <p:sp>
        <p:nvSpPr>
          <p:cNvPr id="3" name="Content Placeholder 2"/>
          <p:cNvSpPr>
            <a:spLocks noGrp="1"/>
          </p:cNvSpPr>
          <p:nvPr>
            <p:ph idx="1"/>
          </p:nvPr>
        </p:nvSpPr>
        <p:spPr>
          <a:xfrm>
            <a:off x="677334" y="2160589"/>
            <a:ext cx="8596668" cy="3120538"/>
          </a:xfrm>
        </p:spPr>
        <p:txBody>
          <a:bodyPr>
            <a:normAutofit/>
          </a:bodyPr>
          <a:lstStyle/>
          <a:p>
            <a:r>
              <a:rPr lang="en-US" sz="2200" dirty="0">
                <a:solidFill>
                  <a:schemeClr val="accent6">
                    <a:lumMod val="75000"/>
                  </a:schemeClr>
                </a:solidFill>
              </a:rPr>
              <a:t>Enterprise (In-State Rentals)</a:t>
            </a:r>
          </a:p>
          <a:p>
            <a:pPr marL="0" indent="0">
              <a:buNone/>
            </a:pPr>
            <a:endParaRPr lang="en-US" dirty="0">
              <a:solidFill>
                <a:schemeClr val="accent6">
                  <a:lumMod val="75000"/>
                </a:schemeClr>
              </a:solidFill>
            </a:endParaRPr>
          </a:p>
          <a:p>
            <a:pPr marL="0" indent="0">
              <a:buNone/>
            </a:pPr>
            <a:endParaRPr lang="en-US" dirty="0">
              <a:solidFill>
                <a:schemeClr val="accent6">
                  <a:lumMod val="75000"/>
                </a:schemeClr>
              </a:solidFill>
            </a:endParaRPr>
          </a:p>
          <a:p>
            <a:pPr marL="0" indent="0">
              <a:buNone/>
            </a:pPr>
            <a:endParaRPr lang="en-US" dirty="0">
              <a:solidFill>
                <a:schemeClr val="accent6">
                  <a:lumMod val="75000"/>
                </a:schemeClr>
              </a:solidFill>
            </a:endParaRPr>
          </a:p>
          <a:p>
            <a:r>
              <a:rPr lang="en-US" sz="2200" dirty="0">
                <a:solidFill>
                  <a:schemeClr val="accent6">
                    <a:lumMod val="75000"/>
                  </a:schemeClr>
                </a:solidFill>
              </a:rPr>
              <a:t>National (Out-of-State and Foreign Rentals)</a:t>
            </a:r>
          </a:p>
          <a:p>
            <a:pPr marL="0" indent="0">
              <a:buNone/>
            </a:pPr>
            <a:endParaRPr lang="en-US" sz="2000" dirty="0">
              <a:solidFill>
                <a:schemeClr val="accent6">
                  <a:lumMod val="75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rotWithShape="1">
          <a:blip r:embed="rId3" cstate="print">
            <a:extLst>
              <a:ext uri="{28A0092B-C50C-407E-A947-70E740481C1C}">
                <a14:useLocalDpi xmlns:a14="http://schemas.microsoft.com/office/drawing/2010/main" val="0"/>
              </a:ext>
            </a:extLst>
          </a:blip>
          <a:srcRect l="2294"/>
          <a:stretch/>
        </p:blipFill>
        <p:spPr>
          <a:xfrm>
            <a:off x="1190517" y="2573579"/>
            <a:ext cx="5042019" cy="1009376"/>
          </a:xfrm>
          <a:prstGeom prst="rect">
            <a:avLst/>
          </a:prstGeom>
        </p:spPr>
      </p:pic>
      <p:pic>
        <p:nvPicPr>
          <p:cNvPr id="6" name="Picture 5"/>
          <p:cNvPicPr>
            <a:picLocks noChangeAspect="1"/>
          </p:cNvPicPr>
          <p:nvPr/>
        </p:nvPicPr>
        <p:blipFill rotWithShape="1">
          <a:blip r:embed="rId4">
            <a:extLst>
              <a:ext uri="{28A0092B-C50C-407E-A947-70E740481C1C}">
                <a14:useLocalDpi xmlns:a14="http://schemas.microsoft.com/office/drawing/2010/main" val="0"/>
              </a:ext>
            </a:extLst>
          </a:blip>
          <a:srcRect l="1247" t="39319" r="1202" b="39320"/>
          <a:stretch/>
        </p:blipFill>
        <p:spPr>
          <a:xfrm>
            <a:off x="1190518" y="4292082"/>
            <a:ext cx="5113410" cy="1119673"/>
          </a:xfrm>
          <a:prstGeom prst="rect">
            <a:avLst/>
          </a:prstGeom>
        </p:spPr>
      </p:pic>
    </p:spTree>
    <p:extLst>
      <p:ext uri="{BB962C8B-B14F-4D97-AF65-F5344CB8AC3E}">
        <p14:creationId xmlns:p14="http://schemas.microsoft.com/office/powerpoint/2010/main" val="4263292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Which Card Do I Use?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4433151"/>
              </p:ext>
            </p:extLst>
          </p:nvPr>
        </p:nvGraphicFramePr>
        <p:xfrm>
          <a:off x="841973" y="1865016"/>
          <a:ext cx="8437829" cy="3393504"/>
        </p:xfrm>
        <a:graphic>
          <a:graphicData uri="http://schemas.openxmlformats.org/drawingml/2006/table">
            <a:tbl>
              <a:tblPr>
                <a:tableStyleId>{616DA210-FB5B-4158-B5E0-FEB733F419BA}</a:tableStyleId>
              </a:tblPr>
              <a:tblGrid>
                <a:gridCol w="1747318">
                  <a:extLst>
                    <a:ext uri="{9D8B030D-6E8A-4147-A177-3AD203B41FA5}">
                      <a16:colId xmlns:a16="http://schemas.microsoft.com/office/drawing/2014/main" val="1862295260"/>
                    </a:ext>
                  </a:extLst>
                </a:gridCol>
                <a:gridCol w="1611517">
                  <a:extLst>
                    <a:ext uri="{9D8B030D-6E8A-4147-A177-3AD203B41FA5}">
                      <a16:colId xmlns:a16="http://schemas.microsoft.com/office/drawing/2014/main" val="1777416913"/>
                    </a:ext>
                  </a:extLst>
                </a:gridCol>
                <a:gridCol w="1620570">
                  <a:extLst>
                    <a:ext uri="{9D8B030D-6E8A-4147-A177-3AD203B41FA5}">
                      <a16:colId xmlns:a16="http://schemas.microsoft.com/office/drawing/2014/main" val="1154674732"/>
                    </a:ext>
                  </a:extLst>
                </a:gridCol>
                <a:gridCol w="1667064">
                  <a:extLst>
                    <a:ext uri="{9D8B030D-6E8A-4147-A177-3AD203B41FA5}">
                      <a16:colId xmlns:a16="http://schemas.microsoft.com/office/drawing/2014/main" val="1892490295"/>
                    </a:ext>
                  </a:extLst>
                </a:gridCol>
                <a:gridCol w="1791360">
                  <a:extLst>
                    <a:ext uri="{9D8B030D-6E8A-4147-A177-3AD203B41FA5}">
                      <a16:colId xmlns:a16="http://schemas.microsoft.com/office/drawing/2014/main" val="3912730502"/>
                    </a:ext>
                  </a:extLst>
                </a:gridCol>
              </a:tblGrid>
              <a:tr h="1101998">
                <a:tc>
                  <a:txBody>
                    <a:bodyPr/>
                    <a:lstStyle/>
                    <a:p>
                      <a:pPr algn="l" fontAlgn="b"/>
                      <a:r>
                        <a:rPr lang="en-US" sz="1200" u="none" strike="noStrike" dirty="0">
                          <a:effectLst/>
                        </a:rPr>
                        <a:t> </a:t>
                      </a:r>
                      <a:endParaRPr lang="en-US" sz="1200" b="1" i="0" u="none" strike="noStrike" dirty="0">
                        <a:effectLst/>
                        <a:latin typeface="Arial" panose="020B0604020202020204" pitchFamily="34" charset="0"/>
                      </a:endParaRPr>
                    </a:p>
                  </a:txBody>
                  <a:tcPr marL="9525" marR="9525" marT="9525" marB="0" anchor="b"/>
                </a:tc>
                <a:tc>
                  <a:txBody>
                    <a:bodyPr/>
                    <a:lstStyle/>
                    <a:p>
                      <a:pPr algn="ctr" fontAlgn="ctr"/>
                      <a:r>
                        <a:rPr lang="en-US" sz="1400" u="none" strike="noStrike" dirty="0">
                          <a:solidFill>
                            <a:schemeClr val="accent6">
                              <a:lumMod val="50000"/>
                            </a:schemeClr>
                          </a:solidFill>
                          <a:effectLst/>
                        </a:rPr>
                        <a:t>Procurement Card</a:t>
                      </a:r>
                    </a:p>
                    <a:p>
                      <a:pPr algn="ctr" fontAlgn="ctr"/>
                      <a:r>
                        <a:rPr lang="en-US" sz="1400" u="none" strike="noStrike" dirty="0">
                          <a:solidFill>
                            <a:schemeClr val="accent6">
                              <a:lumMod val="50000"/>
                            </a:schemeClr>
                          </a:solidFill>
                          <a:effectLst/>
                        </a:rPr>
                        <a:t>(S</a:t>
                      </a:r>
                      <a:r>
                        <a:rPr lang="en-US" sz="1400" u="none" strike="noStrike" baseline="0" dirty="0">
                          <a:solidFill>
                            <a:schemeClr val="accent6">
                              <a:lumMod val="50000"/>
                            </a:schemeClr>
                          </a:solidFill>
                          <a:effectLst/>
                        </a:rPr>
                        <a:t> &amp; E Card)</a:t>
                      </a:r>
                      <a:endParaRPr lang="en-US" sz="1400" b="1" i="0" u="none" strike="noStrike" dirty="0">
                        <a:solidFill>
                          <a:schemeClr val="accent6">
                            <a:lumMod val="50000"/>
                          </a:schemeClr>
                        </a:solidFill>
                        <a:effectLst/>
                        <a:latin typeface="Arial" panose="020B0604020202020204" pitchFamily="34" charset="0"/>
                      </a:endParaRPr>
                    </a:p>
                  </a:txBody>
                  <a:tcPr marL="9525" marR="9525" marT="9525" marB="0" anchor="ctr"/>
                </a:tc>
                <a:tc>
                  <a:txBody>
                    <a:bodyPr/>
                    <a:lstStyle/>
                    <a:p>
                      <a:pPr algn="ctr" fontAlgn="ctr"/>
                      <a:endParaRPr lang="en-US" sz="1400" u="none" strike="noStrike" dirty="0">
                        <a:solidFill>
                          <a:schemeClr val="accent6">
                            <a:lumMod val="50000"/>
                          </a:schemeClr>
                        </a:solidFill>
                        <a:effectLst/>
                      </a:endParaRPr>
                    </a:p>
                    <a:p>
                      <a:pPr algn="ctr" fontAlgn="ctr"/>
                      <a:r>
                        <a:rPr lang="en-US" sz="1400" u="none" strike="noStrike" dirty="0">
                          <a:solidFill>
                            <a:schemeClr val="accent6">
                              <a:lumMod val="50000"/>
                            </a:schemeClr>
                          </a:solidFill>
                          <a:effectLst/>
                        </a:rPr>
                        <a:t>Travel Procurement Card</a:t>
                      </a:r>
                    </a:p>
                    <a:p>
                      <a:pPr algn="ctr" fontAlgn="ctr"/>
                      <a:endParaRPr lang="en-US" sz="1400" b="1" i="0" u="none" strike="noStrike" dirty="0">
                        <a:solidFill>
                          <a:schemeClr val="accent6">
                            <a:lumMod val="50000"/>
                          </a:schemeClr>
                        </a:solidFill>
                        <a:effectLst/>
                        <a:latin typeface="Arial" panose="020B0604020202020204" pitchFamily="34" charset="0"/>
                      </a:endParaRPr>
                    </a:p>
                  </a:txBody>
                  <a:tcPr marL="9525" marR="9525" marT="9525" marB="0" anchor="ctr"/>
                </a:tc>
                <a:tc>
                  <a:txBody>
                    <a:bodyPr/>
                    <a:lstStyle/>
                    <a:p>
                      <a:pPr algn="ctr" fontAlgn="ctr"/>
                      <a:r>
                        <a:rPr lang="en-US" sz="1400" u="none" strike="noStrike" dirty="0">
                          <a:solidFill>
                            <a:schemeClr val="accent6">
                              <a:lumMod val="50000"/>
                            </a:schemeClr>
                          </a:solidFill>
                          <a:effectLst/>
                        </a:rPr>
                        <a:t>US Bank Corporate </a:t>
                      </a:r>
                    </a:p>
                    <a:p>
                      <a:pPr algn="ctr" fontAlgn="ctr"/>
                      <a:r>
                        <a:rPr lang="en-US" sz="1400" u="none" strike="noStrike" dirty="0">
                          <a:solidFill>
                            <a:schemeClr val="accent6">
                              <a:lumMod val="50000"/>
                            </a:schemeClr>
                          </a:solidFill>
                          <a:effectLst/>
                        </a:rPr>
                        <a:t>Travel Card</a:t>
                      </a:r>
                      <a:endParaRPr lang="en-US" sz="1400" b="1" i="0" u="none" strike="noStrike" dirty="0">
                        <a:solidFill>
                          <a:schemeClr val="accent6">
                            <a:lumMod val="50000"/>
                          </a:schemeClr>
                        </a:solidFill>
                        <a:effectLst/>
                        <a:latin typeface="Arial" panose="020B0604020202020204" pitchFamily="34" charset="0"/>
                      </a:endParaRPr>
                    </a:p>
                  </a:txBody>
                  <a:tcPr marL="9525" marR="9525" marT="9525" marB="0" anchor="ctr"/>
                </a:tc>
                <a:tc>
                  <a:txBody>
                    <a:bodyPr/>
                    <a:lstStyle/>
                    <a:p>
                      <a:pPr algn="ctr" fontAlgn="ctr"/>
                      <a:r>
                        <a:rPr lang="en-US" sz="1400" u="none" strike="noStrike" dirty="0">
                          <a:solidFill>
                            <a:schemeClr val="accent6">
                              <a:lumMod val="50000"/>
                            </a:schemeClr>
                          </a:solidFill>
                          <a:effectLst/>
                        </a:rPr>
                        <a:t>Personal Credit</a:t>
                      </a:r>
                    </a:p>
                    <a:p>
                      <a:pPr algn="ctr" fontAlgn="ctr"/>
                      <a:r>
                        <a:rPr lang="en-US" sz="1400" u="none" strike="noStrike" dirty="0">
                          <a:solidFill>
                            <a:schemeClr val="accent6">
                              <a:lumMod val="50000"/>
                            </a:schemeClr>
                          </a:solidFill>
                          <a:effectLst/>
                        </a:rPr>
                        <a:t> Card</a:t>
                      </a:r>
                      <a:endParaRPr lang="en-US" sz="1400" b="1" i="0" u="none" strike="noStrike" dirty="0">
                        <a:solidFill>
                          <a:schemeClr val="accent6">
                            <a:lumMod val="50000"/>
                          </a:schemeClr>
                        </a:solidFill>
                        <a:effectLst/>
                        <a:latin typeface="Arial" panose="020B0604020202020204" pitchFamily="34" charset="0"/>
                      </a:endParaRPr>
                    </a:p>
                  </a:txBody>
                  <a:tcPr marL="9525" marR="9525" marT="9525" marB="0" anchor="ctr"/>
                </a:tc>
                <a:extLst>
                  <a:ext uri="{0D108BD9-81ED-4DB2-BD59-A6C34878D82A}">
                    <a16:rowId xmlns:a16="http://schemas.microsoft.com/office/drawing/2014/main" val="3907119763"/>
                  </a:ext>
                </a:extLst>
              </a:tr>
              <a:tr h="327358">
                <a:tc>
                  <a:txBody>
                    <a:bodyPr/>
                    <a:lstStyle/>
                    <a:p>
                      <a:pPr algn="l" fontAlgn="b"/>
                      <a:r>
                        <a:rPr lang="en-US" sz="1400" u="none" strike="noStrike" dirty="0">
                          <a:solidFill>
                            <a:schemeClr val="accent6">
                              <a:lumMod val="50000"/>
                            </a:schemeClr>
                          </a:solidFill>
                          <a:effectLst/>
                        </a:rPr>
                        <a:t> Airfare</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No</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No</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794795108"/>
                  </a:ext>
                </a:extLst>
              </a:tr>
              <a:tr h="327358">
                <a:tc>
                  <a:txBody>
                    <a:bodyPr/>
                    <a:lstStyle/>
                    <a:p>
                      <a:pPr algn="l" fontAlgn="b"/>
                      <a:r>
                        <a:rPr lang="en-US" sz="1400" u="none" strike="noStrike" dirty="0">
                          <a:solidFill>
                            <a:schemeClr val="accent6">
                              <a:lumMod val="50000"/>
                            </a:schemeClr>
                          </a:solidFill>
                          <a:effectLst/>
                        </a:rPr>
                        <a:t> Hotel</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No</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No</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898276570"/>
                  </a:ext>
                </a:extLst>
              </a:tr>
              <a:tr h="327358">
                <a:tc>
                  <a:txBody>
                    <a:bodyPr/>
                    <a:lstStyle/>
                    <a:p>
                      <a:pPr algn="l" fontAlgn="b"/>
                      <a:r>
                        <a:rPr lang="en-US" sz="1400" u="none" strike="noStrike" dirty="0">
                          <a:solidFill>
                            <a:schemeClr val="accent6">
                              <a:lumMod val="50000"/>
                            </a:schemeClr>
                          </a:solidFill>
                          <a:effectLst/>
                        </a:rPr>
                        <a:t> Travel Agency fees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No</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No </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050060464"/>
                  </a:ext>
                </a:extLst>
              </a:tr>
              <a:tr h="327358">
                <a:tc>
                  <a:txBody>
                    <a:bodyPr/>
                    <a:lstStyle/>
                    <a:p>
                      <a:pPr algn="l" fontAlgn="b"/>
                      <a:r>
                        <a:rPr lang="en-US" sz="1400" u="none" strike="noStrike" dirty="0">
                          <a:solidFill>
                            <a:schemeClr val="accent6">
                              <a:lumMod val="50000"/>
                            </a:schemeClr>
                          </a:solidFill>
                          <a:effectLst/>
                        </a:rPr>
                        <a:t> Car rentals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No</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Yes</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No</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438480177"/>
                  </a:ext>
                </a:extLst>
              </a:tr>
              <a:tr h="327358">
                <a:tc>
                  <a:txBody>
                    <a:bodyPr/>
                    <a:lstStyle/>
                    <a:p>
                      <a:pPr algn="l" fontAlgn="b"/>
                      <a:r>
                        <a:rPr lang="en-US" sz="1400" u="none" strike="noStrike" dirty="0">
                          <a:solidFill>
                            <a:schemeClr val="accent6">
                              <a:lumMod val="50000"/>
                            </a:schemeClr>
                          </a:solidFill>
                          <a:effectLst/>
                        </a:rPr>
                        <a:t> Meals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No</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No</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445851295"/>
                  </a:ext>
                </a:extLst>
              </a:tr>
              <a:tr h="327358">
                <a:tc>
                  <a:txBody>
                    <a:bodyPr/>
                    <a:lstStyle/>
                    <a:p>
                      <a:pPr algn="l" fontAlgn="b"/>
                      <a:r>
                        <a:rPr lang="en-US" sz="1400" u="none" strike="noStrike" dirty="0">
                          <a:solidFill>
                            <a:schemeClr val="accent6">
                              <a:lumMod val="50000"/>
                            </a:schemeClr>
                          </a:solidFill>
                          <a:effectLst/>
                        </a:rPr>
                        <a:t> Registration</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Yes</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Yes</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929431318"/>
                  </a:ext>
                </a:extLst>
              </a:tr>
              <a:tr h="327358">
                <a:tc>
                  <a:txBody>
                    <a:bodyPr/>
                    <a:lstStyle/>
                    <a:p>
                      <a:pPr algn="l" fontAlgn="b"/>
                      <a:r>
                        <a:rPr lang="en-US" sz="1400" u="none" strike="noStrike" dirty="0">
                          <a:solidFill>
                            <a:schemeClr val="accent6">
                              <a:lumMod val="50000"/>
                            </a:schemeClr>
                          </a:solidFill>
                          <a:effectLst/>
                        </a:rPr>
                        <a:t> Supplies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Yes</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a:solidFill>
                            <a:schemeClr val="accent6">
                              <a:lumMod val="50000"/>
                            </a:schemeClr>
                          </a:solidFill>
                          <a:effectLst/>
                        </a:rPr>
                        <a:t>No</a:t>
                      </a:r>
                      <a:endParaRPr lang="en-US" sz="1400" b="0" i="0" u="none" strike="noStrike">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No</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tc>
                  <a:txBody>
                    <a:bodyPr/>
                    <a:lstStyle/>
                    <a:p>
                      <a:pPr algn="ctr" fontAlgn="b"/>
                      <a:r>
                        <a:rPr lang="en-US" sz="1400" u="none" strike="noStrike" dirty="0">
                          <a:solidFill>
                            <a:schemeClr val="accent6">
                              <a:lumMod val="50000"/>
                            </a:schemeClr>
                          </a:solidFill>
                          <a:effectLst/>
                        </a:rPr>
                        <a:t>Yes</a:t>
                      </a:r>
                      <a:endParaRPr lang="en-US" sz="1400" b="0" i="0" u="none" strike="noStrike" dirty="0">
                        <a:solidFill>
                          <a:schemeClr val="accent6">
                            <a:lumMod val="50000"/>
                          </a:schemeClr>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126730906"/>
                  </a:ext>
                </a:extLst>
              </a:tr>
            </a:tbl>
          </a:graphicData>
        </a:graphic>
      </p:graphicFrame>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27702" y="6141001"/>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44181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For More Information</a:t>
            </a:r>
          </a:p>
        </p:txBody>
      </p:sp>
      <p:sp>
        <p:nvSpPr>
          <p:cNvPr id="3" name="Content Placeholder 2"/>
          <p:cNvSpPr>
            <a:spLocks noGrp="1"/>
          </p:cNvSpPr>
          <p:nvPr>
            <p:ph idx="1"/>
          </p:nvPr>
        </p:nvSpPr>
        <p:spPr>
          <a:xfrm>
            <a:off x="677333" y="2160589"/>
            <a:ext cx="9299585" cy="4013874"/>
          </a:xfrm>
        </p:spPr>
        <p:txBody>
          <a:bodyPr>
            <a:normAutofit fontScale="92500"/>
          </a:bodyPr>
          <a:lstStyle/>
          <a:p>
            <a:pPr>
              <a:defRPr/>
            </a:pPr>
            <a:r>
              <a:rPr lang="en-US" sz="2200" dirty="0">
                <a:solidFill>
                  <a:schemeClr val="accent6">
                    <a:lumMod val="75000"/>
                  </a:schemeClr>
                </a:solidFill>
              </a:rPr>
              <a:t>On policies covered in this presentation</a:t>
            </a:r>
          </a:p>
          <a:p>
            <a:pPr marL="0" indent="0">
              <a:buNone/>
              <a:defRPr/>
            </a:pPr>
            <a:r>
              <a:rPr lang="en-US" sz="2400" dirty="0">
                <a:hlinkClick r:id="rId2"/>
              </a:rPr>
              <a:t>http://www.uww.edu/adminaffairs/budget/procurement</a:t>
            </a:r>
            <a:endParaRPr lang="en-US" sz="2400" dirty="0"/>
          </a:p>
          <a:p>
            <a:pPr marL="0" indent="0">
              <a:buNone/>
              <a:defRPr/>
            </a:pPr>
            <a:endParaRPr lang="en-US" sz="2200" dirty="0">
              <a:solidFill>
                <a:schemeClr val="accent6">
                  <a:lumMod val="75000"/>
                </a:schemeClr>
              </a:solidFill>
            </a:endParaRPr>
          </a:p>
          <a:p>
            <a:pPr>
              <a:defRPr/>
            </a:pPr>
            <a:r>
              <a:rPr lang="en-US" sz="2200" dirty="0">
                <a:solidFill>
                  <a:schemeClr val="accent6">
                    <a:lumMod val="75000"/>
                  </a:schemeClr>
                </a:solidFill>
              </a:rPr>
              <a:t>On travel policies and procedures see the Travel website</a:t>
            </a:r>
          </a:p>
          <a:p>
            <a:pPr marL="0" indent="0">
              <a:buNone/>
              <a:defRPr/>
            </a:pPr>
            <a:r>
              <a:rPr lang="en-US" sz="2400" dirty="0">
                <a:hlinkClick r:id="rId3"/>
              </a:rPr>
              <a:t>http://www.uww.edu/adminaffairs/finance/accounting-services/travel</a:t>
            </a:r>
            <a:endParaRPr lang="en-US" sz="2400" dirty="0"/>
          </a:p>
          <a:p>
            <a:pPr marL="0" indent="0">
              <a:buNone/>
              <a:defRPr/>
            </a:pPr>
            <a:endParaRPr lang="en-US" sz="2400" dirty="0">
              <a:solidFill>
                <a:schemeClr val="accent6">
                  <a:lumMod val="75000"/>
                </a:schemeClr>
              </a:solidFill>
            </a:endParaRPr>
          </a:p>
          <a:p>
            <a:pPr marL="0" indent="0">
              <a:buNone/>
              <a:defRPr/>
            </a:pPr>
            <a:r>
              <a:rPr lang="en-US" sz="2200" dirty="0">
                <a:solidFill>
                  <a:schemeClr val="accent6">
                    <a:lumMod val="75000"/>
                  </a:schemeClr>
                </a:solidFill>
              </a:rPr>
              <a:t>On applying for the Travel Procurement card</a:t>
            </a:r>
          </a:p>
          <a:p>
            <a:pPr marL="0" indent="0">
              <a:buNone/>
              <a:defRPr/>
            </a:pPr>
            <a:r>
              <a:rPr lang="en-US" sz="2400" dirty="0">
                <a:hlinkClick r:id="rId4"/>
              </a:rPr>
              <a:t>https://www.wisconsin.edu/financial-administration/special-topics/purchasing-cards/</a:t>
            </a:r>
            <a:endParaRPr lang="en-US" sz="2200" dirty="0"/>
          </a:p>
        </p:txBody>
      </p:sp>
      <p:pic>
        <p:nvPicPr>
          <p:cNvPr id="4" name="Picture 7" descr="Willie Warhaw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0819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12827" y="2649928"/>
            <a:ext cx="5788781" cy="1320800"/>
          </a:xfrm>
        </p:spPr>
        <p:txBody>
          <a:bodyPr>
            <a:noAutofit/>
          </a:bodyPr>
          <a:lstStyle/>
          <a:p>
            <a:r>
              <a:rPr lang="en-US" sz="7200" dirty="0"/>
              <a:t>Thank You!</a:t>
            </a:r>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07261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Travel Procurement Card Program</a:t>
            </a:r>
          </a:p>
        </p:txBody>
      </p:sp>
      <p:sp>
        <p:nvSpPr>
          <p:cNvPr id="3" name="Content Placeholder 2"/>
          <p:cNvSpPr>
            <a:spLocks noGrp="1"/>
          </p:cNvSpPr>
          <p:nvPr>
            <p:ph idx="1"/>
          </p:nvPr>
        </p:nvSpPr>
        <p:spPr/>
        <p:txBody>
          <a:bodyPr/>
          <a:lstStyle/>
          <a:p>
            <a:pPr>
              <a:defRPr/>
            </a:pPr>
            <a:r>
              <a:rPr lang="en-US" altLang="en-US" sz="2200" dirty="0">
                <a:solidFill>
                  <a:schemeClr val="accent6">
                    <a:lumMod val="75000"/>
                  </a:schemeClr>
                </a:solidFill>
                <a:cs typeface="Times New Roman" panose="02020603050405020304" pitchFamily="18" charset="0"/>
              </a:rPr>
              <a:t>The Travel Procurement Card is a payment tool available to individual employees for individual or department travel use.  The bi-weekly statement charges are paid directly by the University.</a:t>
            </a:r>
          </a:p>
          <a:p>
            <a:pPr>
              <a:defRPr/>
            </a:pPr>
            <a:r>
              <a:rPr lang="en-US" altLang="en-US" sz="2200" dirty="0">
                <a:solidFill>
                  <a:schemeClr val="accent6">
                    <a:lumMod val="75000"/>
                  </a:schemeClr>
                </a:solidFill>
                <a:cs typeface="Times New Roman" panose="02020603050405020304" pitchFamily="18" charset="0"/>
              </a:rPr>
              <a:t>The card is used to pay for business travel expenses - primarily lodging, registration, car rental, and airline tickets. </a:t>
            </a:r>
            <a:r>
              <a:rPr lang="en-US" altLang="en-US" sz="2200" dirty="0">
                <a:solidFill>
                  <a:schemeClr val="accent6">
                    <a:lumMod val="75000"/>
                  </a:schemeClr>
                </a:solidFill>
              </a:rPr>
              <a:t>Individual meals are not permitted on the card.</a:t>
            </a:r>
          </a:p>
          <a:p>
            <a:endParaRPr lang="en-US" dirty="0"/>
          </a:p>
        </p:txBody>
      </p:sp>
      <p:pic>
        <p:nvPicPr>
          <p:cNvPr id="4" name="Picture 3"/>
          <p:cNvPicPr>
            <a:picLocks noChangeAspect="1"/>
          </p:cNvPicPr>
          <p:nvPr/>
        </p:nvPicPr>
        <p:blipFill>
          <a:blip r:embed="rId2"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8104013" y="685005"/>
            <a:ext cx="1169989" cy="1169989"/>
          </a:xfrm>
          <a:prstGeom prst="rect">
            <a:avLst/>
          </a:prstGeom>
        </p:spPr>
      </p:pic>
      <p:pic>
        <p:nvPicPr>
          <p:cNvPr id="5" name="Picture 7" descr="Willie Warhaw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09041" y="6168993"/>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487421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49559"/>
            <a:ext cx="8737254" cy="1320800"/>
          </a:xfrm>
        </p:spPr>
        <p:txBody>
          <a:bodyPr/>
          <a:lstStyle/>
          <a:p>
            <a:r>
              <a:rPr lang="en-US" dirty="0"/>
              <a:t>Travel Program Card Program (continued)</a:t>
            </a:r>
          </a:p>
        </p:txBody>
      </p:sp>
      <p:sp>
        <p:nvSpPr>
          <p:cNvPr id="3" name="Content Placeholder 2"/>
          <p:cNvSpPr>
            <a:spLocks noGrp="1"/>
          </p:cNvSpPr>
          <p:nvPr>
            <p:ph idx="1"/>
          </p:nvPr>
        </p:nvSpPr>
        <p:spPr>
          <a:xfrm>
            <a:off x="677333" y="2160589"/>
            <a:ext cx="9118420" cy="3364721"/>
          </a:xfrm>
        </p:spPr>
        <p:txBody>
          <a:bodyPr>
            <a:normAutofit/>
          </a:bodyPr>
          <a:lstStyle/>
          <a:p>
            <a:pPr>
              <a:defRPr/>
            </a:pPr>
            <a:r>
              <a:rPr lang="en-US" altLang="en-US" sz="2200" dirty="0">
                <a:solidFill>
                  <a:schemeClr val="accent6">
                    <a:lumMod val="75000"/>
                  </a:schemeClr>
                </a:solidFill>
                <a:cs typeface="Times New Roman" panose="02020603050405020304" pitchFamily="18" charset="0"/>
              </a:rPr>
              <a:t>Use of the Travel Procurement Card does not exempt the traveler from following the University of Wisconsin-System travel guidelines or pre-approval policies and procedures.</a:t>
            </a:r>
          </a:p>
          <a:p>
            <a:pPr>
              <a:defRPr/>
            </a:pPr>
            <a:r>
              <a:rPr lang="en-US" altLang="en-US" sz="2200" dirty="0">
                <a:solidFill>
                  <a:schemeClr val="accent6">
                    <a:lumMod val="75000"/>
                  </a:schemeClr>
                </a:solidFill>
                <a:cs typeface="Times New Roman" panose="02020603050405020304" pitchFamily="18" charset="0"/>
              </a:rPr>
              <a:t>All charges on a travel procurement card must be reported on a Travel Expense Report as a University Pre-Paid Expense, even if no other expenses are claimed for reimbursement.</a:t>
            </a:r>
          </a:p>
          <a:p>
            <a:pPr>
              <a:defRPr/>
            </a:pPr>
            <a:r>
              <a:rPr lang="en-US" altLang="en-US" sz="2200" dirty="0">
                <a:solidFill>
                  <a:schemeClr val="accent6">
                    <a:lumMod val="75000"/>
                  </a:schemeClr>
                </a:solidFill>
                <a:cs typeface="Times New Roman" panose="02020603050405020304" pitchFamily="18" charset="0"/>
              </a:rPr>
              <a:t>Each Cardholder must reconcile transactions within the SFS P Card Module within 30 days. </a:t>
            </a:r>
          </a:p>
          <a:p>
            <a:pPr>
              <a:defRPr/>
            </a:pPr>
            <a:endParaRPr lang="en-US" altLang="en-US" sz="2200" dirty="0">
              <a:solidFill>
                <a:schemeClr val="accent6">
                  <a:lumMod val="75000"/>
                </a:schemeClr>
              </a:solidFill>
              <a:cs typeface="Times New Roman" panose="02020603050405020304" pitchFamily="18" charset="0"/>
            </a:endParaRPr>
          </a:p>
          <a:p>
            <a:pPr marL="0" indent="0">
              <a:buNone/>
            </a:pPr>
            <a:endParaRPr lang="en-US" sz="2200"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46363" y="6168993"/>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5234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General Instructions for Use (continued)</a:t>
            </a:r>
          </a:p>
        </p:txBody>
      </p:sp>
      <p:sp>
        <p:nvSpPr>
          <p:cNvPr id="3" name="Content Placeholder 2"/>
          <p:cNvSpPr>
            <a:spLocks noGrp="1"/>
          </p:cNvSpPr>
          <p:nvPr>
            <p:ph idx="1"/>
          </p:nvPr>
        </p:nvSpPr>
        <p:spPr>
          <a:xfrm>
            <a:off x="677333" y="1899331"/>
            <a:ext cx="9092967" cy="3900220"/>
          </a:xfrm>
        </p:spPr>
        <p:txBody>
          <a:bodyPr>
            <a:normAutofit/>
          </a:bodyPr>
          <a:lstStyle/>
          <a:p>
            <a:pPr>
              <a:lnSpc>
                <a:spcPct val="80000"/>
              </a:lnSpc>
              <a:defRPr/>
            </a:pPr>
            <a:r>
              <a:rPr lang="en-US" altLang="en-US" sz="2400" dirty="0">
                <a:solidFill>
                  <a:schemeClr val="accent6">
                    <a:lumMod val="75000"/>
                  </a:schemeClr>
                </a:solidFill>
                <a:cs typeface="Times New Roman" panose="02020603050405020304" pitchFamily="18" charset="0"/>
              </a:rPr>
              <a:t>Payment of the charges is done centrally by Financial Services, but the cardholder must verify that the payment has been posted correctly to their org code within WISER.  </a:t>
            </a: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7071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Travel Program Updates</a:t>
            </a:r>
          </a:p>
        </p:txBody>
      </p:sp>
      <p:sp>
        <p:nvSpPr>
          <p:cNvPr id="3" name="Content Placeholder 2"/>
          <p:cNvSpPr>
            <a:spLocks noGrp="1"/>
          </p:cNvSpPr>
          <p:nvPr>
            <p:ph idx="1"/>
          </p:nvPr>
        </p:nvSpPr>
        <p:spPr>
          <a:xfrm>
            <a:off x="677333" y="1899331"/>
            <a:ext cx="9092967" cy="3900220"/>
          </a:xfrm>
        </p:spPr>
        <p:txBody>
          <a:bodyPr>
            <a:normAutofit/>
          </a:bodyPr>
          <a:lstStyle/>
          <a:p>
            <a:pPr marL="0" indent="0">
              <a:lnSpc>
                <a:spcPct val="80000"/>
              </a:lnSpc>
              <a:buNone/>
              <a:defRPr/>
            </a:pPr>
            <a:r>
              <a:rPr lang="en-US" altLang="en-US" sz="2400" dirty="0">
                <a:solidFill>
                  <a:schemeClr val="accent6">
                    <a:lumMod val="75000"/>
                  </a:schemeClr>
                </a:solidFill>
                <a:cs typeface="Times New Roman" panose="02020603050405020304" pitchFamily="18" charset="0"/>
              </a:rPr>
              <a:t>To better meet the specialized needs of the campus community, a change from one travel agency to separate agency vendors is effective July 1, 2020.</a:t>
            </a:r>
          </a:p>
          <a:p>
            <a:pPr>
              <a:lnSpc>
                <a:spcPct val="80000"/>
              </a:lnSpc>
              <a:defRPr/>
            </a:pPr>
            <a:endParaRPr lang="en-US" altLang="en-US" sz="2400" dirty="0">
              <a:solidFill>
                <a:schemeClr val="accent6">
                  <a:lumMod val="75000"/>
                </a:schemeClr>
              </a:solidFill>
              <a:cs typeface="Times New Roman" panose="02020603050405020304" pitchFamily="18" charset="0"/>
            </a:endParaRPr>
          </a:p>
          <a:p>
            <a:pPr>
              <a:lnSpc>
                <a:spcPct val="80000"/>
              </a:lnSpc>
              <a:defRPr/>
            </a:pPr>
            <a:r>
              <a:rPr lang="en-US" altLang="en-US" sz="2400" dirty="0">
                <a:solidFill>
                  <a:schemeClr val="accent6">
                    <a:lumMod val="75000"/>
                  </a:schemeClr>
                </a:solidFill>
                <a:cs typeface="Times New Roman" panose="02020603050405020304" pitchFamily="18" charset="0"/>
              </a:rPr>
              <a:t>Individual Travel – Travel Incorporated</a:t>
            </a:r>
          </a:p>
          <a:p>
            <a:pPr>
              <a:lnSpc>
                <a:spcPct val="80000"/>
              </a:lnSpc>
              <a:defRPr/>
            </a:pPr>
            <a:r>
              <a:rPr lang="en-US" altLang="en-US" sz="2400" dirty="0">
                <a:solidFill>
                  <a:schemeClr val="accent6">
                    <a:lumMod val="75000"/>
                  </a:schemeClr>
                </a:solidFill>
                <a:cs typeface="Times New Roman" panose="02020603050405020304" pitchFamily="18" charset="0"/>
              </a:rPr>
              <a:t>NCAA Sports – Shorts Travel</a:t>
            </a:r>
          </a:p>
          <a:p>
            <a:pPr>
              <a:lnSpc>
                <a:spcPct val="80000"/>
              </a:lnSpc>
              <a:defRPr/>
            </a:pPr>
            <a:r>
              <a:rPr lang="en-US" altLang="en-US" sz="2400" dirty="0">
                <a:solidFill>
                  <a:schemeClr val="accent6">
                    <a:lumMod val="75000"/>
                  </a:schemeClr>
                </a:solidFill>
                <a:cs typeface="Times New Roman" panose="02020603050405020304" pitchFamily="18" charset="0"/>
              </a:rPr>
              <a:t>Group Blocks (10 or more travelers) – Fox World Travel</a:t>
            </a:r>
            <a:endParaRPr lang="en-US" altLang="en-US" sz="2400" dirty="0">
              <a:solidFill>
                <a:schemeClr val="accent6">
                  <a:lumMod val="75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103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Card Use for Lodging</a:t>
            </a:r>
          </a:p>
        </p:txBody>
      </p:sp>
      <p:sp>
        <p:nvSpPr>
          <p:cNvPr id="3" name="Content Placeholder 2"/>
          <p:cNvSpPr>
            <a:spLocks noGrp="1"/>
          </p:cNvSpPr>
          <p:nvPr>
            <p:ph idx="1"/>
          </p:nvPr>
        </p:nvSpPr>
        <p:spPr>
          <a:xfrm>
            <a:off x="677334" y="2160589"/>
            <a:ext cx="8596668" cy="3512423"/>
          </a:xfrm>
        </p:spPr>
        <p:txBody>
          <a:bodyPr>
            <a:noAutofit/>
          </a:bodyPr>
          <a:lstStyle/>
          <a:p>
            <a:pPr>
              <a:buFont typeface="Wingdings 3" panose="05040102010807070707" pitchFamily="18" charset="2"/>
              <a:buChar char="u"/>
            </a:pPr>
            <a:r>
              <a:rPr lang="en-US" sz="2200" dirty="0">
                <a:solidFill>
                  <a:schemeClr val="accent6">
                    <a:lumMod val="75000"/>
                  </a:schemeClr>
                </a:solidFill>
              </a:rPr>
              <a:t>UW System policies state all hotel reservations are to be done through Concur or the appropriate travel agent based on the type of travel (see </a:t>
            </a:r>
            <a:r>
              <a:rPr lang="en-US" sz="2200" dirty="0" err="1">
                <a:solidFill>
                  <a:schemeClr val="accent6">
                    <a:lumMod val="75000"/>
                  </a:schemeClr>
                </a:solidFill>
                <a:hlinkClick r:id="rId2"/>
              </a:rPr>
              <a:t>UWTravelWIse</a:t>
            </a:r>
            <a:r>
              <a:rPr lang="en-US" sz="2200" dirty="0">
                <a:solidFill>
                  <a:schemeClr val="accent6">
                    <a:lumMod val="75000"/>
                  </a:schemeClr>
                </a:solidFill>
              </a:rPr>
              <a:t> for current contracts).</a:t>
            </a:r>
          </a:p>
          <a:p>
            <a:pPr lvl="1">
              <a:buFont typeface="Wingdings 3" panose="05040102010807070707" pitchFamily="18" charset="2"/>
              <a:buChar char="u"/>
            </a:pPr>
            <a:r>
              <a:rPr lang="en-US" sz="2200" dirty="0">
                <a:solidFill>
                  <a:schemeClr val="accent6">
                    <a:lumMod val="75000"/>
                  </a:schemeClr>
                </a:solidFill>
              </a:rPr>
              <a:t>Exception : Conference site hotels can be booked directly with hotel.</a:t>
            </a:r>
          </a:p>
          <a:p>
            <a:pPr>
              <a:buFont typeface="Wingdings 3" panose="05040102010807070707" pitchFamily="18" charset="2"/>
              <a:buChar char="u"/>
            </a:pPr>
            <a:r>
              <a:rPr lang="en-US" sz="2200" dirty="0">
                <a:solidFill>
                  <a:schemeClr val="accent6">
                    <a:lumMod val="75000"/>
                  </a:schemeClr>
                </a:solidFill>
              </a:rPr>
              <a:t>When making the reservation, identify yourself as an employee of the State of Wisconsin and ask for government discounts/contract rate. </a:t>
            </a:r>
          </a:p>
          <a:p>
            <a:pPr marL="0" indent="0">
              <a:buNone/>
            </a:pPr>
            <a:endParaRPr lang="en-US" sz="2200" dirty="0"/>
          </a:p>
        </p:txBody>
      </p:sp>
      <p:pic>
        <p:nvPicPr>
          <p:cNvPr id="4" name="Picture 7" descr="Willie Warhaw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671456" y="297024"/>
            <a:ext cx="1765041" cy="1765041"/>
          </a:xfrm>
          <a:prstGeom prst="rect">
            <a:avLst/>
          </a:prstGeom>
        </p:spPr>
      </p:pic>
    </p:spTree>
    <p:extLst>
      <p:ext uri="{BB962C8B-B14F-4D97-AF65-F5344CB8AC3E}">
        <p14:creationId xmlns:p14="http://schemas.microsoft.com/office/powerpoint/2010/main" val="16896852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Card Use for Lodging (continued)</a:t>
            </a:r>
          </a:p>
        </p:txBody>
      </p:sp>
      <p:sp>
        <p:nvSpPr>
          <p:cNvPr id="3" name="Content Placeholder 2"/>
          <p:cNvSpPr>
            <a:spLocks noGrp="1"/>
          </p:cNvSpPr>
          <p:nvPr>
            <p:ph idx="1"/>
          </p:nvPr>
        </p:nvSpPr>
        <p:spPr>
          <a:xfrm>
            <a:off x="677333" y="2160589"/>
            <a:ext cx="8980233" cy="3826852"/>
          </a:xfrm>
        </p:spPr>
        <p:txBody>
          <a:bodyPr>
            <a:normAutofit fontScale="92500"/>
          </a:bodyPr>
          <a:lstStyle/>
          <a:p>
            <a:pPr>
              <a:defRPr/>
            </a:pPr>
            <a:r>
              <a:rPr lang="en-US" sz="2200" dirty="0">
                <a:solidFill>
                  <a:schemeClr val="accent6">
                    <a:lumMod val="75000"/>
                  </a:schemeClr>
                </a:solidFill>
              </a:rPr>
              <a:t>Be sure to check the hotel's cancellation policy. Generally, if you fail to cancel a reservation in accordance with hotel policy, you will be personally responsible for reimbursing the university for room charges that are posted to the  Card when you are a "no-show." </a:t>
            </a:r>
          </a:p>
          <a:p>
            <a:pPr>
              <a:defRPr/>
            </a:pPr>
            <a:r>
              <a:rPr lang="en-US" altLang="en-US" sz="2200" dirty="0">
                <a:solidFill>
                  <a:schemeClr val="accent6">
                    <a:lumMod val="75000"/>
                  </a:schemeClr>
                </a:solidFill>
                <a:cs typeface="Times New Roman" panose="02020603050405020304" pitchFamily="18" charset="0"/>
              </a:rPr>
              <a:t>Only room charges may be charged to the Travel Procurement Card. All other expenses such as meals, telephone calls or internet, room service, laundry, etc. must be paid separately, with appropriate reimbursement claimed on a travel expense report. </a:t>
            </a:r>
          </a:p>
          <a:p>
            <a:pPr>
              <a:defRPr/>
            </a:pPr>
            <a:r>
              <a:rPr lang="en-US" altLang="en-US" sz="2200" dirty="0">
                <a:solidFill>
                  <a:schemeClr val="accent6">
                    <a:lumMod val="75000"/>
                  </a:schemeClr>
                </a:solidFill>
                <a:cs typeface="Times New Roman" panose="02020603050405020304" pitchFamily="18" charset="0"/>
              </a:rPr>
              <a:t>Lodging within the State of Wisconsin is exempt from taxes. Remember to give the hotel the University’s tax exempt number when making your reservation and present the tax exempt card when checking in. </a:t>
            </a:r>
            <a:endParaRPr lang="en-US" altLang="en-US" sz="2200" dirty="0">
              <a:solidFill>
                <a:schemeClr val="accent6">
                  <a:lumMod val="75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3642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Card Use for Lodging (continued)</a:t>
            </a:r>
          </a:p>
        </p:txBody>
      </p:sp>
      <p:sp>
        <p:nvSpPr>
          <p:cNvPr id="3" name="Content Placeholder 2"/>
          <p:cNvSpPr>
            <a:spLocks noGrp="1"/>
          </p:cNvSpPr>
          <p:nvPr>
            <p:ph idx="1"/>
          </p:nvPr>
        </p:nvSpPr>
        <p:spPr>
          <a:xfrm>
            <a:off x="677334" y="2160589"/>
            <a:ext cx="8596668" cy="3680374"/>
          </a:xfrm>
        </p:spPr>
        <p:txBody>
          <a:bodyPr>
            <a:normAutofit fontScale="92500"/>
          </a:bodyPr>
          <a:lstStyle/>
          <a:p>
            <a:pPr>
              <a:defRPr/>
            </a:pPr>
            <a:r>
              <a:rPr lang="en-US" altLang="en-US" sz="2400" dirty="0">
                <a:solidFill>
                  <a:schemeClr val="accent6">
                    <a:lumMod val="75000"/>
                  </a:schemeClr>
                </a:solidFill>
                <a:cs typeface="Times New Roman" panose="02020603050405020304" pitchFamily="18" charset="0"/>
              </a:rPr>
              <a:t>All lodging charges must be supported by the original itemized receipt provided by the hotel. The receipt must clearly show that only lodging was charged to your Travel Procurement Card. </a:t>
            </a:r>
          </a:p>
          <a:p>
            <a:pPr>
              <a:defRPr/>
            </a:pPr>
            <a:r>
              <a:rPr lang="en-US" altLang="en-US" sz="2400" dirty="0">
                <a:solidFill>
                  <a:schemeClr val="accent6">
                    <a:lumMod val="75000"/>
                  </a:schemeClr>
                </a:solidFill>
                <a:cs typeface="Times New Roman" panose="02020603050405020304" pitchFamily="18" charset="0"/>
              </a:rPr>
              <a:t>Charges that exceed the maximum daily rate for in-state or the out-of-state city must be explained on the travel expense report.  </a:t>
            </a:r>
          </a:p>
          <a:p>
            <a:pPr lvl="1">
              <a:defRPr/>
            </a:pPr>
            <a:r>
              <a:rPr lang="en-US" altLang="en-US" sz="2400" u="sng" dirty="0">
                <a:solidFill>
                  <a:schemeClr val="accent6">
                    <a:lumMod val="75000"/>
                  </a:schemeClr>
                </a:solidFill>
                <a:cs typeface="Times New Roman" panose="02020603050405020304" pitchFamily="18" charset="0"/>
              </a:rPr>
              <a:t>Exception</a:t>
            </a:r>
            <a:r>
              <a:rPr lang="en-US" altLang="en-US" sz="2400" dirty="0">
                <a:solidFill>
                  <a:schemeClr val="accent6">
                    <a:lumMod val="75000"/>
                  </a:schemeClr>
                </a:solidFill>
                <a:cs typeface="Times New Roman" panose="02020603050405020304" pitchFamily="18" charset="0"/>
              </a:rPr>
              <a:t>: Rates over the maximum will be reimbursed for the conference hotels. Be sure to include documentation with your expense report to justify the additional cost.</a:t>
            </a:r>
            <a:endParaRPr lang="en-US" altLang="en-US" sz="2400" dirty="0">
              <a:solidFill>
                <a:schemeClr val="accent6">
                  <a:lumMod val="75000"/>
                </a:schemeClr>
              </a:solidFill>
            </a:endParaRPr>
          </a:p>
          <a:p>
            <a:pPr marL="0" indent="0">
              <a:buNone/>
            </a:pPr>
            <a:endParaRPr lang="en-US" dirty="0"/>
          </a:p>
        </p:txBody>
      </p:sp>
      <p:pic>
        <p:nvPicPr>
          <p:cNvPr id="4" name="Picture 7" descr="Willie Warhaw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017757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839789"/>
            <a:ext cx="8596668" cy="1320800"/>
          </a:xfrm>
        </p:spPr>
        <p:txBody>
          <a:bodyPr/>
          <a:lstStyle/>
          <a:p>
            <a:r>
              <a:rPr lang="en-US" dirty="0"/>
              <a:t>Use for Air Travel</a:t>
            </a:r>
          </a:p>
        </p:txBody>
      </p:sp>
      <p:sp>
        <p:nvSpPr>
          <p:cNvPr id="3" name="Content Placeholder 2"/>
          <p:cNvSpPr>
            <a:spLocks noGrp="1"/>
          </p:cNvSpPr>
          <p:nvPr>
            <p:ph idx="1"/>
          </p:nvPr>
        </p:nvSpPr>
        <p:spPr>
          <a:xfrm>
            <a:off x="677334" y="2100441"/>
            <a:ext cx="8596668" cy="3708366"/>
          </a:xfrm>
        </p:spPr>
        <p:txBody>
          <a:bodyPr>
            <a:noAutofit/>
          </a:bodyPr>
          <a:lstStyle/>
          <a:p>
            <a:pPr>
              <a:defRPr/>
            </a:pPr>
            <a:r>
              <a:rPr lang="en-US" altLang="en-US" sz="2200" dirty="0">
                <a:solidFill>
                  <a:schemeClr val="accent6">
                    <a:lumMod val="75000"/>
                  </a:schemeClr>
                </a:solidFill>
                <a:cs typeface="Times New Roman" panose="02020603050405020304" pitchFamily="18" charset="0"/>
              </a:rPr>
              <a:t>All airfare MUST be booked using one of our contracted vendors.</a:t>
            </a:r>
          </a:p>
          <a:p>
            <a:pPr lvl="1">
              <a:buFont typeface="Arial" panose="020B0604020202020204" pitchFamily="34" charset="0"/>
              <a:buChar char="•"/>
              <a:defRPr/>
            </a:pPr>
            <a:r>
              <a:rPr lang="en-US" altLang="en-US" sz="2200" dirty="0">
                <a:solidFill>
                  <a:schemeClr val="accent6">
                    <a:lumMod val="75000"/>
                  </a:schemeClr>
                </a:solidFill>
                <a:cs typeface="Times New Roman" panose="02020603050405020304" pitchFamily="18" charset="0"/>
              </a:rPr>
              <a:t>Concur (online) or</a:t>
            </a:r>
          </a:p>
          <a:p>
            <a:pPr lvl="1">
              <a:buFont typeface="Arial" panose="020B0604020202020204" pitchFamily="34" charset="0"/>
              <a:buChar char="•"/>
              <a:defRPr/>
            </a:pPr>
            <a:r>
              <a:rPr lang="en-US" altLang="en-US" sz="2200" dirty="0">
                <a:solidFill>
                  <a:schemeClr val="accent6">
                    <a:lumMod val="75000"/>
                  </a:schemeClr>
                </a:solidFill>
                <a:cs typeface="Times New Roman" panose="02020603050405020304" pitchFamily="18" charset="0"/>
              </a:rPr>
              <a:t>Appropriate agent based on travel type – see </a:t>
            </a:r>
            <a:r>
              <a:rPr lang="en-US" altLang="en-US" sz="2200" dirty="0" err="1">
                <a:solidFill>
                  <a:schemeClr val="accent6">
                    <a:lumMod val="75000"/>
                  </a:schemeClr>
                </a:solidFill>
                <a:cs typeface="Times New Roman" panose="02020603050405020304" pitchFamily="18" charset="0"/>
                <a:hlinkClick r:id="rId2"/>
              </a:rPr>
              <a:t>UWTravelWIse</a:t>
            </a:r>
            <a:r>
              <a:rPr lang="en-US" altLang="en-US" sz="2200" dirty="0">
                <a:solidFill>
                  <a:schemeClr val="accent6">
                    <a:lumMod val="75000"/>
                  </a:schemeClr>
                </a:solidFill>
                <a:cs typeface="Times New Roman" panose="02020603050405020304" pitchFamily="18" charset="0"/>
              </a:rPr>
              <a:t> for current contracts </a:t>
            </a:r>
            <a:endParaRPr lang="en-US" altLang="en-US" sz="2200" dirty="0">
              <a:solidFill>
                <a:schemeClr val="accent6">
                  <a:lumMod val="75000"/>
                </a:schemeClr>
              </a:solidFill>
            </a:endParaRPr>
          </a:p>
          <a:p>
            <a:pPr>
              <a:defRPr/>
            </a:pPr>
            <a:r>
              <a:rPr lang="en-US" altLang="en-US" sz="2200" dirty="0">
                <a:solidFill>
                  <a:schemeClr val="accent6">
                    <a:lumMod val="75000"/>
                  </a:schemeClr>
                </a:solidFill>
                <a:cs typeface="Times New Roman" panose="02020603050405020304" pitchFamily="18" charset="0"/>
              </a:rPr>
              <a:t>When making airline reservations always search for the lowest appropriate airfare.  </a:t>
            </a:r>
          </a:p>
          <a:p>
            <a:pPr marL="0" indent="0">
              <a:buNone/>
            </a:pPr>
            <a:endParaRPr lang="en-US" sz="2200" dirty="0"/>
          </a:p>
        </p:txBody>
      </p:sp>
      <p:pic>
        <p:nvPicPr>
          <p:cNvPr id="4" name="Picture 7" descr="Willie Warhaw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09041" y="6075687"/>
            <a:ext cx="105727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4" cstate="print">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5271797" y="606490"/>
            <a:ext cx="1266533" cy="1266533"/>
          </a:xfrm>
          <a:prstGeom prst="rect">
            <a:avLst/>
          </a:prstGeom>
        </p:spPr>
      </p:pic>
    </p:spTree>
    <p:extLst>
      <p:ext uri="{BB962C8B-B14F-4D97-AF65-F5344CB8AC3E}">
        <p14:creationId xmlns:p14="http://schemas.microsoft.com/office/powerpoint/2010/main" val="455082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Facet">
  <a:themeElements>
    <a:clrScheme name="Admin Affairs">
      <a:dk1>
        <a:srgbClr val="CDB5DC"/>
      </a:dk1>
      <a:lt1>
        <a:sysClr val="window" lastClr="FFFFFF"/>
      </a:lt1>
      <a:dk2>
        <a:srgbClr val="9F70BB"/>
      </a:dk2>
      <a:lt2>
        <a:srgbClr val="F2F2F2"/>
      </a:lt2>
      <a:accent1>
        <a:srgbClr val="7A4897"/>
      </a:accent1>
      <a:accent2>
        <a:srgbClr val="D2D2D2"/>
      </a:accent2>
      <a:accent3>
        <a:srgbClr val="EEEDB5"/>
      </a:accent3>
      <a:accent4>
        <a:srgbClr val="E1D2EA"/>
      </a:accent4>
      <a:accent5>
        <a:srgbClr val="5B3671"/>
      </a:accent5>
      <a:accent6>
        <a:srgbClr val="5A5A5A"/>
      </a:accent6>
      <a:hlink>
        <a:srgbClr val="AFC92A"/>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Powerpoint Template 2 (002) [Read-Only]" id="{E4B2117B-8A1D-4653-BFF0-5E974574C6C8}" vid="{EB115021-E822-47CD-B70B-5CD681B96B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Template 2 (002)</Template>
  <TotalTime>347</TotalTime>
  <Words>1007</Words>
  <Application>Microsoft Office PowerPoint</Application>
  <PresentationFormat>Widescreen</PresentationFormat>
  <Paragraphs>109</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Times New Roman</vt:lpstr>
      <vt:lpstr>Trebuchet MS</vt:lpstr>
      <vt:lpstr>Wingdings 3</vt:lpstr>
      <vt:lpstr>Facet</vt:lpstr>
      <vt:lpstr>Procurement Card</vt:lpstr>
      <vt:lpstr>Travel Procurement Card Program</vt:lpstr>
      <vt:lpstr>Travel Program Card Program (continued)</vt:lpstr>
      <vt:lpstr>General Instructions for Use (continued)</vt:lpstr>
      <vt:lpstr>Travel Program Updates</vt:lpstr>
      <vt:lpstr>Card Use for Lodging</vt:lpstr>
      <vt:lpstr>Card Use for Lodging (continued)</vt:lpstr>
      <vt:lpstr>Card Use for Lodging (continued)</vt:lpstr>
      <vt:lpstr>Use for Air Travel</vt:lpstr>
      <vt:lpstr>Use for Air Travel (continued)</vt:lpstr>
      <vt:lpstr>Use for Car Rentals</vt:lpstr>
      <vt:lpstr>Use for Car Rentals (continued)</vt:lpstr>
      <vt:lpstr>Car Rental Insurance</vt:lpstr>
      <vt:lpstr>Contract Car Rental Providers</vt:lpstr>
      <vt:lpstr>Which Card Do I Use?</vt:lpstr>
      <vt:lpstr>For More Information</vt:lpstr>
      <vt:lpstr>Thank You!</vt:lpstr>
    </vt:vector>
  </TitlesOfParts>
  <Company>University of Wisconsin Whitewater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Malotky, Laura E</dc:creator>
  <cp:lastModifiedBy>Drake, Teri L</cp:lastModifiedBy>
  <cp:revision>29</cp:revision>
  <cp:lastPrinted>2019-07-02T14:30:45Z</cp:lastPrinted>
  <dcterms:created xsi:type="dcterms:W3CDTF">2018-11-13T19:52:39Z</dcterms:created>
  <dcterms:modified xsi:type="dcterms:W3CDTF">2021-07-02T20:16:13Z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74069100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