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34"/>
  </p:notesMasterIdLst>
  <p:sldIdLst>
    <p:sldId id="277" r:id="rId2"/>
    <p:sldId id="276" r:id="rId3"/>
    <p:sldId id="311" r:id="rId4"/>
    <p:sldId id="279" r:id="rId5"/>
    <p:sldId id="281" r:id="rId6"/>
    <p:sldId id="282" r:id="rId7"/>
    <p:sldId id="280" r:id="rId8"/>
    <p:sldId id="288" r:id="rId9"/>
    <p:sldId id="283" r:id="rId10"/>
    <p:sldId id="289" r:id="rId11"/>
    <p:sldId id="284" r:id="rId12"/>
    <p:sldId id="290" r:id="rId13"/>
    <p:sldId id="285" r:id="rId14"/>
    <p:sldId id="286" r:id="rId15"/>
    <p:sldId id="287" r:id="rId16"/>
    <p:sldId id="291" r:id="rId17"/>
    <p:sldId id="292" r:id="rId18"/>
    <p:sldId id="295" r:id="rId19"/>
    <p:sldId id="294" r:id="rId20"/>
    <p:sldId id="293" r:id="rId21"/>
    <p:sldId id="297" r:id="rId22"/>
    <p:sldId id="298" r:id="rId23"/>
    <p:sldId id="303" r:id="rId24"/>
    <p:sldId id="300" r:id="rId25"/>
    <p:sldId id="301" r:id="rId26"/>
    <p:sldId id="302" r:id="rId27"/>
    <p:sldId id="304" r:id="rId28"/>
    <p:sldId id="305" r:id="rId29"/>
    <p:sldId id="306" r:id="rId30"/>
    <p:sldId id="309" r:id="rId31"/>
    <p:sldId id="308" r:id="rId32"/>
    <p:sldId id="31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88" d="100"/>
          <a:sy n="88" d="100"/>
        </p:scale>
        <p:origin x="114" y="24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407B72-410C-40FF-BFAA-DB92668ABF9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1E669F3-9894-4A6D-BEBA-3094C6CD3DF5}">
      <dgm:prSet phldrT="[Text]"/>
      <dgm:spPr>
        <a:ln>
          <a:solidFill>
            <a:srgbClr val="7030A0"/>
          </a:solidFill>
        </a:ln>
      </dgm:spPr>
      <dgm:t>
        <a:bodyPr/>
        <a:lstStyle/>
        <a:p>
          <a:r>
            <a:rPr lang="en-US" dirty="0">
              <a:solidFill>
                <a:srgbClr val="7030A0"/>
              </a:solidFill>
            </a:rPr>
            <a:t>Department of Administration (DOA)</a:t>
          </a:r>
        </a:p>
      </dgm:t>
    </dgm:pt>
    <dgm:pt modelId="{C049310C-440C-4916-9C3E-F7019A31E862}" type="parTrans" cxnId="{D112F1D3-701A-444E-A45C-17EB8E60DCC9}">
      <dgm:prSet/>
      <dgm:spPr/>
      <dgm:t>
        <a:bodyPr/>
        <a:lstStyle/>
        <a:p>
          <a:endParaRPr lang="en-US"/>
        </a:p>
      </dgm:t>
    </dgm:pt>
    <dgm:pt modelId="{AFD0499D-29A3-4643-940B-3AA6127DD000}" type="sibTrans" cxnId="{D112F1D3-701A-444E-A45C-17EB8E60DCC9}">
      <dgm:prSet/>
      <dgm:spPr/>
      <dgm:t>
        <a:bodyPr/>
        <a:lstStyle/>
        <a:p>
          <a:endParaRPr lang="en-US"/>
        </a:p>
      </dgm:t>
    </dgm:pt>
    <dgm:pt modelId="{F75644C2-8D52-4F6F-B2E1-C534E7454650}">
      <dgm:prSet phldrT="[Text]"/>
      <dgm:spPr>
        <a:ln>
          <a:solidFill>
            <a:srgbClr val="7030A0"/>
          </a:solidFill>
        </a:ln>
      </dgm:spPr>
      <dgm:t>
        <a:bodyPr/>
        <a:lstStyle/>
        <a:p>
          <a:r>
            <a:rPr lang="en-US" dirty="0">
              <a:solidFill>
                <a:srgbClr val="7030A0"/>
              </a:solidFill>
            </a:rPr>
            <a:t>UW System</a:t>
          </a:r>
        </a:p>
      </dgm:t>
    </dgm:pt>
    <dgm:pt modelId="{24F84D1F-14AD-4C68-AF85-DD98099D9288}" type="parTrans" cxnId="{C24847A0-9B29-4242-8C51-F434969966D2}">
      <dgm:prSet/>
      <dgm:spPr>
        <a:ln>
          <a:solidFill>
            <a:srgbClr val="7030A0"/>
          </a:solidFill>
        </a:ln>
      </dgm:spPr>
      <dgm:t>
        <a:bodyPr/>
        <a:lstStyle/>
        <a:p>
          <a:endParaRPr lang="en-US"/>
        </a:p>
      </dgm:t>
    </dgm:pt>
    <dgm:pt modelId="{6AC3351E-9C71-42AF-A1D2-56E4211FF409}" type="sibTrans" cxnId="{C24847A0-9B29-4242-8C51-F434969966D2}">
      <dgm:prSet/>
      <dgm:spPr/>
      <dgm:t>
        <a:bodyPr/>
        <a:lstStyle/>
        <a:p>
          <a:endParaRPr lang="en-US"/>
        </a:p>
      </dgm:t>
    </dgm:pt>
    <dgm:pt modelId="{BF536A0A-F091-4CC1-81FD-BF0D2CBD85D0}">
      <dgm:prSet/>
      <dgm:spPr>
        <a:ln>
          <a:solidFill>
            <a:srgbClr val="7030A0"/>
          </a:solidFill>
        </a:ln>
      </dgm:spPr>
      <dgm:t>
        <a:bodyPr/>
        <a:lstStyle/>
        <a:p>
          <a:r>
            <a:rPr lang="en-US" dirty="0">
              <a:solidFill>
                <a:srgbClr val="7030A0"/>
              </a:solidFill>
            </a:rPr>
            <a:t>UW Whitewater Director of Procurement</a:t>
          </a:r>
        </a:p>
      </dgm:t>
    </dgm:pt>
    <dgm:pt modelId="{F135B847-EC8F-4220-9473-0054EB144C58}" type="parTrans" cxnId="{8DC23A99-5D10-478C-AABB-00FD0A594BFB}">
      <dgm:prSet/>
      <dgm:spPr>
        <a:ln>
          <a:solidFill>
            <a:srgbClr val="7030A0"/>
          </a:solidFill>
        </a:ln>
      </dgm:spPr>
      <dgm:t>
        <a:bodyPr/>
        <a:lstStyle/>
        <a:p>
          <a:endParaRPr lang="en-US"/>
        </a:p>
      </dgm:t>
    </dgm:pt>
    <dgm:pt modelId="{25D87E3C-FD28-4F06-82D5-B46A01D4485C}" type="sibTrans" cxnId="{8DC23A99-5D10-478C-AABB-00FD0A594BFB}">
      <dgm:prSet/>
      <dgm:spPr/>
      <dgm:t>
        <a:bodyPr/>
        <a:lstStyle/>
        <a:p>
          <a:endParaRPr lang="en-US"/>
        </a:p>
      </dgm:t>
    </dgm:pt>
    <dgm:pt modelId="{2C2578C3-1D92-4944-92F1-4AE44D0E4FE3}">
      <dgm:prSet/>
      <dgm:spPr>
        <a:ln>
          <a:solidFill>
            <a:srgbClr val="7030A0"/>
          </a:solidFill>
        </a:ln>
      </dgm:spPr>
      <dgm:t>
        <a:bodyPr/>
        <a:lstStyle/>
        <a:p>
          <a:r>
            <a:rPr lang="en-US" dirty="0">
              <a:solidFill>
                <a:srgbClr val="7030A0"/>
              </a:solidFill>
            </a:rPr>
            <a:t>Purchasing Associates</a:t>
          </a:r>
        </a:p>
      </dgm:t>
    </dgm:pt>
    <dgm:pt modelId="{2E313957-772C-4114-B123-FBF555413C7B}" type="parTrans" cxnId="{F48EB8E2-6DDD-4734-B16A-76685C5FE4C7}">
      <dgm:prSet/>
      <dgm:spPr>
        <a:ln>
          <a:solidFill>
            <a:srgbClr val="7030A0"/>
          </a:solidFill>
        </a:ln>
      </dgm:spPr>
      <dgm:t>
        <a:bodyPr/>
        <a:lstStyle/>
        <a:p>
          <a:endParaRPr lang="en-US"/>
        </a:p>
      </dgm:t>
    </dgm:pt>
    <dgm:pt modelId="{9698622B-2AEA-45D6-92A1-48D65DDA48B5}" type="sibTrans" cxnId="{F48EB8E2-6DDD-4734-B16A-76685C5FE4C7}">
      <dgm:prSet/>
      <dgm:spPr/>
      <dgm:t>
        <a:bodyPr/>
        <a:lstStyle/>
        <a:p>
          <a:endParaRPr lang="en-US"/>
        </a:p>
      </dgm:t>
    </dgm:pt>
    <dgm:pt modelId="{20F95F4B-18A5-4F11-B2D5-69C1B34C60A4}">
      <dgm:prSet/>
      <dgm:spPr>
        <a:ln>
          <a:solidFill>
            <a:srgbClr val="7030A0"/>
          </a:solidFill>
        </a:ln>
      </dgm:spPr>
      <dgm:t>
        <a:bodyPr/>
        <a:lstStyle/>
        <a:p>
          <a:r>
            <a:rPr lang="en-US" dirty="0" err="1">
              <a:solidFill>
                <a:srgbClr val="7030A0"/>
              </a:solidFill>
            </a:rPr>
            <a:t>Shop@UW</a:t>
          </a:r>
          <a:endParaRPr lang="en-US" dirty="0">
            <a:solidFill>
              <a:srgbClr val="7030A0"/>
            </a:solidFill>
          </a:endParaRPr>
        </a:p>
      </dgm:t>
    </dgm:pt>
    <dgm:pt modelId="{937FD56E-7331-45EF-9193-436EA2D02903}" type="parTrans" cxnId="{D450883C-1902-455F-9A0B-0FF3D2A0A96D}">
      <dgm:prSet/>
      <dgm:spPr>
        <a:ln>
          <a:solidFill>
            <a:srgbClr val="7030A0"/>
          </a:solidFill>
        </a:ln>
      </dgm:spPr>
      <dgm:t>
        <a:bodyPr/>
        <a:lstStyle/>
        <a:p>
          <a:endParaRPr lang="en-US"/>
        </a:p>
      </dgm:t>
    </dgm:pt>
    <dgm:pt modelId="{82D544BC-9505-4FDC-A021-78A3CF33AF86}" type="sibTrans" cxnId="{D450883C-1902-455F-9A0B-0FF3D2A0A96D}">
      <dgm:prSet/>
      <dgm:spPr/>
      <dgm:t>
        <a:bodyPr/>
        <a:lstStyle/>
        <a:p>
          <a:endParaRPr lang="en-US"/>
        </a:p>
      </dgm:t>
    </dgm:pt>
    <dgm:pt modelId="{D6A614A2-26B2-4A25-A5DA-CFB892065F6D}">
      <dgm:prSet/>
      <dgm:spPr>
        <a:ln>
          <a:solidFill>
            <a:srgbClr val="7030A0"/>
          </a:solidFill>
        </a:ln>
      </dgm:spPr>
      <dgm:t>
        <a:bodyPr/>
        <a:lstStyle/>
        <a:p>
          <a:r>
            <a:rPr lang="en-US" dirty="0" err="1">
              <a:solidFill>
                <a:srgbClr val="7030A0"/>
              </a:solidFill>
            </a:rPr>
            <a:t>PCards</a:t>
          </a:r>
          <a:endParaRPr lang="en-US" dirty="0">
            <a:solidFill>
              <a:srgbClr val="7030A0"/>
            </a:solidFill>
          </a:endParaRPr>
        </a:p>
      </dgm:t>
    </dgm:pt>
    <dgm:pt modelId="{92CD0AB9-7A6A-4133-A5C4-44F0DAD78DD3}" type="parTrans" cxnId="{5208E12B-2C8A-40D1-A9EB-40306C027937}">
      <dgm:prSet/>
      <dgm:spPr>
        <a:ln>
          <a:solidFill>
            <a:srgbClr val="7030A0"/>
          </a:solidFill>
        </a:ln>
      </dgm:spPr>
      <dgm:t>
        <a:bodyPr/>
        <a:lstStyle/>
        <a:p>
          <a:endParaRPr lang="en-US"/>
        </a:p>
      </dgm:t>
    </dgm:pt>
    <dgm:pt modelId="{E4F63BEF-A1CE-4630-BD40-701E2B53F01E}" type="sibTrans" cxnId="{5208E12B-2C8A-40D1-A9EB-40306C027937}">
      <dgm:prSet/>
      <dgm:spPr/>
      <dgm:t>
        <a:bodyPr/>
        <a:lstStyle/>
        <a:p>
          <a:endParaRPr lang="en-US"/>
        </a:p>
      </dgm:t>
    </dgm:pt>
    <dgm:pt modelId="{9CB51A3A-7DB2-4132-B4D4-D66D3CC30440}" type="pres">
      <dgm:prSet presAssocID="{D7407B72-410C-40FF-BFAA-DB92668ABF91}" presName="hierChild1" presStyleCnt="0">
        <dgm:presLayoutVars>
          <dgm:chPref val="1"/>
          <dgm:dir/>
          <dgm:animOne val="branch"/>
          <dgm:animLvl val="lvl"/>
          <dgm:resizeHandles/>
        </dgm:presLayoutVars>
      </dgm:prSet>
      <dgm:spPr/>
      <dgm:t>
        <a:bodyPr/>
        <a:lstStyle/>
        <a:p>
          <a:endParaRPr lang="en-US"/>
        </a:p>
      </dgm:t>
    </dgm:pt>
    <dgm:pt modelId="{E46879CF-268C-435C-AF2C-931D309CBA88}" type="pres">
      <dgm:prSet presAssocID="{91E669F3-9894-4A6D-BEBA-3094C6CD3DF5}" presName="hierRoot1" presStyleCnt="0"/>
      <dgm:spPr/>
    </dgm:pt>
    <dgm:pt modelId="{5797F92E-32EB-4A20-8DC4-D66B5A9AF466}" type="pres">
      <dgm:prSet presAssocID="{91E669F3-9894-4A6D-BEBA-3094C6CD3DF5}" presName="composite" presStyleCnt="0"/>
      <dgm:spPr/>
    </dgm:pt>
    <dgm:pt modelId="{D84B67E5-D13C-4FAD-AADD-FFBD2A8B2D73}" type="pres">
      <dgm:prSet presAssocID="{91E669F3-9894-4A6D-BEBA-3094C6CD3DF5}" presName="background" presStyleLbl="node0" presStyleIdx="0" presStyleCnt="1"/>
      <dgm:spPr>
        <a:solidFill>
          <a:srgbClr val="7030A0"/>
        </a:solidFill>
        <a:ln>
          <a:solidFill>
            <a:srgbClr val="7030A0"/>
          </a:solidFill>
        </a:ln>
      </dgm:spPr>
    </dgm:pt>
    <dgm:pt modelId="{56791E78-1918-4B87-8CEA-AF71782CCD19}" type="pres">
      <dgm:prSet presAssocID="{91E669F3-9894-4A6D-BEBA-3094C6CD3DF5}" presName="text" presStyleLbl="fgAcc0" presStyleIdx="0" presStyleCnt="1">
        <dgm:presLayoutVars>
          <dgm:chPref val="3"/>
        </dgm:presLayoutVars>
      </dgm:prSet>
      <dgm:spPr/>
      <dgm:t>
        <a:bodyPr/>
        <a:lstStyle/>
        <a:p>
          <a:endParaRPr lang="en-US"/>
        </a:p>
      </dgm:t>
    </dgm:pt>
    <dgm:pt modelId="{C968EB03-E69D-42C2-9EA4-6395D234902F}" type="pres">
      <dgm:prSet presAssocID="{91E669F3-9894-4A6D-BEBA-3094C6CD3DF5}" presName="hierChild2" presStyleCnt="0"/>
      <dgm:spPr/>
    </dgm:pt>
    <dgm:pt modelId="{050CEB81-484D-4789-A8E2-F60B74E18A67}" type="pres">
      <dgm:prSet presAssocID="{24F84D1F-14AD-4C68-AF85-DD98099D9288}" presName="Name10" presStyleLbl="parChTrans1D2" presStyleIdx="0" presStyleCnt="1"/>
      <dgm:spPr/>
      <dgm:t>
        <a:bodyPr/>
        <a:lstStyle/>
        <a:p>
          <a:endParaRPr lang="en-US"/>
        </a:p>
      </dgm:t>
    </dgm:pt>
    <dgm:pt modelId="{13AE1B35-D7B8-4D33-BE73-EDA5E025204D}" type="pres">
      <dgm:prSet presAssocID="{F75644C2-8D52-4F6F-B2E1-C534E7454650}" presName="hierRoot2" presStyleCnt="0"/>
      <dgm:spPr/>
    </dgm:pt>
    <dgm:pt modelId="{E08C1BA6-E17F-453A-B5D4-F317A42880AA}" type="pres">
      <dgm:prSet presAssocID="{F75644C2-8D52-4F6F-B2E1-C534E7454650}" presName="composite2" presStyleCnt="0"/>
      <dgm:spPr/>
    </dgm:pt>
    <dgm:pt modelId="{0693B55C-C9CB-4EBF-95B5-A35B1D756DCB}" type="pres">
      <dgm:prSet presAssocID="{F75644C2-8D52-4F6F-B2E1-C534E7454650}" presName="background2" presStyleLbl="node2" presStyleIdx="0" presStyleCnt="1"/>
      <dgm:spPr>
        <a:solidFill>
          <a:srgbClr val="7030A0"/>
        </a:solidFill>
        <a:ln>
          <a:solidFill>
            <a:srgbClr val="7030A0"/>
          </a:solidFill>
        </a:ln>
      </dgm:spPr>
    </dgm:pt>
    <dgm:pt modelId="{9C76A992-91A2-4876-A263-6CB68C287A0E}" type="pres">
      <dgm:prSet presAssocID="{F75644C2-8D52-4F6F-B2E1-C534E7454650}" presName="text2" presStyleLbl="fgAcc2" presStyleIdx="0" presStyleCnt="1" custLinFactNeighborX="602" custLinFactNeighborY="234">
        <dgm:presLayoutVars>
          <dgm:chPref val="3"/>
        </dgm:presLayoutVars>
      </dgm:prSet>
      <dgm:spPr/>
      <dgm:t>
        <a:bodyPr/>
        <a:lstStyle/>
        <a:p>
          <a:endParaRPr lang="en-US"/>
        </a:p>
      </dgm:t>
    </dgm:pt>
    <dgm:pt modelId="{25B8F695-1E08-4C84-B3D6-22DD4B598249}" type="pres">
      <dgm:prSet presAssocID="{F75644C2-8D52-4F6F-B2E1-C534E7454650}" presName="hierChild3" presStyleCnt="0"/>
      <dgm:spPr/>
    </dgm:pt>
    <dgm:pt modelId="{64262187-5286-4C8B-90EE-B54AA7D3DDF6}" type="pres">
      <dgm:prSet presAssocID="{F135B847-EC8F-4220-9473-0054EB144C58}" presName="Name17" presStyleLbl="parChTrans1D3" presStyleIdx="0" presStyleCnt="1"/>
      <dgm:spPr/>
      <dgm:t>
        <a:bodyPr/>
        <a:lstStyle/>
        <a:p>
          <a:endParaRPr lang="en-US"/>
        </a:p>
      </dgm:t>
    </dgm:pt>
    <dgm:pt modelId="{21806099-F33B-4CD2-A9E4-608BEF1EF0EA}" type="pres">
      <dgm:prSet presAssocID="{BF536A0A-F091-4CC1-81FD-BF0D2CBD85D0}" presName="hierRoot3" presStyleCnt="0"/>
      <dgm:spPr/>
    </dgm:pt>
    <dgm:pt modelId="{F784D07E-FD1B-4485-96E6-7C6FCEFFEA7A}" type="pres">
      <dgm:prSet presAssocID="{BF536A0A-F091-4CC1-81FD-BF0D2CBD85D0}" presName="composite3" presStyleCnt="0"/>
      <dgm:spPr/>
    </dgm:pt>
    <dgm:pt modelId="{85AE0FF3-EA6E-40AE-A18B-2D75E771CEE7}" type="pres">
      <dgm:prSet presAssocID="{BF536A0A-F091-4CC1-81FD-BF0D2CBD85D0}" presName="background3" presStyleLbl="node3" presStyleIdx="0" presStyleCnt="1"/>
      <dgm:spPr>
        <a:solidFill>
          <a:srgbClr val="7030A0"/>
        </a:solidFill>
        <a:ln>
          <a:solidFill>
            <a:srgbClr val="7030A0"/>
          </a:solidFill>
        </a:ln>
      </dgm:spPr>
    </dgm:pt>
    <dgm:pt modelId="{25067F16-2759-4A6F-B2AE-D643EF07073E}" type="pres">
      <dgm:prSet presAssocID="{BF536A0A-F091-4CC1-81FD-BF0D2CBD85D0}" presName="text3" presStyleLbl="fgAcc3" presStyleIdx="0" presStyleCnt="1" custLinFactNeighborX="602" custLinFactNeighborY="234">
        <dgm:presLayoutVars>
          <dgm:chPref val="3"/>
        </dgm:presLayoutVars>
      </dgm:prSet>
      <dgm:spPr/>
      <dgm:t>
        <a:bodyPr/>
        <a:lstStyle/>
        <a:p>
          <a:endParaRPr lang="en-US"/>
        </a:p>
      </dgm:t>
    </dgm:pt>
    <dgm:pt modelId="{088A3F5D-79DB-4FD6-AEDF-2B6AB7899AD7}" type="pres">
      <dgm:prSet presAssocID="{BF536A0A-F091-4CC1-81FD-BF0D2CBD85D0}" presName="hierChild4" presStyleCnt="0"/>
      <dgm:spPr/>
    </dgm:pt>
    <dgm:pt modelId="{95B0A6E5-B9BD-47AF-8E3B-952907CC81FC}" type="pres">
      <dgm:prSet presAssocID="{2E313957-772C-4114-B123-FBF555413C7B}" presName="Name23" presStyleLbl="parChTrans1D4" presStyleIdx="0" presStyleCnt="3"/>
      <dgm:spPr/>
      <dgm:t>
        <a:bodyPr/>
        <a:lstStyle/>
        <a:p>
          <a:endParaRPr lang="en-US"/>
        </a:p>
      </dgm:t>
    </dgm:pt>
    <dgm:pt modelId="{7DB7FCDE-FB75-4137-9C0B-4AB313B7E008}" type="pres">
      <dgm:prSet presAssocID="{2C2578C3-1D92-4944-92F1-4AE44D0E4FE3}" presName="hierRoot4" presStyleCnt="0"/>
      <dgm:spPr/>
    </dgm:pt>
    <dgm:pt modelId="{B13525EE-444C-4984-9D8C-053AEA29D65A}" type="pres">
      <dgm:prSet presAssocID="{2C2578C3-1D92-4944-92F1-4AE44D0E4FE3}" presName="composite4" presStyleCnt="0"/>
      <dgm:spPr/>
    </dgm:pt>
    <dgm:pt modelId="{ECE568EC-A78A-45A9-8C52-154B3C3CC9DD}" type="pres">
      <dgm:prSet presAssocID="{2C2578C3-1D92-4944-92F1-4AE44D0E4FE3}" presName="background4" presStyleLbl="node4" presStyleIdx="0" presStyleCnt="3"/>
      <dgm:spPr>
        <a:solidFill>
          <a:srgbClr val="7030A0"/>
        </a:solidFill>
        <a:ln>
          <a:solidFill>
            <a:srgbClr val="7030A0"/>
          </a:solidFill>
        </a:ln>
      </dgm:spPr>
    </dgm:pt>
    <dgm:pt modelId="{7584D8FA-83C1-474E-94C5-5773F81AAD3E}" type="pres">
      <dgm:prSet presAssocID="{2C2578C3-1D92-4944-92F1-4AE44D0E4FE3}" presName="text4" presStyleLbl="fgAcc4" presStyleIdx="0" presStyleCnt="3" custLinFactNeighborX="602" custLinFactNeighborY="234">
        <dgm:presLayoutVars>
          <dgm:chPref val="3"/>
        </dgm:presLayoutVars>
      </dgm:prSet>
      <dgm:spPr/>
      <dgm:t>
        <a:bodyPr/>
        <a:lstStyle/>
        <a:p>
          <a:endParaRPr lang="en-US"/>
        </a:p>
      </dgm:t>
    </dgm:pt>
    <dgm:pt modelId="{3AAA93D1-563B-43AC-9976-2F13DBF84AAD}" type="pres">
      <dgm:prSet presAssocID="{2C2578C3-1D92-4944-92F1-4AE44D0E4FE3}" presName="hierChild5" presStyleCnt="0"/>
      <dgm:spPr/>
    </dgm:pt>
    <dgm:pt modelId="{858569D4-1469-4F8A-82C5-9C2F364B2542}" type="pres">
      <dgm:prSet presAssocID="{937FD56E-7331-45EF-9193-436EA2D02903}" presName="Name23" presStyleLbl="parChTrans1D4" presStyleIdx="1" presStyleCnt="3"/>
      <dgm:spPr/>
      <dgm:t>
        <a:bodyPr/>
        <a:lstStyle/>
        <a:p>
          <a:endParaRPr lang="en-US"/>
        </a:p>
      </dgm:t>
    </dgm:pt>
    <dgm:pt modelId="{C545F5C7-C44A-486E-9F17-83C61568A0ED}" type="pres">
      <dgm:prSet presAssocID="{20F95F4B-18A5-4F11-B2D5-69C1B34C60A4}" presName="hierRoot4" presStyleCnt="0"/>
      <dgm:spPr/>
    </dgm:pt>
    <dgm:pt modelId="{9F10C2B7-F681-4A89-8A69-3BCED72BDBBB}" type="pres">
      <dgm:prSet presAssocID="{20F95F4B-18A5-4F11-B2D5-69C1B34C60A4}" presName="composite4" presStyleCnt="0"/>
      <dgm:spPr/>
    </dgm:pt>
    <dgm:pt modelId="{F9419274-1848-4BB2-8154-546798C7EB72}" type="pres">
      <dgm:prSet presAssocID="{20F95F4B-18A5-4F11-B2D5-69C1B34C60A4}" presName="background4" presStyleLbl="node4" presStyleIdx="1" presStyleCnt="3"/>
      <dgm:spPr>
        <a:solidFill>
          <a:srgbClr val="7030A0"/>
        </a:solidFill>
        <a:ln>
          <a:solidFill>
            <a:srgbClr val="7030A0"/>
          </a:solidFill>
        </a:ln>
      </dgm:spPr>
    </dgm:pt>
    <dgm:pt modelId="{D0954E99-D047-4E1F-BDF3-A26E803F9D9F}" type="pres">
      <dgm:prSet presAssocID="{20F95F4B-18A5-4F11-B2D5-69C1B34C60A4}" presName="text4" presStyleLbl="fgAcc4" presStyleIdx="1" presStyleCnt="3" custLinFactNeighborX="602" custLinFactNeighborY="234">
        <dgm:presLayoutVars>
          <dgm:chPref val="3"/>
        </dgm:presLayoutVars>
      </dgm:prSet>
      <dgm:spPr/>
      <dgm:t>
        <a:bodyPr/>
        <a:lstStyle/>
        <a:p>
          <a:endParaRPr lang="en-US"/>
        </a:p>
      </dgm:t>
    </dgm:pt>
    <dgm:pt modelId="{9FCA04F7-32FB-4AAD-B3D3-DBC9A6896808}" type="pres">
      <dgm:prSet presAssocID="{20F95F4B-18A5-4F11-B2D5-69C1B34C60A4}" presName="hierChild5" presStyleCnt="0"/>
      <dgm:spPr/>
    </dgm:pt>
    <dgm:pt modelId="{6A5579A4-5E75-47CE-AA1D-F968388CBFB5}" type="pres">
      <dgm:prSet presAssocID="{92CD0AB9-7A6A-4133-A5C4-44F0DAD78DD3}" presName="Name23" presStyleLbl="parChTrans1D4" presStyleIdx="2" presStyleCnt="3"/>
      <dgm:spPr/>
      <dgm:t>
        <a:bodyPr/>
        <a:lstStyle/>
        <a:p>
          <a:endParaRPr lang="en-US"/>
        </a:p>
      </dgm:t>
    </dgm:pt>
    <dgm:pt modelId="{210A5BD5-F163-4E6A-9D75-0F63B98200B6}" type="pres">
      <dgm:prSet presAssocID="{D6A614A2-26B2-4A25-A5DA-CFB892065F6D}" presName="hierRoot4" presStyleCnt="0"/>
      <dgm:spPr/>
    </dgm:pt>
    <dgm:pt modelId="{9FDF210F-C6F6-419C-9A8D-12CC886D431A}" type="pres">
      <dgm:prSet presAssocID="{D6A614A2-26B2-4A25-A5DA-CFB892065F6D}" presName="composite4" presStyleCnt="0"/>
      <dgm:spPr/>
    </dgm:pt>
    <dgm:pt modelId="{937B2093-C080-4D50-8E80-46A15F5A7845}" type="pres">
      <dgm:prSet presAssocID="{D6A614A2-26B2-4A25-A5DA-CFB892065F6D}" presName="background4" presStyleLbl="node4" presStyleIdx="2" presStyleCnt="3"/>
      <dgm:spPr>
        <a:solidFill>
          <a:srgbClr val="7030A0"/>
        </a:solidFill>
        <a:ln>
          <a:solidFill>
            <a:srgbClr val="7030A0"/>
          </a:solidFill>
        </a:ln>
      </dgm:spPr>
    </dgm:pt>
    <dgm:pt modelId="{22E021BA-5374-46CD-AC8D-0A45CC3D8644}" type="pres">
      <dgm:prSet presAssocID="{D6A614A2-26B2-4A25-A5DA-CFB892065F6D}" presName="text4" presStyleLbl="fgAcc4" presStyleIdx="2" presStyleCnt="3">
        <dgm:presLayoutVars>
          <dgm:chPref val="3"/>
        </dgm:presLayoutVars>
      </dgm:prSet>
      <dgm:spPr/>
      <dgm:t>
        <a:bodyPr/>
        <a:lstStyle/>
        <a:p>
          <a:endParaRPr lang="en-US"/>
        </a:p>
      </dgm:t>
    </dgm:pt>
    <dgm:pt modelId="{D9EEB50D-7C5E-4C48-AC2D-783951CB918A}" type="pres">
      <dgm:prSet presAssocID="{D6A614A2-26B2-4A25-A5DA-CFB892065F6D}" presName="hierChild5" presStyleCnt="0"/>
      <dgm:spPr/>
    </dgm:pt>
  </dgm:ptLst>
  <dgm:cxnLst>
    <dgm:cxn modelId="{6D32D0D4-2AC3-4139-96F6-A6FB05EE8318}" type="presOf" srcId="{F135B847-EC8F-4220-9473-0054EB144C58}" destId="{64262187-5286-4C8B-90EE-B54AA7D3DDF6}" srcOrd="0" destOrd="0" presId="urn:microsoft.com/office/officeart/2005/8/layout/hierarchy1"/>
    <dgm:cxn modelId="{81F7E9E6-12B7-4F1E-A75C-1A42970D43BE}" type="presOf" srcId="{937FD56E-7331-45EF-9193-436EA2D02903}" destId="{858569D4-1469-4F8A-82C5-9C2F364B2542}" srcOrd="0" destOrd="0" presId="urn:microsoft.com/office/officeart/2005/8/layout/hierarchy1"/>
    <dgm:cxn modelId="{5208E12B-2C8A-40D1-A9EB-40306C027937}" srcId="{BF536A0A-F091-4CC1-81FD-BF0D2CBD85D0}" destId="{D6A614A2-26B2-4A25-A5DA-CFB892065F6D}" srcOrd="2" destOrd="0" parTransId="{92CD0AB9-7A6A-4133-A5C4-44F0DAD78DD3}" sibTransId="{E4F63BEF-A1CE-4630-BD40-701E2B53F01E}"/>
    <dgm:cxn modelId="{D01339D9-E12C-4CAF-9DC6-7EEDCDA1F109}" type="presOf" srcId="{2E313957-772C-4114-B123-FBF555413C7B}" destId="{95B0A6E5-B9BD-47AF-8E3B-952907CC81FC}" srcOrd="0" destOrd="0" presId="urn:microsoft.com/office/officeart/2005/8/layout/hierarchy1"/>
    <dgm:cxn modelId="{86640F25-7541-469F-957D-2EF99AF650C5}" type="presOf" srcId="{BF536A0A-F091-4CC1-81FD-BF0D2CBD85D0}" destId="{25067F16-2759-4A6F-B2AE-D643EF07073E}" srcOrd="0" destOrd="0" presId="urn:microsoft.com/office/officeart/2005/8/layout/hierarchy1"/>
    <dgm:cxn modelId="{3615B4F2-CF03-4888-BE1B-DD17F401D631}" type="presOf" srcId="{D7407B72-410C-40FF-BFAA-DB92668ABF91}" destId="{9CB51A3A-7DB2-4132-B4D4-D66D3CC30440}" srcOrd="0" destOrd="0" presId="urn:microsoft.com/office/officeart/2005/8/layout/hierarchy1"/>
    <dgm:cxn modelId="{7E47D141-0B8B-4C23-AD1E-5CBAC2025062}" type="presOf" srcId="{92CD0AB9-7A6A-4133-A5C4-44F0DAD78DD3}" destId="{6A5579A4-5E75-47CE-AA1D-F968388CBFB5}" srcOrd="0" destOrd="0" presId="urn:microsoft.com/office/officeart/2005/8/layout/hierarchy1"/>
    <dgm:cxn modelId="{A661205F-CE4D-4771-AFA0-16605CCCFF27}" type="presOf" srcId="{F75644C2-8D52-4F6F-B2E1-C534E7454650}" destId="{9C76A992-91A2-4876-A263-6CB68C287A0E}" srcOrd="0" destOrd="0" presId="urn:microsoft.com/office/officeart/2005/8/layout/hierarchy1"/>
    <dgm:cxn modelId="{D112F1D3-701A-444E-A45C-17EB8E60DCC9}" srcId="{D7407B72-410C-40FF-BFAA-DB92668ABF91}" destId="{91E669F3-9894-4A6D-BEBA-3094C6CD3DF5}" srcOrd="0" destOrd="0" parTransId="{C049310C-440C-4916-9C3E-F7019A31E862}" sibTransId="{AFD0499D-29A3-4643-940B-3AA6127DD000}"/>
    <dgm:cxn modelId="{15C80469-95E5-4AE2-8E7F-666C2E48F500}" type="presOf" srcId="{20F95F4B-18A5-4F11-B2D5-69C1B34C60A4}" destId="{D0954E99-D047-4E1F-BDF3-A26E803F9D9F}" srcOrd="0" destOrd="0" presId="urn:microsoft.com/office/officeart/2005/8/layout/hierarchy1"/>
    <dgm:cxn modelId="{96870484-7DA7-4512-B755-7FE97F62E970}" type="presOf" srcId="{24F84D1F-14AD-4C68-AF85-DD98099D9288}" destId="{050CEB81-484D-4789-A8E2-F60B74E18A67}" srcOrd="0" destOrd="0" presId="urn:microsoft.com/office/officeart/2005/8/layout/hierarchy1"/>
    <dgm:cxn modelId="{8DC23A99-5D10-478C-AABB-00FD0A594BFB}" srcId="{F75644C2-8D52-4F6F-B2E1-C534E7454650}" destId="{BF536A0A-F091-4CC1-81FD-BF0D2CBD85D0}" srcOrd="0" destOrd="0" parTransId="{F135B847-EC8F-4220-9473-0054EB144C58}" sibTransId="{25D87E3C-FD28-4F06-82D5-B46A01D4485C}"/>
    <dgm:cxn modelId="{9B40FF8E-4DCC-4EEE-B8E8-5FF8D61D3EC7}" type="presOf" srcId="{2C2578C3-1D92-4944-92F1-4AE44D0E4FE3}" destId="{7584D8FA-83C1-474E-94C5-5773F81AAD3E}" srcOrd="0" destOrd="0" presId="urn:microsoft.com/office/officeart/2005/8/layout/hierarchy1"/>
    <dgm:cxn modelId="{C24847A0-9B29-4242-8C51-F434969966D2}" srcId="{91E669F3-9894-4A6D-BEBA-3094C6CD3DF5}" destId="{F75644C2-8D52-4F6F-B2E1-C534E7454650}" srcOrd="0" destOrd="0" parTransId="{24F84D1F-14AD-4C68-AF85-DD98099D9288}" sibTransId="{6AC3351E-9C71-42AF-A1D2-56E4211FF409}"/>
    <dgm:cxn modelId="{D450883C-1902-455F-9A0B-0FF3D2A0A96D}" srcId="{BF536A0A-F091-4CC1-81FD-BF0D2CBD85D0}" destId="{20F95F4B-18A5-4F11-B2D5-69C1B34C60A4}" srcOrd="1" destOrd="0" parTransId="{937FD56E-7331-45EF-9193-436EA2D02903}" sibTransId="{82D544BC-9505-4FDC-A021-78A3CF33AF86}"/>
    <dgm:cxn modelId="{0FBDF09F-97E9-49E8-963F-6B5D7CD5DE57}" type="presOf" srcId="{D6A614A2-26B2-4A25-A5DA-CFB892065F6D}" destId="{22E021BA-5374-46CD-AC8D-0A45CC3D8644}" srcOrd="0" destOrd="0" presId="urn:microsoft.com/office/officeart/2005/8/layout/hierarchy1"/>
    <dgm:cxn modelId="{4D4722ED-83DD-464F-9C48-140298983052}" type="presOf" srcId="{91E669F3-9894-4A6D-BEBA-3094C6CD3DF5}" destId="{56791E78-1918-4B87-8CEA-AF71782CCD19}" srcOrd="0" destOrd="0" presId="urn:microsoft.com/office/officeart/2005/8/layout/hierarchy1"/>
    <dgm:cxn modelId="{F48EB8E2-6DDD-4734-B16A-76685C5FE4C7}" srcId="{BF536A0A-F091-4CC1-81FD-BF0D2CBD85D0}" destId="{2C2578C3-1D92-4944-92F1-4AE44D0E4FE3}" srcOrd="0" destOrd="0" parTransId="{2E313957-772C-4114-B123-FBF555413C7B}" sibTransId="{9698622B-2AEA-45D6-92A1-48D65DDA48B5}"/>
    <dgm:cxn modelId="{3EB98800-B46C-4B38-B18A-A0F5E67D9EB2}" type="presParOf" srcId="{9CB51A3A-7DB2-4132-B4D4-D66D3CC30440}" destId="{E46879CF-268C-435C-AF2C-931D309CBA88}" srcOrd="0" destOrd="0" presId="urn:microsoft.com/office/officeart/2005/8/layout/hierarchy1"/>
    <dgm:cxn modelId="{A11088D9-2557-4231-9BB7-2E70ECE6393C}" type="presParOf" srcId="{E46879CF-268C-435C-AF2C-931D309CBA88}" destId="{5797F92E-32EB-4A20-8DC4-D66B5A9AF466}" srcOrd="0" destOrd="0" presId="urn:microsoft.com/office/officeart/2005/8/layout/hierarchy1"/>
    <dgm:cxn modelId="{84D94F7E-9BBE-46F6-A512-80990BC418E8}" type="presParOf" srcId="{5797F92E-32EB-4A20-8DC4-D66B5A9AF466}" destId="{D84B67E5-D13C-4FAD-AADD-FFBD2A8B2D73}" srcOrd="0" destOrd="0" presId="urn:microsoft.com/office/officeart/2005/8/layout/hierarchy1"/>
    <dgm:cxn modelId="{C84EAB4E-BD27-4721-8E81-5F71558C88DA}" type="presParOf" srcId="{5797F92E-32EB-4A20-8DC4-D66B5A9AF466}" destId="{56791E78-1918-4B87-8CEA-AF71782CCD19}" srcOrd="1" destOrd="0" presId="urn:microsoft.com/office/officeart/2005/8/layout/hierarchy1"/>
    <dgm:cxn modelId="{FAD96475-36C8-47AB-B87D-0454BF5D4112}" type="presParOf" srcId="{E46879CF-268C-435C-AF2C-931D309CBA88}" destId="{C968EB03-E69D-42C2-9EA4-6395D234902F}" srcOrd="1" destOrd="0" presId="urn:microsoft.com/office/officeart/2005/8/layout/hierarchy1"/>
    <dgm:cxn modelId="{2CE3CE43-22FB-49BA-B783-F083D9531C7A}" type="presParOf" srcId="{C968EB03-E69D-42C2-9EA4-6395D234902F}" destId="{050CEB81-484D-4789-A8E2-F60B74E18A67}" srcOrd="0" destOrd="0" presId="urn:microsoft.com/office/officeart/2005/8/layout/hierarchy1"/>
    <dgm:cxn modelId="{193E25F6-3D25-4E84-8AD5-B77F7BD051E8}" type="presParOf" srcId="{C968EB03-E69D-42C2-9EA4-6395D234902F}" destId="{13AE1B35-D7B8-4D33-BE73-EDA5E025204D}" srcOrd="1" destOrd="0" presId="urn:microsoft.com/office/officeart/2005/8/layout/hierarchy1"/>
    <dgm:cxn modelId="{F1980EE7-3E7F-47D1-AA61-271019581366}" type="presParOf" srcId="{13AE1B35-D7B8-4D33-BE73-EDA5E025204D}" destId="{E08C1BA6-E17F-453A-B5D4-F317A42880AA}" srcOrd="0" destOrd="0" presId="urn:microsoft.com/office/officeart/2005/8/layout/hierarchy1"/>
    <dgm:cxn modelId="{D868162D-1F0E-422B-909D-25C6681219C6}" type="presParOf" srcId="{E08C1BA6-E17F-453A-B5D4-F317A42880AA}" destId="{0693B55C-C9CB-4EBF-95B5-A35B1D756DCB}" srcOrd="0" destOrd="0" presId="urn:microsoft.com/office/officeart/2005/8/layout/hierarchy1"/>
    <dgm:cxn modelId="{FE359969-45A0-4C08-904C-41023A2934D8}" type="presParOf" srcId="{E08C1BA6-E17F-453A-B5D4-F317A42880AA}" destId="{9C76A992-91A2-4876-A263-6CB68C287A0E}" srcOrd="1" destOrd="0" presId="urn:microsoft.com/office/officeart/2005/8/layout/hierarchy1"/>
    <dgm:cxn modelId="{780309A5-4026-4144-AB06-01B7A03C800B}" type="presParOf" srcId="{13AE1B35-D7B8-4D33-BE73-EDA5E025204D}" destId="{25B8F695-1E08-4C84-B3D6-22DD4B598249}" srcOrd="1" destOrd="0" presId="urn:microsoft.com/office/officeart/2005/8/layout/hierarchy1"/>
    <dgm:cxn modelId="{D376C526-5EE7-4420-8579-D5BF7A791769}" type="presParOf" srcId="{25B8F695-1E08-4C84-B3D6-22DD4B598249}" destId="{64262187-5286-4C8B-90EE-B54AA7D3DDF6}" srcOrd="0" destOrd="0" presId="urn:microsoft.com/office/officeart/2005/8/layout/hierarchy1"/>
    <dgm:cxn modelId="{9ED9085D-36E7-438E-9F1D-47F8602FA767}" type="presParOf" srcId="{25B8F695-1E08-4C84-B3D6-22DD4B598249}" destId="{21806099-F33B-4CD2-A9E4-608BEF1EF0EA}" srcOrd="1" destOrd="0" presId="urn:microsoft.com/office/officeart/2005/8/layout/hierarchy1"/>
    <dgm:cxn modelId="{6568C47D-F28F-4B34-A071-245F20E716E1}" type="presParOf" srcId="{21806099-F33B-4CD2-A9E4-608BEF1EF0EA}" destId="{F784D07E-FD1B-4485-96E6-7C6FCEFFEA7A}" srcOrd="0" destOrd="0" presId="urn:microsoft.com/office/officeart/2005/8/layout/hierarchy1"/>
    <dgm:cxn modelId="{7F713265-95BD-4817-8AF9-DD4FFE86C86A}" type="presParOf" srcId="{F784D07E-FD1B-4485-96E6-7C6FCEFFEA7A}" destId="{85AE0FF3-EA6E-40AE-A18B-2D75E771CEE7}" srcOrd="0" destOrd="0" presId="urn:microsoft.com/office/officeart/2005/8/layout/hierarchy1"/>
    <dgm:cxn modelId="{7C75D223-FAF8-4E55-835F-8CC7BFC3B47C}" type="presParOf" srcId="{F784D07E-FD1B-4485-96E6-7C6FCEFFEA7A}" destId="{25067F16-2759-4A6F-B2AE-D643EF07073E}" srcOrd="1" destOrd="0" presId="urn:microsoft.com/office/officeart/2005/8/layout/hierarchy1"/>
    <dgm:cxn modelId="{86D6B016-2E57-4DCE-B516-6C20F9B7E225}" type="presParOf" srcId="{21806099-F33B-4CD2-A9E4-608BEF1EF0EA}" destId="{088A3F5D-79DB-4FD6-AEDF-2B6AB7899AD7}" srcOrd="1" destOrd="0" presId="urn:microsoft.com/office/officeart/2005/8/layout/hierarchy1"/>
    <dgm:cxn modelId="{5BEE71F1-7025-4380-BFC2-30990A3999E6}" type="presParOf" srcId="{088A3F5D-79DB-4FD6-AEDF-2B6AB7899AD7}" destId="{95B0A6E5-B9BD-47AF-8E3B-952907CC81FC}" srcOrd="0" destOrd="0" presId="urn:microsoft.com/office/officeart/2005/8/layout/hierarchy1"/>
    <dgm:cxn modelId="{00392609-FD88-409F-A568-14D59250C515}" type="presParOf" srcId="{088A3F5D-79DB-4FD6-AEDF-2B6AB7899AD7}" destId="{7DB7FCDE-FB75-4137-9C0B-4AB313B7E008}" srcOrd="1" destOrd="0" presId="urn:microsoft.com/office/officeart/2005/8/layout/hierarchy1"/>
    <dgm:cxn modelId="{4AB591AA-59B2-430C-8182-38F7E43A4197}" type="presParOf" srcId="{7DB7FCDE-FB75-4137-9C0B-4AB313B7E008}" destId="{B13525EE-444C-4984-9D8C-053AEA29D65A}" srcOrd="0" destOrd="0" presId="urn:microsoft.com/office/officeart/2005/8/layout/hierarchy1"/>
    <dgm:cxn modelId="{95667203-36EB-42C6-BD1D-71E1E0DA4AB4}" type="presParOf" srcId="{B13525EE-444C-4984-9D8C-053AEA29D65A}" destId="{ECE568EC-A78A-45A9-8C52-154B3C3CC9DD}" srcOrd="0" destOrd="0" presId="urn:microsoft.com/office/officeart/2005/8/layout/hierarchy1"/>
    <dgm:cxn modelId="{A0EF6493-D4E7-4E30-89A5-1178ADF40923}" type="presParOf" srcId="{B13525EE-444C-4984-9D8C-053AEA29D65A}" destId="{7584D8FA-83C1-474E-94C5-5773F81AAD3E}" srcOrd="1" destOrd="0" presId="urn:microsoft.com/office/officeart/2005/8/layout/hierarchy1"/>
    <dgm:cxn modelId="{ADC9CF09-A3F6-4BFE-9B33-7DFEF37C7808}" type="presParOf" srcId="{7DB7FCDE-FB75-4137-9C0B-4AB313B7E008}" destId="{3AAA93D1-563B-43AC-9976-2F13DBF84AAD}" srcOrd="1" destOrd="0" presId="urn:microsoft.com/office/officeart/2005/8/layout/hierarchy1"/>
    <dgm:cxn modelId="{9513A17D-3B83-43A1-AF57-7C5EAC00C688}" type="presParOf" srcId="{088A3F5D-79DB-4FD6-AEDF-2B6AB7899AD7}" destId="{858569D4-1469-4F8A-82C5-9C2F364B2542}" srcOrd="2" destOrd="0" presId="urn:microsoft.com/office/officeart/2005/8/layout/hierarchy1"/>
    <dgm:cxn modelId="{297426AD-7F06-4CB4-A779-7E8D079FEEBA}" type="presParOf" srcId="{088A3F5D-79DB-4FD6-AEDF-2B6AB7899AD7}" destId="{C545F5C7-C44A-486E-9F17-83C61568A0ED}" srcOrd="3" destOrd="0" presId="urn:microsoft.com/office/officeart/2005/8/layout/hierarchy1"/>
    <dgm:cxn modelId="{DA5E1E83-3B66-4BDF-BFA5-69B10A328237}" type="presParOf" srcId="{C545F5C7-C44A-486E-9F17-83C61568A0ED}" destId="{9F10C2B7-F681-4A89-8A69-3BCED72BDBBB}" srcOrd="0" destOrd="0" presId="urn:microsoft.com/office/officeart/2005/8/layout/hierarchy1"/>
    <dgm:cxn modelId="{52220139-9D38-4E73-8CD6-02BDBC128E71}" type="presParOf" srcId="{9F10C2B7-F681-4A89-8A69-3BCED72BDBBB}" destId="{F9419274-1848-4BB2-8154-546798C7EB72}" srcOrd="0" destOrd="0" presId="urn:microsoft.com/office/officeart/2005/8/layout/hierarchy1"/>
    <dgm:cxn modelId="{8A49E4C0-3157-4B9A-895C-7A8088C43E41}" type="presParOf" srcId="{9F10C2B7-F681-4A89-8A69-3BCED72BDBBB}" destId="{D0954E99-D047-4E1F-BDF3-A26E803F9D9F}" srcOrd="1" destOrd="0" presId="urn:microsoft.com/office/officeart/2005/8/layout/hierarchy1"/>
    <dgm:cxn modelId="{3B55D335-834B-4ECE-BC3B-7036AD24091F}" type="presParOf" srcId="{C545F5C7-C44A-486E-9F17-83C61568A0ED}" destId="{9FCA04F7-32FB-4AAD-B3D3-DBC9A6896808}" srcOrd="1" destOrd="0" presId="urn:microsoft.com/office/officeart/2005/8/layout/hierarchy1"/>
    <dgm:cxn modelId="{712699CC-B751-4601-878A-E53D7744A1B9}" type="presParOf" srcId="{088A3F5D-79DB-4FD6-AEDF-2B6AB7899AD7}" destId="{6A5579A4-5E75-47CE-AA1D-F968388CBFB5}" srcOrd="4" destOrd="0" presId="urn:microsoft.com/office/officeart/2005/8/layout/hierarchy1"/>
    <dgm:cxn modelId="{DF92F5E5-FADA-4190-A870-31DDB8829654}" type="presParOf" srcId="{088A3F5D-79DB-4FD6-AEDF-2B6AB7899AD7}" destId="{210A5BD5-F163-4E6A-9D75-0F63B98200B6}" srcOrd="5" destOrd="0" presId="urn:microsoft.com/office/officeart/2005/8/layout/hierarchy1"/>
    <dgm:cxn modelId="{86F2FFBF-115A-488D-9DC3-6936828AE531}" type="presParOf" srcId="{210A5BD5-F163-4E6A-9D75-0F63B98200B6}" destId="{9FDF210F-C6F6-419C-9A8D-12CC886D431A}" srcOrd="0" destOrd="0" presId="urn:microsoft.com/office/officeart/2005/8/layout/hierarchy1"/>
    <dgm:cxn modelId="{DE3AC908-B9F9-4B0D-AF2B-26161CA8FAD8}" type="presParOf" srcId="{9FDF210F-C6F6-419C-9A8D-12CC886D431A}" destId="{937B2093-C080-4D50-8E80-46A15F5A7845}" srcOrd="0" destOrd="0" presId="urn:microsoft.com/office/officeart/2005/8/layout/hierarchy1"/>
    <dgm:cxn modelId="{A9CB7395-D5E7-4EC1-A9B4-91EEC92CE9FA}" type="presParOf" srcId="{9FDF210F-C6F6-419C-9A8D-12CC886D431A}" destId="{22E021BA-5374-46CD-AC8D-0A45CC3D8644}" srcOrd="1" destOrd="0" presId="urn:microsoft.com/office/officeart/2005/8/layout/hierarchy1"/>
    <dgm:cxn modelId="{BE688BD7-8702-49DF-94CA-E1C2409D7A09}" type="presParOf" srcId="{210A5BD5-F163-4E6A-9D75-0F63B98200B6}" destId="{D9EEB50D-7C5E-4C48-AC2D-783951CB918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579A4-5E75-47CE-AA1D-F968388CBFB5}">
      <dsp:nvSpPr>
        <dsp:cNvPr id="0" name=""/>
        <dsp:cNvSpPr/>
      </dsp:nvSpPr>
      <dsp:spPr>
        <a:xfrm>
          <a:off x="4734354" y="3843526"/>
          <a:ext cx="1876976" cy="446552"/>
        </a:xfrm>
        <a:custGeom>
          <a:avLst/>
          <a:gdLst/>
          <a:ahLst/>
          <a:cxnLst/>
          <a:rect l="0" t="0" r="0" b="0"/>
          <a:pathLst>
            <a:path>
              <a:moveTo>
                <a:pt x="0" y="0"/>
              </a:moveTo>
              <a:lnTo>
                <a:pt x="0" y="303582"/>
              </a:lnTo>
              <a:lnTo>
                <a:pt x="1876976" y="303582"/>
              </a:lnTo>
              <a:lnTo>
                <a:pt x="1876976" y="446552"/>
              </a:lnTo>
            </a:path>
          </a:pathLst>
        </a:custGeom>
        <a:noFill/>
        <a:ln w="19050" cap="rnd"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858569D4-1469-4F8A-82C5-9C2F364B2542}">
      <dsp:nvSpPr>
        <dsp:cNvPr id="0" name=""/>
        <dsp:cNvSpPr/>
      </dsp:nvSpPr>
      <dsp:spPr>
        <a:xfrm>
          <a:off x="4688634" y="3843526"/>
          <a:ext cx="91440" cy="448845"/>
        </a:xfrm>
        <a:custGeom>
          <a:avLst/>
          <a:gdLst/>
          <a:ahLst/>
          <a:cxnLst/>
          <a:rect l="0" t="0" r="0" b="0"/>
          <a:pathLst>
            <a:path>
              <a:moveTo>
                <a:pt x="45720" y="0"/>
              </a:moveTo>
              <a:lnTo>
                <a:pt x="45720" y="448845"/>
              </a:lnTo>
            </a:path>
          </a:pathLst>
        </a:custGeom>
        <a:noFill/>
        <a:ln w="19050" cap="rnd"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95B0A6E5-B9BD-47AF-8E3B-952907CC81FC}">
      <dsp:nvSpPr>
        <dsp:cNvPr id="0" name=""/>
        <dsp:cNvSpPr/>
      </dsp:nvSpPr>
      <dsp:spPr>
        <a:xfrm>
          <a:off x="2848087" y="3843526"/>
          <a:ext cx="1886266" cy="448845"/>
        </a:xfrm>
        <a:custGeom>
          <a:avLst/>
          <a:gdLst/>
          <a:ahLst/>
          <a:cxnLst/>
          <a:rect l="0" t="0" r="0" b="0"/>
          <a:pathLst>
            <a:path>
              <a:moveTo>
                <a:pt x="1886266" y="0"/>
              </a:moveTo>
              <a:lnTo>
                <a:pt x="1886266" y="305875"/>
              </a:lnTo>
              <a:lnTo>
                <a:pt x="0" y="305875"/>
              </a:lnTo>
              <a:lnTo>
                <a:pt x="0" y="448845"/>
              </a:lnTo>
            </a:path>
          </a:pathLst>
        </a:custGeom>
        <a:noFill/>
        <a:ln w="19050" cap="rnd"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64262187-5286-4C8B-90EE-B54AA7D3DDF6}">
      <dsp:nvSpPr>
        <dsp:cNvPr id="0" name=""/>
        <dsp:cNvSpPr/>
      </dsp:nvSpPr>
      <dsp:spPr>
        <a:xfrm>
          <a:off x="4688634" y="2414679"/>
          <a:ext cx="91440" cy="448845"/>
        </a:xfrm>
        <a:custGeom>
          <a:avLst/>
          <a:gdLst/>
          <a:ahLst/>
          <a:cxnLst/>
          <a:rect l="0" t="0" r="0" b="0"/>
          <a:pathLst>
            <a:path>
              <a:moveTo>
                <a:pt x="45720" y="0"/>
              </a:moveTo>
              <a:lnTo>
                <a:pt x="45720" y="448845"/>
              </a:lnTo>
            </a:path>
          </a:pathLst>
        </a:custGeom>
        <a:noFill/>
        <a:ln w="19050" cap="rnd"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050CEB81-484D-4789-A8E2-F60B74E18A67}">
      <dsp:nvSpPr>
        <dsp:cNvPr id="0" name=""/>
        <dsp:cNvSpPr/>
      </dsp:nvSpPr>
      <dsp:spPr>
        <a:xfrm>
          <a:off x="4679343" y="983538"/>
          <a:ext cx="91440" cy="451139"/>
        </a:xfrm>
        <a:custGeom>
          <a:avLst/>
          <a:gdLst/>
          <a:ahLst/>
          <a:cxnLst/>
          <a:rect l="0" t="0" r="0" b="0"/>
          <a:pathLst>
            <a:path>
              <a:moveTo>
                <a:pt x="45720" y="0"/>
              </a:moveTo>
              <a:lnTo>
                <a:pt x="45720" y="308168"/>
              </a:lnTo>
              <a:lnTo>
                <a:pt x="55010" y="308168"/>
              </a:lnTo>
              <a:lnTo>
                <a:pt x="55010" y="451139"/>
              </a:lnTo>
            </a:path>
          </a:pathLst>
        </a:custGeom>
        <a:noFill/>
        <a:ln w="19050" cap="rnd" cmpd="sng" algn="ctr">
          <a:solidFill>
            <a:srgbClr val="7030A0"/>
          </a:solidFill>
          <a:prstDash val="solid"/>
        </a:ln>
        <a:effectLst/>
      </dsp:spPr>
      <dsp:style>
        <a:lnRef idx="2">
          <a:scrgbClr r="0" g="0" b="0"/>
        </a:lnRef>
        <a:fillRef idx="0">
          <a:scrgbClr r="0" g="0" b="0"/>
        </a:fillRef>
        <a:effectRef idx="0">
          <a:scrgbClr r="0" g="0" b="0"/>
        </a:effectRef>
        <a:fontRef idx="minor"/>
      </dsp:style>
    </dsp:sp>
    <dsp:sp modelId="{D84B67E5-D13C-4FAD-AADD-FFBD2A8B2D73}">
      <dsp:nvSpPr>
        <dsp:cNvPr id="0" name=""/>
        <dsp:cNvSpPr/>
      </dsp:nvSpPr>
      <dsp:spPr>
        <a:xfrm>
          <a:off x="3953408" y="3537"/>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56791E78-1918-4B87-8CEA-AF71782CCD19}">
      <dsp:nvSpPr>
        <dsp:cNvPr id="0" name=""/>
        <dsp:cNvSpPr/>
      </dsp:nvSpPr>
      <dsp:spPr>
        <a:xfrm>
          <a:off x="4124887" y="166442"/>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solidFill>
                <a:srgbClr val="7030A0"/>
              </a:solidFill>
            </a:rPr>
            <a:t>Department of Administration (DOA)</a:t>
          </a:r>
        </a:p>
      </dsp:txBody>
      <dsp:txXfrm>
        <a:off x="4153590" y="195145"/>
        <a:ext cx="1485903" cy="922595"/>
      </dsp:txXfrm>
    </dsp:sp>
    <dsp:sp modelId="{0693B55C-C9CB-4EBF-95B5-A35B1D756DCB}">
      <dsp:nvSpPr>
        <dsp:cNvPr id="0" name=""/>
        <dsp:cNvSpPr/>
      </dsp:nvSpPr>
      <dsp:spPr>
        <a:xfrm>
          <a:off x="3962699" y="1434677"/>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9C76A992-91A2-4876-A263-6CB68C287A0E}">
      <dsp:nvSpPr>
        <dsp:cNvPr id="0" name=""/>
        <dsp:cNvSpPr/>
      </dsp:nvSpPr>
      <dsp:spPr>
        <a:xfrm>
          <a:off x="4134178" y="1597582"/>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solidFill>
                <a:srgbClr val="7030A0"/>
              </a:solidFill>
            </a:rPr>
            <a:t>UW System</a:t>
          </a:r>
        </a:p>
      </dsp:txBody>
      <dsp:txXfrm>
        <a:off x="4162881" y="1626285"/>
        <a:ext cx="1485903" cy="922595"/>
      </dsp:txXfrm>
    </dsp:sp>
    <dsp:sp modelId="{85AE0FF3-EA6E-40AE-A18B-2D75E771CEE7}">
      <dsp:nvSpPr>
        <dsp:cNvPr id="0" name=""/>
        <dsp:cNvSpPr/>
      </dsp:nvSpPr>
      <dsp:spPr>
        <a:xfrm>
          <a:off x="3962699" y="2863525"/>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25067F16-2759-4A6F-B2AE-D643EF07073E}">
      <dsp:nvSpPr>
        <dsp:cNvPr id="0" name=""/>
        <dsp:cNvSpPr/>
      </dsp:nvSpPr>
      <dsp:spPr>
        <a:xfrm>
          <a:off x="4134178" y="3026430"/>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solidFill>
                <a:srgbClr val="7030A0"/>
              </a:solidFill>
            </a:rPr>
            <a:t>UW Whitewater Director of Procurement</a:t>
          </a:r>
        </a:p>
      </dsp:txBody>
      <dsp:txXfrm>
        <a:off x="4162881" y="3055133"/>
        <a:ext cx="1485903" cy="922595"/>
      </dsp:txXfrm>
    </dsp:sp>
    <dsp:sp modelId="{ECE568EC-A78A-45A9-8C52-154B3C3CC9DD}">
      <dsp:nvSpPr>
        <dsp:cNvPr id="0" name=""/>
        <dsp:cNvSpPr/>
      </dsp:nvSpPr>
      <dsp:spPr>
        <a:xfrm>
          <a:off x="2076432" y="4292372"/>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7584D8FA-83C1-474E-94C5-5773F81AAD3E}">
      <dsp:nvSpPr>
        <dsp:cNvPr id="0" name=""/>
        <dsp:cNvSpPr/>
      </dsp:nvSpPr>
      <dsp:spPr>
        <a:xfrm>
          <a:off x="2247911" y="4455277"/>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solidFill>
                <a:srgbClr val="7030A0"/>
              </a:solidFill>
            </a:rPr>
            <a:t>Purchasing Associates</a:t>
          </a:r>
        </a:p>
      </dsp:txBody>
      <dsp:txXfrm>
        <a:off x="2276614" y="4483980"/>
        <a:ext cx="1485903" cy="922595"/>
      </dsp:txXfrm>
    </dsp:sp>
    <dsp:sp modelId="{F9419274-1848-4BB2-8154-546798C7EB72}">
      <dsp:nvSpPr>
        <dsp:cNvPr id="0" name=""/>
        <dsp:cNvSpPr/>
      </dsp:nvSpPr>
      <dsp:spPr>
        <a:xfrm>
          <a:off x="3962699" y="4292372"/>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D0954E99-D047-4E1F-BDF3-A26E803F9D9F}">
      <dsp:nvSpPr>
        <dsp:cNvPr id="0" name=""/>
        <dsp:cNvSpPr/>
      </dsp:nvSpPr>
      <dsp:spPr>
        <a:xfrm>
          <a:off x="4134178" y="4455277"/>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a:solidFill>
                <a:srgbClr val="7030A0"/>
              </a:solidFill>
            </a:rPr>
            <a:t>Shop@UW</a:t>
          </a:r>
          <a:endParaRPr lang="en-US" sz="1500" kern="1200" dirty="0">
            <a:solidFill>
              <a:srgbClr val="7030A0"/>
            </a:solidFill>
          </a:endParaRPr>
        </a:p>
      </dsp:txBody>
      <dsp:txXfrm>
        <a:off x="4162881" y="4483980"/>
        <a:ext cx="1485903" cy="922595"/>
      </dsp:txXfrm>
    </dsp:sp>
    <dsp:sp modelId="{937B2093-C080-4D50-8E80-46A15F5A7845}">
      <dsp:nvSpPr>
        <dsp:cNvPr id="0" name=""/>
        <dsp:cNvSpPr/>
      </dsp:nvSpPr>
      <dsp:spPr>
        <a:xfrm>
          <a:off x="5839675" y="4290079"/>
          <a:ext cx="1543309" cy="980001"/>
        </a:xfrm>
        <a:prstGeom prst="roundRect">
          <a:avLst>
            <a:gd name="adj" fmla="val 10000"/>
          </a:avLst>
        </a:prstGeom>
        <a:solidFill>
          <a:srgbClr val="7030A0"/>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sp>
    <dsp:sp modelId="{22E021BA-5374-46CD-AC8D-0A45CC3D8644}">
      <dsp:nvSpPr>
        <dsp:cNvPr id="0" name=""/>
        <dsp:cNvSpPr/>
      </dsp:nvSpPr>
      <dsp:spPr>
        <a:xfrm>
          <a:off x="6011154" y="4452984"/>
          <a:ext cx="1543309" cy="980001"/>
        </a:xfrm>
        <a:prstGeom prst="roundRect">
          <a:avLst>
            <a:gd name="adj" fmla="val 10000"/>
          </a:avLst>
        </a:prstGeom>
        <a:solidFill>
          <a:schemeClr val="lt1">
            <a:alpha val="90000"/>
            <a:hueOff val="0"/>
            <a:satOff val="0"/>
            <a:lumOff val="0"/>
            <a:alphaOff val="0"/>
          </a:schemeClr>
        </a:solidFill>
        <a:ln w="19050" cap="rnd"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a:solidFill>
                <a:srgbClr val="7030A0"/>
              </a:solidFill>
            </a:rPr>
            <a:t>PCards</a:t>
          </a:r>
          <a:endParaRPr lang="en-US" sz="1500" kern="1200" dirty="0">
            <a:solidFill>
              <a:srgbClr val="7030A0"/>
            </a:solidFill>
          </a:endParaRPr>
        </a:p>
      </dsp:txBody>
      <dsp:txXfrm>
        <a:off x="6039857" y="4481687"/>
        <a:ext cx="1485903" cy="9225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10/31/2019</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10/31/2019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10/31/2019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10/31/2019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10/31/2019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10/31/2019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10/31/2019</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10/31/2019</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10/31/2019</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10/31/2019</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10/31/2019</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10/31/2019</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10/31/2019</a:t>
            </a:fld>
            <a:endParaRPr lang="en-US"/>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10/31/2019</a:t>
            </a:fld>
            <a:endParaRPr lang="en-US"/>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10/31/2019</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10/31/2019</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10/31/2019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26.xml.rels><?xml version="1.0" encoding="UTF-8" standalone="yes"?>
<Relationships xmlns="http://schemas.openxmlformats.org/package/2006/relationships"><Relationship Id="rId3" Type="http://schemas.openxmlformats.org/officeDocument/2006/relationships/hyperlink" Target="mailto:purchasing@uww.edu"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png"/><Relationship Id="rId7" Type="http://schemas.openxmlformats.org/officeDocument/2006/relationships/image" Target="../media/image27.png"/><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png"/><Relationship Id="rId4" Type="http://schemas.openxmlformats.org/officeDocument/2006/relationships/image" Target="../media/image24.jpg"/></Relationships>
</file>

<file path=ppt/slides/_rels/slide32.xml.rels><?xml version="1.0" encoding="UTF-8" standalone="yes"?>
<Relationships xmlns="http://schemas.openxmlformats.org/package/2006/relationships"><Relationship Id="rId8" Type="http://schemas.openxmlformats.org/officeDocument/2006/relationships/hyperlink" Target="https://www.uww.edu/adminaffairs/finance/cashiers-office/forms#ProcurementForms" TargetMode="External"/><Relationship Id="rId3" Type="http://schemas.openxmlformats.org/officeDocument/2006/relationships/hyperlink" Target="https://vendornet.wi.gov/Contracts.aspx" TargetMode="External"/><Relationship Id="rId7" Type="http://schemas.openxmlformats.org/officeDocument/2006/relationships/hyperlink" Target="https://uw.foxworldtravel.com/" TargetMode="External"/><Relationship Id="rId2" Type="http://schemas.openxmlformats.org/officeDocument/2006/relationships/hyperlink" Target="https://www.wisconsin.edu/procurement/contracts/" TargetMode="External"/><Relationship Id="rId1" Type="http://schemas.openxmlformats.org/officeDocument/2006/relationships/slideLayout" Target="../slideLayouts/slideLayout2.xml"/><Relationship Id="rId6" Type="http://schemas.openxmlformats.org/officeDocument/2006/relationships/hyperlink" Target="https://www.wisconsin.edu/financial-administration/special-topics/purchasing-cards/" TargetMode="External"/><Relationship Id="rId5" Type="http://schemas.openxmlformats.org/officeDocument/2006/relationships/hyperlink" Target="http://www.bussvc.wisc.edu/purch/inel.html" TargetMode="External"/><Relationship Id="rId4" Type="http://schemas.openxmlformats.org/officeDocument/2006/relationships/hyperlink" Target="https://shopuw.wisc.edu/" TargetMode="External"/><Relationship Id="rId9" Type="http://schemas.openxmlformats.org/officeDocument/2006/relationships/hyperlink" Target="https://my.uww.edu/signup/Hom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1752" y="2481943"/>
            <a:ext cx="7766936" cy="1856791"/>
          </a:xfrm>
        </p:spPr>
        <p:txBody>
          <a:bodyPr/>
          <a:lstStyle/>
          <a:p>
            <a:pPr algn="ctr"/>
            <a:r>
              <a:rPr lang="en-US" dirty="0" smtClean="0"/>
              <a:t>Procurement Guide</a:t>
            </a:r>
            <a:br>
              <a:rPr lang="en-US" dirty="0" smtClean="0"/>
            </a:b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361" y="5890521"/>
            <a:ext cx="3532118" cy="771536"/>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694416" y="3450491"/>
            <a:ext cx="4757083" cy="686859"/>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255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Non-Mandatory Contracts (Examples)</a:t>
            </a:r>
            <a:endParaRPr lang="en-US" dirty="0"/>
          </a:p>
        </p:txBody>
      </p:sp>
      <p:sp>
        <p:nvSpPr>
          <p:cNvPr id="3" name="Content Placeholder 2"/>
          <p:cNvSpPr>
            <a:spLocks noGrp="1"/>
          </p:cNvSpPr>
          <p:nvPr>
            <p:ph idx="1"/>
          </p:nvPr>
        </p:nvSpPr>
        <p:spPr>
          <a:xfrm>
            <a:off x="677334" y="1604865"/>
            <a:ext cx="8765246" cy="4665101"/>
          </a:xfrm>
        </p:spPr>
        <p:txBody>
          <a:bodyPr>
            <a:normAutofit/>
          </a:bodyPr>
          <a:lstStyle/>
          <a:p>
            <a:pPr marL="0" indent="0">
              <a:buNone/>
            </a:pPr>
            <a:endParaRPr lang="en-US" dirty="0">
              <a:solidFill>
                <a:schemeClr val="accent6">
                  <a:lumMod val="75000"/>
                </a:schemeClr>
              </a:solidFill>
            </a:endParaRPr>
          </a:p>
          <a:p>
            <a:pPr marL="0" indent="0">
              <a:buClr>
                <a:srgbClr val="D16349"/>
              </a:buClr>
              <a:buSzPct val="85000"/>
              <a:buNone/>
              <a:defRPr/>
            </a:pPr>
            <a:r>
              <a:rPr lang="en-US" altLang="en-US" sz="2800" dirty="0">
                <a:solidFill>
                  <a:schemeClr val="accent6">
                    <a:lumMod val="75000"/>
                  </a:schemeClr>
                </a:solidFill>
              </a:rPr>
              <a:t>Is what I need available on an existing contract or directly from another government entity?</a:t>
            </a:r>
          </a:p>
          <a:p>
            <a:pPr>
              <a:buSzPct val="85000"/>
              <a:buFont typeface="Wingdings 3" panose="05040102010807070707" pitchFamily="18" charset="2"/>
              <a:buChar char="u"/>
              <a:defRPr/>
            </a:pPr>
            <a:endParaRPr lang="en-US" altLang="en-US" sz="1000" dirty="0">
              <a:solidFill>
                <a:schemeClr val="accent6">
                  <a:lumMod val="75000"/>
                </a:schemeClr>
              </a:solidFill>
            </a:endParaRPr>
          </a:p>
          <a:p>
            <a:pPr marL="617538" lvl="1" indent="-342900">
              <a:buSzPct val="70000"/>
              <a:buFont typeface="Wingdings 3" panose="05040102010807070707" pitchFamily="18" charset="2"/>
              <a:buChar char="u"/>
              <a:defRPr/>
            </a:pPr>
            <a:r>
              <a:rPr lang="en-US" altLang="en-US" sz="2400" dirty="0">
                <a:solidFill>
                  <a:schemeClr val="accent6">
                    <a:lumMod val="75000"/>
                  </a:schemeClr>
                </a:solidFill>
              </a:rPr>
              <a:t>UW-Madison contracts are sometimes available to other UW institutions – need to check the vendor </a:t>
            </a:r>
            <a:r>
              <a:rPr lang="en-US" altLang="en-US" sz="2400" dirty="0" smtClean="0">
                <a:solidFill>
                  <a:schemeClr val="accent6">
                    <a:lumMod val="75000"/>
                  </a:schemeClr>
                </a:solidFill>
              </a:rPr>
              <a:t>requirements</a:t>
            </a:r>
          </a:p>
          <a:p>
            <a:pPr marL="1017588" lvl="2" indent="-342900">
              <a:buSzPct val="70000"/>
              <a:buFont typeface="Arial" panose="020B0604020202020204" pitchFamily="34" charset="0"/>
              <a:buChar char="•"/>
              <a:defRPr/>
            </a:pPr>
            <a:r>
              <a:rPr lang="en-US" altLang="en-US" sz="2200" dirty="0" smtClean="0">
                <a:solidFill>
                  <a:schemeClr val="accent6">
                    <a:lumMod val="75000"/>
                  </a:schemeClr>
                </a:solidFill>
              </a:rPr>
              <a:t>Three bids still required for UW Whitewater</a:t>
            </a:r>
          </a:p>
          <a:p>
            <a:pPr marL="617538" lvl="1" indent="-342900">
              <a:buSzPct val="70000"/>
              <a:buFont typeface="Wingdings 3" panose="05040102010807070707" pitchFamily="18" charset="2"/>
              <a:buChar char="u"/>
              <a:defRPr/>
            </a:pPr>
            <a:r>
              <a:rPr lang="en-US" altLang="en-US" sz="2400" dirty="0" smtClean="0">
                <a:solidFill>
                  <a:schemeClr val="accent6">
                    <a:lumMod val="75000"/>
                  </a:schemeClr>
                </a:solidFill>
              </a:rPr>
              <a:t>Piggybacking</a:t>
            </a:r>
            <a:r>
              <a:rPr lang="en-US" altLang="en-US" sz="2400" dirty="0">
                <a:solidFill>
                  <a:schemeClr val="accent6">
                    <a:lumMod val="75000"/>
                  </a:schemeClr>
                </a:solidFill>
              </a:rPr>
              <a:t>; the use of a contract from another WI state agency</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61094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315616" y="5253330"/>
            <a:ext cx="2407298" cy="1016841"/>
          </a:xfrm>
          <a:prstGeom prst="roundRect">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3681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Best Judgement</a:t>
            </a:r>
            <a:endParaRPr lang="en-US" dirty="0"/>
          </a:p>
        </p:txBody>
      </p:sp>
      <p:sp>
        <p:nvSpPr>
          <p:cNvPr id="3" name="Content Placeholder 2"/>
          <p:cNvSpPr>
            <a:spLocks noGrp="1"/>
          </p:cNvSpPr>
          <p:nvPr>
            <p:ph idx="1"/>
          </p:nvPr>
        </p:nvSpPr>
        <p:spPr>
          <a:xfrm>
            <a:off x="677334" y="1604865"/>
            <a:ext cx="8765246" cy="4665101"/>
          </a:xfrm>
        </p:spPr>
        <p:txBody>
          <a:bodyPr>
            <a:normAutofit/>
          </a:bodyPr>
          <a:lstStyle/>
          <a:p>
            <a:pPr marL="0" indent="0">
              <a:buNone/>
            </a:pPr>
            <a:endParaRPr lang="en-US" dirty="0"/>
          </a:p>
          <a:p>
            <a:pPr>
              <a:buSzPct val="85000"/>
              <a:buFont typeface="Wingdings 3" panose="05040102010807070707" pitchFamily="18" charset="2"/>
              <a:buChar char="u"/>
              <a:defRPr/>
            </a:pPr>
            <a:r>
              <a:rPr lang="en-US" altLang="en-US" sz="1900" u="sng" dirty="0">
                <a:solidFill>
                  <a:schemeClr val="accent6">
                    <a:lumMod val="75000"/>
                  </a:schemeClr>
                </a:solidFill>
              </a:rPr>
              <a:t>&lt;$5,000</a:t>
            </a:r>
          </a:p>
          <a:p>
            <a:pPr>
              <a:buSzPct val="85000"/>
              <a:buFont typeface="Wingdings 3" panose="05040102010807070707" pitchFamily="18" charset="2"/>
              <a:buChar char="u"/>
              <a:defRPr/>
            </a:pPr>
            <a:r>
              <a:rPr lang="en-US" altLang="en-US" sz="1900" b="1" u="sng" dirty="0">
                <a:solidFill>
                  <a:schemeClr val="accent6">
                    <a:lumMod val="75000"/>
                  </a:schemeClr>
                </a:solidFill>
              </a:rPr>
              <a:t>Does not apply to Printing Services</a:t>
            </a:r>
          </a:p>
          <a:p>
            <a:pPr>
              <a:buSzPct val="85000"/>
              <a:buFont typeface="Wingdings 3" panose="05040102010807070707" pitchFamily="18" charset="2"/>
              <a:buChar char="u"/>
              <a:defRPr/>
            </a:pPr>
            <a:r>
              <a:rPr lang="en-US" altLang="en-US" sz="1900" dirty="0">
                <a:solidFill>
                  <a:schemeClr val="accent6">
                    <a:lumMod val="75000"/>
                  </a:schemeClr>
                </a:solidFill>
              </a:rPr>
              <a:t>Obtain quotes to get the best price possible, and purchasing reserves the right to check for other sources.</a:t>
            </a:r>
          </a:p>
          <a:p>
            <a:pPr>
              <a:buSzPct val="85000"/>
              <a:buFont typeface="Wingdings 3" panose="05040102010807070707" pitchFamily="18" charset="2"/>
              <a:buChar char="u"/>
              <a:defRPr/>
            </a:pPr>
            <a:r>
              <a:rPr lang="en-US" altLang="en-US" sz="1900" dirty="0">
                <a:solidFill>
                  <a:schemeClr val="accent6">
                    <a:lumMod val="75000"/>
                  </a:schemeClr>
                </a:solidFill>
              </a:rPr>
              <a:t>Use MBE </a:t>
            </a:r>
            <a:r>
              <a:rPr lang="en-US" altLang="en-US" sz="1900" dirty="0" smtClean="0">
                <a:solidFill>
                  <a:schemeClr val="accent6">
                    <a:lumMod val="75000"/>
                  </a:schemeClr>
                </a:solidFill>
              </a:rPr>
              <a:t>suppliers </a:t>
            </a:r>
            <a:r>
              <a:rPr lang="en-US" altLang="en-US" sz="1900" dirty="0">
                <a:solidFill>
                  <a:schemeClr val="accent6">
                    <a:lumMod val="75000"/>
                  </a:schemeClr>
                </a:solidFill>
              </a:rPr>
              <a:t>whenever possible</a:t>
            </a:r>
          </a:p>
          <a:p>
            <a:pPr>
              <a:buSzPct val="85000"/>
              <a:buFont typeface="Wingdings 3" panose="05040102010807070707" pitchFamily="18" charset="2"/>
              <a:buChar char="u"/>
              <a:defRPr/>
            </a:pPr>
            <a:r>
              <a:rPr lang="en-US" altLang="en-US" sz="1900" dirty="0">
                <a:solidFill>
                  <a:schemeClr val="accent6">
                    <a:lumMod val="75000"/>
                  </a:schemeClr>
                </a:solidFill>
              </a:rPr>
              <a:t>No PO is required – use the best payment method or as required by vendor – P-card or Quick order</a:t>
            </a:r>
          </a:p>
          <a:p>
            <a:pPr>
              <a:buSzPct val="85000"/>
              <a:buFont typeface="Wingdings 3" panose="05040102010807070707" pitchFamily="18" charset="2"/>
              <a:buChar char="u"/>
              <a:defRPr/>
            </a:pPr>
            <a:r>
              <a:rPr lang="en-US" altLang="en-US" sz="1900" dirty="0">
                <a:solidFill>
                  <a:schemeClr val="accent6">
                    <a:lumMod val="75000"/>
                  </a:schemeClr>
                </a:solidFill>
              </a:rPr>
              <a:t>If PO is required by vendor or paying with a quick order, and it is a new vendor, request W-9 from vendor and submit to purchasing</a:t>
            </a:r>
          </a:p>
          <a:p>
            <a:pPr marL="0" indent="0">
              <a:buNone/>
              <a:defRPr/>
            </a:pPr>
            <a:endParaRPr lang="en-US" altLang="en-US" sz="1400" dirty="0">
              <a:latin typeface="Franklin Gothic Book" panose="020B0503020102020204" pitchFamily="34" charset="0"/>
            </a:endParaRPr>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1646018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P-Card</a:t>
            </a:r>
            <a:endParaRPr lang="en-US" dirty="0"/>
          </a:p>
        </p:txBody>
      </p:sp>
      <p:sp>
        <p:nvSpPr>
          <p:cNvPr id="3" name="Content Placeholder 2"/>
          <p:cNvSpPr>
            <a:spLocks noGrp="1"/>
          </p:cNvSpPr>
          <p:nvPr>
            <p:ph idx="1"/>
          </p:nvPr>
        </p:nvSpPr>
        <p:spPr>
          <a:xfrm>
            <a:off x="677334" y="1492898"/>
            <a:ext cx="8765246" cy="4478488"/>
          </a:xfrm>
        </p:spPr>
        <p:txBody>
          <a:bodyPr>
            <a:normAutofit fontScale="77500" lnSpcReduction="20000"/>
          </a:bodyPr>
          <a:lstStyle/>
          <a:p>
            <a:pPr marL="0" indent="0">
              <a:buNone/>
            </a:pPr>
            <a:endParaRPr lang="en-US" dirty="0"/>
          </a:p>
          <a:p>
            <a:pPr marL="0" indent="0">
              <a:buClr>
                <a:srgbClr val="D16349"/>
              </a:buClr>
              <a:buSzPct val="85000"/>
              <a:buNone/>
              <a:defRPr/>
            </a:pPr>
            <a:r>
              <a:rPr lang="en-US" sz="2400" dirty="0">
                <a:solidFill>
                  <a:schemeClr val="accent6">
                    <a:lumMod val="75000"/>
                  </a:schemeClr>
                </a:solidFill>
              </a:rPr>
              <a:t>What it </a:t>
            </a:r>
            <a:r>
              <a:rPr lang="en-US" sz="2400" i="1" u="sng" dirty="0">
                <a:solidFill>
                  <a:schemeClr val="accent6">
                    <a:lumMod val="75000"/>
                  </a:schemeClr>
                </a:solidFill>
              </a:rPr>
              <a:t>IS</a:t>
            </a:r>
            <a:r>
              <a:rPr lang="en-US" sz="2400" dirty="0">
                <a:solidFill>
                  <a:schemeClr val="accent6">
                    <a:lumMod val="75000"/>
                  </a:schemeClr>
                </a:solidFill>
              </a:rPr>
              <a:t>:</a:t>
            </a:r>
          </a:p>
          <a:p>
            <a:pPr>
              <a:buSzPct val="85000"/>
              <a:buFont typeface="Wingdings 3" panose="05040102010807070707" pitchFamily="18" charset="2"/>
              <a:buChar char="u"/>
              <a:defRPr/>
            </a:pPr>
            <a:r>
              <a:rPr lang="en-US" sz="2400" dirty="0">
                <a:solidFill>
                  <a:schemeClr val="accent6">
                    <a:lumMod val="75000"/>
                  </a:schemeClr>
                </a:solidFill>
              </a:rPr>
              <a:t>A tool for department employees to use to make low-dollar purchases for official business needs</a:t>
            </a:r>
          </a:p>
          <a:p>
            <a:pPr>
              <a:buSzPct val="85000"/>
              <a:buFont typeface="Wingdings 3" panose="05040102010807070707" pitchFamily="18" charset="2"/>
              <a:buChar char="u"/>
              <a:defRPr/>
            </a:pPr>
            <a:r>
              <a:rPr lang="en-US" sz="2400" dirty="0">
                <a:solidFill>
                  <a:schemeClr val="accent6">
                    <a:lumMod val="75000"/>
                  </a:schemeClr>
                </a:solidFill>
              </a:rPr>
              <a:t>Authorized for purchases $1,500 and under</a:t>
            </a:r>
          </a:p>
          <a:p>
            <a:pPr marL="617538" lvl="1" indent="-342900">
              <a:buSzPct val="70000"/>
              <a:buFont typeface="Wingdings" panose="05000000000000000000" pitchFamily="2" charset="2"/>
              <a:buChar char="ü"/>
              <a:defRPr/>
            </a:pPr>
            <a:r>
              <a:rPr lang="en-US" sz="2200" dirty="0">
                <a:solidFill>
                  <a:schemeClr val="accent6">
                    <a:lumMod val="75000"/>
                  </a:schemeClr>
                </a:solidFill>
              </a:rPr>
              <a:t>Can be temporarily increased if needed – contact </a:t>
            </a:r>
            <a:r>
              <a:rPr lang="en-US" sz="2200" dirty="0" smtClean="0">
                <a:solidFill>
                  <a:schemeClr val="accent6">
                    <a:lumMod val="75000"/>
                  </a:schemeClr>
                </a:solidFill>
              </a:rPr>
              <a:t>purchasing</a:t>
            </a:r>
          </a:p>
          <a:p>
            <a:pPr marL="1131888" lvl="2" indent="-457200">
              <a:buSzPct val="70000"/>
              <a:buFont typeface="+mj-lt"/>
              <a:buAutoNum type="alphaUcPeriod"/>
              <a:defRPr/>
            </a:pPr>
            <a:r>
              <a:rPr lang="en-US" sz="2000" dirty="0" smtClean="0">
                <a:solidFill>
                  <a:schemeClr val="accent6">
                    <a:lumMod val="75000"/>
                  </a:schemeClr>
                </a:solidFill>
              </a:rPr>
              <a:t>Email approved from supervisor that contains</a:t>
            </a:r>
          </a:p>
          <a:p>
            <a:pPr marL="1474788" lvl="3" indent="-342900">
              <a:buSzPct val="70000"/>
              <a:buFont typeface="+mj-lt"/>
              <a:buAutoNum type="arabicPeriod"/>
              <a:defRPr/>
            </a:pPr>
            <a:r>
              <a:rPr lang="en-US" sz="1800" dirty="0" smtClean="0">
                <a:solidFill>
                  <a:schemeClr val="accent6">
                    <a:lumMod val="75000"/>
                  </a:schemeClr>
                </a:solidFill>
              </a:rPr>
              <a:t>Last four (4) digits of card being used</a:t>
            </a:r>
          </a:p>
          <a:p>
            <a:pPr marL="1474788" lvl="3" indent="-342900">
              <a:buSzPct val="70000"/>
              <a:buFont typeface="+mj-lt"/>
              <a:buAutoNum type="arabicPeriod"/>
              <a:defRPr/>
            </a:pPr>
            <a:r>
              <a:rPr lang="en-US" sz="1800" dirty="0" smtClean="0">
                <a:solidFill>
                  <a:schemeClr val="accent6">
                    <a:lumMod val="75000"/>
                  </a:schemeClr>
                </a:solidFill>
              </a:rPr>
              <a:t>Credit increase being requested, not exceeding $5,000 or best judgement</a:t>
            </a:r>
          </a:p>
          <a:p>
            <a:pPr marL="1474788" lvl="3" indent="-342900">
              <a:buSzPct val="70000"/>
              <a:buFont typeface="+mj-lt"/>
              <a:buAutoNum type="arabicPeriod"/>
              <a:defRPr/>
            </a:pPr>
            <a:r>
              <a:rPr lang="en-US" sz="1800" dirty="0" smtClean="0">
                <a:solidFill>
                  <a:schemeClr val="accent6">
                    <a:lumMod val="75000"/>
                  </a:schemeClr>
                </a:solidFill>
              </a:rPr>
              <a:t>Summary of what is being purchased and why needed</a:t>
            </a:r>
          </a:p>
          <a:p>
            <a:pPr marL="1474788" lvl="3" indent="-342900">
              <a:buSzPct val="70000"/>
              <a:buFont typeface="+mj-lt"/>
              <a:buAutoNum type="arabicPeriod"/>
              <a:defRPr/>
            </a:pPr>
            <a:r>
              <a:rPr lang="en-US" sz="1800" dirty="0" smtClean="0">
                <a:solidFill>
                  <a:schemeClr val="accent6">
                    <a:lumMod val="75000"/>
                  </a:schemeClr>
                </a:solidFill>
              </a:rPr>
              <a:t>Expiration date of increase</a:t>
            </a:r>
          </a:p>
          <a:p>
            <a:pPr>
              <a:buSzPct val="85000"/>
              <a:buFont typeface="Wingdings 3" panose="05040102010807070707" pitchFamily="18" charset="2"/>
              <a:buChar char="u"/>
              <a:defRPr/>
            </a:pPr>
            <a:r>
              <a:rPr lang="en-US" sz="2400" dirty="0" smtClean="0">
                <a:solidFill>
                  <a:schemeClr val="accent6">
                    <a:lumMod val="75000"/>
                  </a:schemeClr>
                </a:solidFill>
              </a:rPr>
              <a:t>Authorized </a:t>
            </a:r>
            <a:r>
              <a:rPr lang="en-US" sz="2400" dirty="0">
                <a:solidFill>
                  <a:schemeClr val="accent6">
                    <a:lumMod val="75000"/>
                  </a:schemeClr>
                </a:solidFill>
              </a:rPr>
              <a:t>for use with only certain categories of merchants and commodities</a:t>
            </a:r>
          </a:p>
          <a:p>
            <a:pPr>
              <a:buSzPct val="85000"/>
              <a:buFont typeface="Wingdings 3" panose="05040102010807070707" pitchFamily="18" charset="2"/>
              <a:buChar char="u"/>
              <a:defRPr/>
            </a:pPr>
            <a:r>
              <a:rPr lang="en-US" altLang="en-US" sz="2400" dirty="0" smtClean="0">
                <a:solidFill>
                  <a:schemeClr val="accent6">
                    <a:lumMod val="75000"/>
                  </a:schemeClr>
                </a:solidFill>
              </a:rPr>
              <a:t>Serial </a:t>
            </a:r>
            <a:r>
              <a:rPr lang="en-US" altLang="en-US" sz="2400" dirty="0">
                <a:solidFill>
                  <a:schemeClr val="accent6">
                    <a:lumMod val="75000"/>
                  </a:schemeClr>
                </a:solidFill>
              </a:rPr>
              <a:t>Contracting/Purchasing is prohibited</a:t>
            </a:r>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3613" y="1492898"/>
            <a:ext cx="630093" cy="625151"/>
          </a:xfrm>
          <a:prstGeom prst="rect">
            <a:avLst/>
          </a:prstGeom>
        </p:spPr>
      </p:pic>
    </p:spTree>
    <p:extLst>
      <p:ext uri="{BB962C8B-B14F-4D97-AF65-F5344CB8AC3E}">
        <p14:creationId xmlns:p14="http://schemas.microsoft.com/office/powerpoint/2010/main" val="18872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P-Card</a:t>
            </a:r>
            <a:endParaRPr lang="en-US" dirty="0"/>
          </a:p>
        </p:txBody>
      </p:sp>
      <p:sp>
        <p:nvSpPr>
          <p:cNvPr id="3" name="Content Placeholder 2"/>
          <p:cNvSpPr>
            <a:spLocks noGrp="1"/>
          </p:cNvSpPr>
          <p:nvPr>
            <p:ph idx="1"/>
          </p:nvPr>
        </p:nvSpPr>
        <p:spPr>
          <a:xfrm>
            <a:off x="677334" y="1604865"/>
            <a:ext cx="8765246" cy="4665101"/>
          </a:xfrm>
        </p:spPr>
        <p:txBody>
          <a:bodyPr>
            <a:normAutofit/>
          </a:bodyPr>
          <a:lstStyle/>
          <a:p>
            <a:pPr marL="0" indent="0">
              <a:buNone/>
            </a:pPr>
            <a:endParaRPr lang="en-US" dirty="0"/>
          </a:p>
          <a:p>
            <a:pPr marL="0" indent="0">
              <a:buSzPct val="85000"/>
              <a:buNone/>
              <a:defRPr/>
            </a:pPr>
            <a:r>
              <a:rPr lang="en-US" sz="2400" dirty="0">
                <a:solidFill>
                  <a:schemeClr val="accent6">
                    <a:lumMod val="75000"/>
                  </a:schemeClr>
                </a:solidFill>
              </a:rPr>
              <a:t>What it </a:t>
            </a:r>
            <a:r>
              <a:rPr lang="en-US" sz="2400" i="1" u="sng" dirty="0">
                <a:solidFill>
                  <a:schemeClr val="accent6">
                    <a:lumMod val="75000"/>
                  </a:schemeClr>
                </a:solidFill>
              </a:rPr>
              <a:t>IS NOT</a:t>
            </a:r>
            <a:r>
              <a:rPr lang="en-US" sz="2400" dirty="0" smtClean="0">
                <a:solidFill>
                  <a:schemeClr val="accent6">
                    <a:lumMod val="75000"/>
                  </a:schemeClr>
                </a:solidFill>
              </a:rPr>
              <a:t>: </a:t>
            </a:r>
            <a:endParaRPr lang="en-US" sz="2400" dirty="0">
              <a:solidFill>
                <a:schemeClr val="accent6">
                  <a:lumMod val="75000"/>
                </a:schemeClr>
              </a:solidFill>
            </a:endParaRPr>
          </a:p>
          <a:p>
            <a:pPr>
              <a:buSzPct val="85000"/>
              <a:buFont typeface="Wingdings 3" panose="05040102010807070707" pitchFamily="18" charset="2"/>
              <a:buChar char="u"/>
              <a:defRPr/>
            </a:pPr>
            <a:r>
              <a:rPr lang="en-US" sz="2400" dirty="0">
                <a:solidFill>
                  <a:schemeClr val="accent6">
                    <a:lumMod val="75000"/>
                  </a:schemeClr>
                </a:solidFill>
              </a:rPr>
              <a:t>A means to avoid appropriate procurement or payment procedures</a:t>
            </a:r>
          </a:p>
          <a:p>
            <a:pPr>
              <a:buSzPct val="85000"/>
              <a:buFont typeface="Wingdings 3" panose="05040102010807070707" pitchFamily="18" charset="2"/>
              <a:buChar char="u"/>
              <a:defRPr/>
            </a:pPr>
            <a:r>
              <a:rPr lang="en-US" sz="2400" dirty="0">
                <a:solidFill>
                  <a:schemeClr val="accent6">
                    <a:lumMod val="75000"/>
                  </a:schemeClr>
                </a:solidFill>
              </a:rPr>
              <a:t>A card to access cash or credit, or to purchase gift cards</a:t>
            </a:r>
          </a:p>
          <a:p>
            <a:pPr>
              <a:buSzPct val="85000"/>
              <a:buFont typeface="Wingdings 3" panose="05040102010807070707" pitchFamily="18" charset="2"/>
              <a:buChar char="u"/>
              <a:defRPr/>
            </a:pPr>
            <a:r>
              <a:rPr lang="en-US" sz="2400" dirty="0">
                <a:solidFill>
                  <a:schemeClr val="accent6">
                    <a:lumMod val="75000"/>
                  </a:schemeClr>
                </a:solidFill>
              </a:rPr>
              <a:t>For personal use</a:t>
            </a:r>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0653" y="1815693"/>
            <a:ext cx="612808" cy="610265"/>
          </a:xfrm>
          <a:prstGeom prst="rect">
            <a:avLst/>
          </a:prstGeom>
        </p:spPr>
      </p:pic>
    </p:spTree>
    <p:extLst>
      <p:ext uri="{BB962C8B-B14F-4D97-AF65-F5344CB8AC3E}">
        <p14:creationId xmlns:p14="http://schemas.microsoft.com/office/powerpoint/2010/main" val="12049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P-Card</a:t>
            </a:r>
            <a:endParaRPr lang="en-US" dirty="0"/>
          </a:p>
        </p:txBody>
      </p:sp>
      <p:sp>
        <p:nvSpPr>
          <p:cNvPr id="3" name="Content Placeholder 2"/>
          <p:cNvSpPr>
            <a:spLocks noGrp="1"/>
          </p:cNvSpPr>
          <p:nvPr>
            <p:ph idx="1"/>
          </p:nvPr>
        </p:nvSpPr>
        <p:spPr>
          <a:xfrm>
            <a:off x="677334" y="1492898"/>
            <a:ext cx="8765246" cy="4665101"/>
          </a:xfrm>
        </p:spPr>
        <p:txBody>
          <a:bodyPr>
            <a:normAutofit lnSpcReduction="10000"/>
          </a:bodyPr>
          <a:lstStyle/>
          <a:p>
            <a:pPr marL="0" indent="0">
              <a:buNone/>
            </a:pPr>
            <a:endParaRPr lang="en-US" dirty="0"/>
          </a:p>
          <a:p>
            <a:pPr>
              <a:buSzPct val="85000"/>
              <a:buFont typeface="Wingdings 3" panose="05040102010807070707" pitchFamily="18" charset="2"/>
              <a:buChar char="u"/>
              <a:defRPr/>
            </a:pPr>
            <a:r>
              <a:rPr lang="en-US" sz="2400" dirty="0">
                <a:solidFill>
                  <a:schemeClr val="accent6">
                    <a:lumMod val="75000"/>
                  </a:schemeClr>
                </a:solidFill>
              </a:rPr>
              <a:t>Statement Verification-Purchasing Logs</a:t>
            </a:r>
          </a:p>
          <a:p>
            <a:pPr>
              <a:buSzPct val="85000"/>
              <a:buFont typeface="Wingdings 3" panose="05040102010807070707" pitchFamily="18" charset="2"/>
              <a:buChar char="u"/>
              <a:defRPr/>
            </a:pPr>
            <a:r>
              <a:rPr lang="en-US" sz="2400" dirty="0">
                <a:solidFill>
                  <a:schemeClr val="accent6">
                    <a:lumMod val="75000"/>
                  </a:schemeClr>
                </a:solidFill>
              </a:rPr>
              <a:t>Bi-weekly you will receive a statement from US Bank.</a:t>
            </a:r>
          </a:p>
          <a:p>
            <a:pPr lvl="1" indent="-342900">
              <a:buSzPct val="85000"/>
              <a:buFont typeface="Arial" panose="020B0604020202020204" pitchFamily="34" charset="0"/>
              <a:buChar char="•"/>
              <a:defRPr/>
            </a:pPr>
            <a:r>
              <a:rPr lang="en-US" sz="2000" dirty="0">
                <a:solidFill>
                  <a:schemeClr val="accent6">
                    <a:lumMod val="75000"/>
                  </a:schemeClr>
                </a:solidFill>
              </a:rPr>
              <a:t>Check each transaction</a:t>
            </a:r>
          </a:p>
          <a:p>
            <a:pPr lvl="1" indent="-342900">
              <a:buSzPct val="85000"/>
              <a:buFont typeface="Arial" panose="020B0604020202020204" pitchFamily="34" charset="0"/>
              <a:buChar char="•"/>
              <a:defRPr/>
            </a:pPr>
            <a:r>
              <a:rPr lang="en-US" sz="2000" dirty="0">
                <a:solidFill>
                  <a:schemeClr val="accent6">
                    <a:lumMod val="75000"/>
                  </a:schemeClr>
                </a:solidFill>
              </a:rPr>
              <a:t>Compare it to transaction on US Bank Statement</a:t>
            </a:r>
          </a:p>
          <a:p>
            <a:pPr lvl="1" indent="-342900">
              <a:buSzPct val="85000"/>
              <a:buFont typeface="Arial" panose="020B0604020202020204" pitchFamily="34" charset="0"/>
              <a:buChar char="•"/>
              <a:defRPr/>
            </a:pPr>
            <a:r>
              <a:rPr lang="en-US" sz="2000" dirty="0">
                <a:solidFill>
                  <a:schemeClr val="accent6">
                    <a:lumMod val="75000"/>
                  </a:schemeClr>
                </a:solidFill>
              </a:rPr>
              <a:t>Resolve ALL inaccuracies and changes</a:t>
            </a:r>
          </a:p>
          <a:p>
            <a:pPr>
              <a:buSzPct val="85000"/>
              <a:buFont typeface="Wingdings 3" panose="05040102010807070707" pitchFamily="18" charset="2"/>
              <a:buChar char="u"/>
              <a:defRPr/>
            </a:pPr>
            <a:r>
              <a:rPr lang="en-US" sz="2400" dirty="0">
                <a:solidFill>
                  <a:schemeClr val="accent6">
                    <a:lumMod val="75000"/>
                  </a:schemeClr>
                </a:solidFill>
              </a:rPr>
              <a:t>Keep all credit card slips, cash receipts, packing slips, etc.</a:t>
            </a:r>
          </a:p>
          <a:p>
            <a:pPr>
              <a:buSzPct val="85000"/>
              <a:buFont typeface="Wingdings 3" panose="05040102010807070707" pitchFamily="18" charset="2"/>
              <a:buChar char="u"/>
              <a:defRPr/>
            </a:pPr>
            <a:r>
              <a:rPr lang="en-US" sz="2400" dirty="0">
                <a:solidFill>
                  <a:schemeClr val="accent6">
                    <a:lumMod val="75000"/>
                  </a:schemeClr>
                </a:solidFill>
              </a:rPr>
              <a:t>Reconcile your statement and sign. Must be sent to supervisor for signature/approval</a:t>
            </a:r>
          </a:p>
          <a:p>
            <a:pPr>
              <a:buSzPct val="85000"/>
              <a:buFont typeface="Wingdings 3" panose="05040102010807070707" pitchFamily="18" charset="2"/>
              <a:buChar char="u"/>
              <a:defRPr/>
            </a:pPr>
            <a:r>
              <a:rPr lang="en-US" sz="2400" dirty="0">
                <a:solidFill>
                  <a:schemeClr val="accent6">
                    <a:lumMod val="75000"/>
                  </a:schemeClr>
                </a:solidFill>
              </a:rPr>
              <a:t>Logs must be received into Purchasing within </a:t>
            </a:r>
            <a:r>
              <a:rPr lang="en-US" sz="2400" dirty="0" smtClean="0">
                <a:solidFill>
                  <a:schemeClr val="accent6">
                    <a:lumMod val="75000"/>
                  </a:schemeClr>
                </a:solidFill>
              </a:rPr>
              <a:t>60 </a:t>
            </a:r>
            <a:r>
              <a:rPr lang="en-US" sz="2400" dirty="0">
                <a:solidFill>
                  <a:schemeClr val="accent6">
                    <a:lumMod val="75000"/>
                  </a:schemeClr>
                </a:solidFill>
              </a:rPr>
              <a:t>days of receiving the statement from US Bank.</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539306"/>
            <a:ext cx="1023887" cy="1023887"/>
          </a:xfrm>
          <a:prstGeom prst="rect">
            <a:avLst/>
          </a:prstGeom>
        </p:spPr>
      </p:pic>
    </p:spTree>
    <p:extLst>
      <p:ext uri="{BB962C8B-B14F-4D97-AF65-F5344CB8AC3E}">
        <p14:creationId xmlns:p14="http://schemas.microsoft.com/office/powerpoint/2010/main" val="4072488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80057"/>
            <a:ext cx="8596668" cy="883298"/>
          </a:xfrm>
        </p:spPr>
        <p:txBody>
          <a:bodyPr/>
          <a:lstStyle/>
          <a:p>
            <a:r>
              <a:rPr lang="en-US" dirty="0" err="1" smtClean="0"/>
              <a:t>Shop@UW</a:t>
            </a:r>
            <a:endParaRPr lang="en-US" dirty="0"/>
          </a:p>
        </p:txBody>
      </p:sp>
      <p:sp>
        <p:nvSpPr>
          <p:cNvPr id="3" name="Content Placeholder 2"/>
          <p:cNvSpPr>
            <a:spLocks noGrp="1"/>
          </p:cNvSpPr>
          <p:nvPr>
            <p:ph idx="1"/>
          </p:nvPr>
        </p:nvSpPr>
        <p:spPr>
          <a:xfrm>
            <a:off x="677334" y="1651518"/>
            <a:ext cx="8765246" cy="4964092"/>
          </a:xfrm>
        </p:spPr>
        <p:txBody>
          <a:bodyPr>
            <a:normAutofit fontScale="92500" lnSpcReduction="10000"/>
          </a:bodyPr>
          <a:lstStyle/>
          <a:p>
            <a:pPr marL="0" indent="0">
              <a:buNone/>
            </a:pPr>
            <a:endParaRPr lang="en-US" sz="2000" dirty="0"/>
          </a:p>
          <a:p>
            <a:pPr>
              <a:buSzPct val="85000"/>
              <a:buFont typeface="Wingdings 3" panose="05040102010807070707" pitchFamily="18" charset="2"/>
              <a:buChar char="u"/>
              <a:defRPr/>
            </a:pPr>
            <a:r>
              <a:rPr lang="en-US" altLang="en-US" sz="2000" dirty="0">
                <a:solidFill>
                  <a:schemeClr val="accent6">
                    <a:lumMod val="75000"/>
                  </a:schemeClr>
                </a:solidFill>
              </a:rPr>
              <a:t>Apply for an account if you are the buyer of supplies for your </a:t>
            </a:r>
            <a:r>
              <a:rPr lang="en-US" altLang="en-US" sz="2000" dirty="0" smtClean="0">
                <a:solidFill>
                  <a:schemeClr val="accent6">
                    <a:lumMod val="75000"/>
                  </a:schemeClr>
                </a:solidFill>
              </a:rPr>
              <a:t>department</a:t>
            </a:r>
            <a:endParaRPr lang="en-US" altLang="en-US" sz="2000" dirty="0">
              <a:solidFill>
                <a:schemeClr val="accent6">
                  <a:lumMod val="75000"/>
                </a:schemeClr>
              </a:solidFill>
            </a:endParaRPr>
          </a:p>
          <a:p>
            <a:pPr>
              <a:buSzPct val="85000"/>
              <a:buFont typeface="Wingdings 3" panose="05040102010807070707" pitchFamily="18" charset="2"/>
              <a:buChar char="u"/>
              <a:defRPr/>
            </a:pPr>
            <a:r>
              <a:rPr lang="en-US" altLang="en-US" sz="2000" dirty="0">
                <a:solidFill>
                  <a:schemeClr val="accent6">
                    <a:lumMod val="75000"/>
                  </a:schemeClr>
                </a:solidFill>
              </a:rPr>
              <a:t>Used for office supplies, scientific lab supplies, electrical, </a:t>
            </a:r>
            <a:r>
              <a:rPr lang="en-US" altLang="en-US" sz="2000" dirty="0" smtClean="0">
                <a:solidFill>
                  <a:schemeClr val="accent6">
                    <a:lumMod val="75000"/>
                  </a:schemeClr>
                </a:solidFill>
              </a:rPr>
              <a:t>plumbing</a:t>
            </a:r>
            <a:endParaRPr lang="en-US" altLang="en-US" sz="2000" dirty="0">
              <a:solidFill>
                <a:schemeClr val="accent6">
                  <a:lumMod val="75000"/>
                </a:schemeClr>
              </a:solidFill>
            </a:endParaRPr>
          </a:p>
          <a:p>
            <a:pPr>
              <a:buSzPct val="85000"/>
              <a:buFont typeface="Wingdings 3" panose="05040102010807070707" pitchFamily="18" charset="2"/>
              <a:buChar char="u"/>
              <a:defRPr/>
            </a:pPr>
            <a:r>
              <a:rPr lang="en-US" altLang="en-US" sz="2000" dirty="0" smtClean="0">
                <a:solidFill>
                  <a:schemeClr val="accent6">
                    <a:lumMod val="75000"/>
                  </a:schemeClr>
                </a:solidFill>
              </a:rPr>
              <a:t>Most </a:t>
            </a:r>
            <a:r>
              <a:rPr lang="en-US" altLang="en-US" sz="2000" dirty="0">
                <a:solidFill>
                  <a:schemeClr val="accent6">
                    <a:lumMod val="75000"/>
                  </a:schemeClr>
                </a:solidFill>
              </a:rPr>
              <a:t>items are </a:t>
            </a:r>
            <a:r>
              <a:rPr lang="en-US" altLang="en-US" sz="2000" dirty="0" smtClean="0">
                <a:solidFill>
                  <a:schemeClr val="accent6">
                    <a:lumMod val="75000"/>
                  </a:schemeClr>
                </a:solidFill>
              </a:rPr>
              <a:t>on-contract</a:t>
            </a:r>
            <a:endParaRPr lang="en-US" altLang="en-US" sz="2000" dirty="0">
              <a:solidFill>
                <a:schemeClr val="accent6">
                  <a:lumMod val="75000"/>
                </a:schemeClr>
              </a:solidFill>
            </a:endParaRPr>
          </a:p>
          <a:p>
            <a:pPr>
              <a:buSzPct val="85000"/>
              <a:buFont typeface="Wingdings 3" panose="05040102010807070707" pitchFamily="18" charset="2"/>
              <a:buChar char="u"/>
              <a:defRPr/>
            </a:pPr>
            <a:r>
              <a:rPr lang="en-US" altLang="en-US" sz="2000" dirty="0" err="1">
                <a:solidFill>
                  <a:schemeClr val="accent6">
                    <a:lumMod val="75000"/>
                  </a:schemeClr>
                </a:solidFill>
              </a:rPr>
              <a:t>Shop@UW</a:t>
            </a:r>
            <a:r>
              <a:rPr lang="en-US" altLang="en-US" sz="2000" dirty="0">
                <a:solidFill>
                  <a:schemeClr val="accent6">
                    <a:lumMod val="75000"/>
                  </a:schemeClr>
                </a:solidFill>
              </a:rPr>
              <a:t> is tied to your funding string when you submit your request for an account (</a:t>
            </a:r>
            <a:r>
              <a:rPr lang="en-US" altLang="en-US" sz="2000" dirty="0" err="1">
                <a:solidFill>
                  <a:schemeClr val="accent6">
                    <a:lumMod val="75000"/>
                  </a:schemeClr>
                </a:solidFill>
              </a:rPr>
              <a:t>eg</a:t>
            </a:r>
            <a:r>
              <a:rPr lang="en-US" altLang="en-US" sz="2000" dirty="0">
                <a:solidFill>
                  <a:schemeClr val="accent6">
                    <a:lumMod val="75000"/>
                  </a:schemeClr>
                </a:solidFill>
              </a:rPr>
              <a:t> 128-8-408530).  If you change jobs, you need different account funding and supervisor</a:t>
            </a:r>
            <a:r>
              <a:rPr lang="en-US" altLang="en-US" sz="1900" dirty="0" smtClean="0">
                <a:solidFill>
                  <a:schemeClr val="accent6">
                    <a:lumMod val="75000"/>
                  </a:schemeClr>
                </a:solidFill>
              </a:rPr>
              <a:t>.</a:t>
            </a:r>
          </a:p>
          <a:p>
            <a:pPr>
              <a:buSzPct val="85000"/>
              <a:buFont typeface="Wingdings 3" panose="05040102010807070707" pitchFamily="18" charset="2"/>
              <a:buChar char="u"/>
              <a:defRPr/>
            </a:pPr>
            <a:r>
              <a:rPr lang="en-US" altLang="en-US" sz="1900" dirty="0" smtClean="0">
                <a:solidFill>
                  <a:schemeClr val="accent6">
                    <a:lumMod val="75000"/>
                  </a:schemeClr>
                </a:solidFill>
              </a:rPr>
              <a:t>Verification – </a:t>
            </a:r>
            <a:r>
              <a:rPr lang="en-US" altLang="en-US" sz="1900" dirty="0" err="1" smtClean="0">
                <a:solidFill>
                  <a:schemeClr val="accent6">
                    <a:lumMod val="75000"/>
                  </a:schemeClr>
                </a:solidFill>
              </a:rPr>
              <a:t>Shop@UW</a:t>
            </a:r>
            <a:r>
              <a:rPr lang="en-US" altLang="en-US" sz="1900" dirty="0" smtClean="0">
                <a:solidFill>
                  <a:schemeClr val="accent6">
                    <a:lumMod val="75000"/>
                  </a:schemeClr>
                </a:solidFill>
              </a:rPr>
              <a:t> Log</a:t>
            </a:r>
          </a:p>
          <a:p>
            <a:pPr>
              <a:buSzPct val="85000"/>
              <a:buFont typeface="Wingdings 3" panose="05040102010807070707" pitchFamily="18" charset="2"/>
              <a:buChar char="u"/>
              <a:defRPr/>
            </a:pPr>
            <a:r>
              <a:rPr lang="en-US" altLang="en-US" sz="1900" dirty="0" smtClean="0">
                <a:solidFill>
                  <a:schemeClr val="accent6">
                    <a:lumMod val="75000"/>
                  </a:schemeClr>
                </a:solidFill>
              </a:rPr>
              <a:t>Monthly you will receive email from Purchasing Department(Example: July </a:t>
            </a:r>
            <a:r>
              <a:rPr lang="en-US" altLang="en-US" sz="1900" dirty="0" err="1" smtClean="0">
                <a:solidFill>
                  <a:schemeClr val="accent6">
                    <a:lumMod val="75000"/>
                  </a:schemeClr>
                </a:solidFill>
              </a:rPr>
              <a:t>Shop@UW</a:t>
            </a:r>
            <a:r>
              <a:rPr lang="en-US" altLang="en-US" sz="1900" dirty="0" smtClean="0">
                <a:solidFill>
                  <a:schemeClr val="accent6">
                    <a:lumMod val="75000"/>
                  </a:schemeClr>
                </a:solidFill>
              </a:rPr>
              <a:t> Report)</a:t>
            </a:r>
          </a:p>
          <a:p>
            <a:pPr lvl="1">
              <a:buSzPct val="85000"/>
              <a:buFont typeface="Arial" panose="020B0604020202020204" pitchFamily="34" charset="0"/>
              <a:buChar char="•"/>
              <a:defRPr/>
            </a:pPr>
            <a:r>
              <a:rPr lang="en-US" altLang="en-US" sz="1700" dirty="0" smtClean="0">
                <a:solidFill>
                  <a:schemeClr val="accent6">
                    <a:lumMod val="75000"/>
                  </a:schemeClr>
                </a:solidFill>
              </a:rPr>
              <a:t>Check Each transaction</a:t>
            </a:r>
          </a:p>
          <a:p>
            <a:pPr lvl="1">
              <a:buSzPct val="85000"/>
              <a:buFont typeface="Arial" panose="020B0604020202020204" pitchFamily="34" charset="0"/>
              <a:buChar char="•"/>
              <a:defRPr/>
            </a:pPr>
            <a:r>
              <a:rPr lang="en-US" altLang="en-US" sz="1700" dirty="0" smtClean="0">
                <a:solidFill>
                  <a:schemeClr val="accent6">
                    <a:lumMod val="75000"/>
                  </a:schemeClr>
                </a:solidFill>
              </a:rPr>
              <a:t>Compare it to transaction on report</a:t>
            </a:r>
          </a:p>
          <a:p>
            <a:pPr lvl="1">
              <a:buSzPct val="85000"/>
              <a:buFont typeface="Arial" panose="020B0604020202020204" pitchFamily="34" charset="0"/>
              <a:buChar char="•"/>
              <a:defRPr/>
            </a:pPr>
            <a:r>
              <a:rPr lang="en-US" altLang="en-US" sz="1700" dirty="0" smtClean="0">
                <a:solidFill>
                  <a:schemeClr val="accent6">
                    <a:lumMod val="75000"/>
                  </a:schemeClr>
                </a:solidFill>
              </a:rPr>
              <a:t>Reconcile report and sign. MUST be sent to supervisor/approver for </a:t>
            </a:r>
            <a:r>
              <a:rPr lang="en-US" altLang="en-US" sz="1700" dirty="0" err="1" smtClean="0">
                <a:solidFill>
                  <a:schemeClr val="accent6">
                    <a:lumMod val="75000"/>
                  </a:schemeClr>
                </a:solidFill>
              </a:rPr>
              <a:t>signature.approval</a:t>
            </a:r>
            <a:r>
              <a:rPr lang="en-US" altLang="en-US" sz="1700" dirty="0" smtClean="0">
                <a:solidFill>
                  <a:schemeClr val="accent6">
                    <a:lumMod val="75000"/>
                  </a:schemeClr>
                </a:solidFill>
              </a:rPr>
              <a:t>.</a:t>
            </a:r>
          </a:p>
          <a:p>
            <a:pPr>
              <a:buSzPct val="85000"/>
              <a:buFont typeface="Wingdings 3" panose="05040102010807070707" pitchFamily="18" charset="2"/>
              <a:buChar char="u"/>
              <a:defRPr/>
            </a:pPr>
            <a:endParaRPr lang="en-US" altLang="en-US" sz="1900"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3811905" y="258387"/>
            <a:ext cx="4933950" cy="838200"/>
          </a:xfrm>
          <a:prstGeom prst="rect">
            <a:avLst/>
          </a:prstGeom>
        </p:spPr>
      </p:pic>
    </p:spTree>
    <p:extLst>
      <p:ext uri="{BB962C8B-B14F-4D97-AF65-F5344CB8AC3E}">
        <p14:creationId xmlns:p14="http://schemas.microsoft.com/office/powerpoint/2010/main" val="283618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722329" y="5252719"/>
            <a:ext cx="2407298" cy="1016841"/>
          </a:xfrm>
          <a:prstGeom prst="roundRect">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82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Simplified Bidding</a:t>
            </a:r>
            <a:endParaRPr lang="en-US" dirty="0"/>
          </a:p>
        </p:txBody>
      </p:sp>
      <p:sp>
        <p:nvSpPr>
          <p:cNvPr id="3" name="Content Placeholder 2"/>
          <p:cNvSpPr>
            <a:spLocks noGrp="1"/>
          </p:cNvSpPr>
          <p:nvPr>
            <p:ph idx="1"/>
          </p:nvPr>
        </p:nvSpPr>
        <p:spPr>
          <a:xfrm>
            <a:off x="677334" y="1604865"/>
            <a:ext cx="8765246" cy="4665101"/>
          </a:xfrm>
        </p:spPr>
        <p:txBody>
          <a:bodyPr>
            <a:normAutofit fontScale="92500" lnSpcReduction="10000"/>
          </a:bodyPr>
          <a:lstStyle/>
          <a:p>
            <a:pPr marL="0" indent="0">
              <a:buNone/>
            </a:pPr>
            <a:endParaRPr lang="en-US" dirty="0"/>
          </a:p>
          <a:p>
            <a:pPr>
              <a:buSzPct val="85000"/>
              <a:buFont typeface="Wingdings 3" panose="05040102010807070707" pitchFamily="18" charset="2"/>
              <a:buChar char="u"/>
              <a:defRPr/>
            </a:pPr>
            <a:r>
              <a:rPr lang="en-US" altLang="en-US" sz="2200" dirty="0">
                <a:solidFill>
                  <a:schemeClr val="accent6">
                    <a:lumMod val="75000"/>
                  </a:schemeClr>
                </a:solidFill>
                <a:latin typeface="Georgia" panose="02040502050405020303" pitchFamily="18" charset="0"/>
              </a:rPr>
              <a:t>$5,000 through $50,000</a:t>
            </a:r>
          </a:p>
          <a:p>
            <a:pPr>
              <a:buSzPct val="85000"/>
              <a:buFont typeface="Wingdings 3" panose="05040102010807070707" pitchFamily="18" charset="2"/>
              <a:buChar char="u"/>
              <a:defRPr/>
            </a:pPr>
            <a:r>
              <a:rPr lang="en-US" altLang="en-US" sz="2200" dirty="0">
                <a:solidFill>
                  <a:schemeClr val="accent6">
                    <a:lumMod val="75000"/>
                  </a:schemeClr>
                </a:solidFill>
                <a:latin typeface="Georgia" panose="02040502050405020303" pitchFamily="18" charset="0"/>
              </a:rPr>
              <a:t>Three quotes – in writing</a:t>
            </a:r>
          </a:p>
          <a:p>
            <a:pPr lvl="1" indent="-342900">
              <a:buSzPct val="85000"/>
              <a:buFont typeface="Arial" panose="020B0604020202020204" pitchFamily="34" charset="0"/>
              <a:buChar char="•"/>
              <a:defRPr/>
            </a:pPr>
            <a:r>
              <a:rPr lang="en-US" altLang="en-US" sz="2000" dirty="0">
                <a:solidFill>
                  <a:schemeClr val="accent6">
                    <a:lumMod val="75000"/>
                  </a:schemeClr>
                </a:solidFill>
                <a:latin typeface="Georgia" panose="02040502050405020303" pitchFamily="18" charset="0"/>
              </a:rPr>
              <a:t>Price lists, Quotes of File, Phone and Verbal Quotes (confirmed in writing) and Written Bids </a:t>
            </a:r>
          </a:p>
          <a:p>
            <a:pPr lvl="1" indent="-342900">
              <a:buSzPct val="85000"/>
              <a:buFont typeface="Arial" panose="020B0604020202020204" pitchFamily="34" charset="0"/>
              <a:buChar char="•"/>
              <a:defRPr/>
            </a:pPr>
            <a:r>
              <a:rPr lang="en-US" altLang="en-US" sz="2000" i="1" u="sng" dirty="0">
                <a:solidFill>
                  <a:schemeClr val="accent6">
                    <a:lumMod val="75000"/>
                  </a:schemeClr>
                </a:solidFill>
                <a:latin typeface="Georgia" panose="02040502050405020303" pitchFamily="18" charset="0"/>
              </a:rPr>
              <a:t>MUST</a:t>
            </a:r>
            <a:r>
              <a:rPr lang="en-US" altLang="en-US" sz="2000" b="1" dirty="0">
                <a:solidFill>
                  <a:schemeClr val="accent6">
                    <a:lumMod val="75000"/>
                  </a:schemeClr>
                </a:solidFill>
                <a:latin typeface="Georgia" panose="02040502050405020303" pitchFamily="18" charset="0"/>
              </a:rPr>
              <a:t> </a:t>
            </a:r>
            <a:r>
              <a:rPr lang="en-US" altLang="en-US" sz="2000" dirty="0">
                <a:solidFill>
                  <a:schemeClr val="accent6">
                    <a:lumMod val="75000"/>
                  </a:schemeClr>
                </a:solidFill>
                <a:latin typeface="Georgia" panose="02040502050405020303" pitchFamily="18" charset="0"/>
              </a:rPr>
              <a:t>be Apples to Apples comparison</a:t>
            </a:r>
          </a:p>
          <a:p>
            <a:pPr lvl="1" indent="-342900">
              <a:buSzPct val="85000"/>
              <a:buFont typeface="Arial" panose="020B0604020202020204" pitchFamily="34" charset="0"/>
              <a:buChar char="•"/>
              <a:defRPr/>
            </a:pPr>
            <a:r>
              <a:rPr lang="en-US" altLang="en-US" sz="2000" dirty="0">
                <a:solidFill>
                  <a:schemeClr val="accent6">
                    <a:lumMod val="75000"/>
                  </a:schemeClr>
                </a:solidFill>
              </a:rPr>
              <a:t>Purchasing reserves the right to check for other sources</a:t>
            </a:r>
            <a:endParaRPr lang="en-US" altLang="en-US" sz="2000" dirty="0">
              <a:solidFill>
                <a:schemeClr val="accent6">
                  <a:lumMod val="75000"/>
                </a:schemeClr>
              </a:solidFill>
              <a:latin typeface="Georgia" panose="02040502050405020303" pitchFamily="18" charset="0"/>
            </a:endParaRPr>
          </a:p>
          <a:p>
            <a:pPr>
              <a:buSzPct val="85000"/>
              <a:buFont typeface="Wingdings 3" panose="05040102010807070707" pitchFamily="18" charset="2"/>
              <a:buChar char="u"/>
              <a:defRPr/>
            </a:pPr>
            <a:r>
              <a:rPr lang="en-US" altLang="en-US" sz="2200" dirty="0">
                <a:solidFill>
                  <a:schemeClr val="accent6">
                    <a:lumMod val="75000"/>
                  </a:schemeClr>
                </a:solidFill>
                <a:latin typeface="Georgia" panose="02040502050405020303" pitchFamily="18" charset="0"/>
              </a:rPr>
              <a:t>Simplified Bid Summary Record </a:t>
            </a:r>
            <a:endParaRPr lang="en-US" altLang="en-US" sz="2200" i="1" dirty="0">
              <a:solidFill>
                <a:schemeClr val="accent6">
                  <a:lumMod val="75000"/>
                </a:schemeClr>
              </a:solidFill>
              <a:latin typeface="Georgia" panose="02040502050405020303" pitchFamily="18" charset="0"/>
            </a:endParaRPr>
          </a:p>
          <a:p>
            <a:pPr lvl="1" indent="-342900">
              <a:buSzPct val="85000"/>
              <a:buFont typeface="Arial" panose="020B0604020202020204" pitchFamily="34" charset="0"/>
              <a:buChar char="•"/>
              <a:defRPr/>
            </a:pPr>
            <a:r>
              <a:rPr lang="en-US" altLang="en-US" sz="2000" i="1" u="sng" dirty="0">
                <a:solidFill>
                  <a:schemeClr val="accent6">
                    <a:lumMod val="75000"/>
                  </a:schemeClr>
                </a:solidFill>
                <a:latin typeface="Georgia" panose="02040502050405020303" pitchFamily="18" charset="0"/>
              </a:rPr>
              <a:t>MUST</a:t>
            </a:r>
            <a:r>
              <a:rPr lang="en-US" altLang="en-US" sz="2000" i="1" dirty="0">
                <a:solidFill>
                  <a:schemeClr val="accent6">
                    <a:lumMod val="75000"/>
                  </a:schemeClr>
                </a:solidFill>
                <a:latin typeface="Georgia" panose="02040502050405020303" pitchFamily="18" charset="0"/>
              </a:rPr>
              <a:t> be provided </a:t>
            </a:r>
            <a:r>
              <a:rPr lang="en-US" altLang="en-US" sz="2000" dirty="0">
                <a:solidFill>
                  <a:schemeClr val="accent6">
                    <a:lumMod val="75000"/>
                  </a:schemeClr>
                </a:solidFill>
                <a:latin typeface="Georgia" panose="02040502050405020303" pitchFamily="18" charset="0"/>
              </a:rPr>
              <a:t>with PO Request</a:t>
            </a:r>
          </a:p>
          <a:p>
            <a:pPr lvl="1" indent="-342900">
              <a:buSzPct val="85000"/>
              <a:buFont typeface="Arial" panose="020B0604020202020204" pitchFamily="34" charset="0"/>
              <a:buChar char="•"/>
              <a:defRPr/>
            </a:pPr>
            <a:r>
              <a:rPr lang="en-US" altLang="en-US" sz="2000" dirty="0">
                <a:solidFill>
                  <a:schemeClr val="accent6">
                    <a:lumMod val="75000"/>
                  </a:schemeClr>
                </a:solidFill>
                <a:latin typeface="Georgia" panose="02040502050405020303" pitchFamily="18" charset="0"/>
              </a:rPr>
              <a:t>Identifies the specs you gave to </a:t>
            </a:r>
            <a:r>
              <a:rPr lang="en-US" altLang="en-US" sz="2000" dirty="0" smtClean="0">
                <a:solidFill>
                  <a:schemeClr val="accent6">
                    <a:lumMod val="75000"/>
                  </a:schemeClr>
                </a:solidFill>
                <a:latin typeface="Georgia" panose="02040502050405020303" pitchFamily="18" charset="0"/>
              </a:rPr>
              <a:t>suppliers </a:t>
            </a:r>
            <a:r>
              <a:rPr lang="en-US" altLang="en-US" sz="2000" dirty="0">
                <a:solidFill>
                  <a:schemeClr val="accent6">
                    <a:lumMod val="75000"/>
                  </a:schemeClr>
                </a:solidFill>
                <a:latin typeface="Georgia" panose="02040502050405020303" pitchFamily="18" charset="0"/>
              </a:rPr>
              <a:t>to obtain quotes</a:t>
            </a:r>
          </a:p>
          <a:p>
            <a:pPr>
              <a:buSzPct val="85000"/>
              <a:buFont typeface="Wingdings 3" panose="05040102010807070707" pitchFamily="18" charset="2"/>
              <a:buChar char="u"/>
              <a:defRPr/>
            </a:pPr>
            <a:r>
              <a:rPr lang="en-US" altLang="en-US" sz="2200" dirty="0">
                <a:solidFill>
                  <a:schemeClr val="accent6">
                    <a:lumMod val="75000"/>
                  </a:schemeClr>
                </a:solidFill>
                <a:latin typeface="Georgia" panose="02040502050405020303" pitchFamily="18" charset="0"/>
              </a:rPr>
              <a:t>Award to lowest responsible bidder</a:t>
            </a:r>
          </a:p>
          <a:p>
            <a:pPr>
              <a:buSzPct val="85000"/>
              <a:buFont typeface="Wingdings 3" panose="05040102010807070707" pitchFamily="18" charset="2"/>
              <a:buChar char="u"/>
              <a:defRPr/>
            </a:pPr>
            <a:r>
              <a:rPr lang="en-US" altLang="en-US" sz="2200" dirty="0">
                <a:solidFill>
                  <a:schemeClr val="accent6">
                    <a:lumMod val="75000"/>
                  </a:schemeClr>
                </a:solidFill>
                <a:latin typeface="Georgia" panose="02040502050405020303" pitchFamily="18" charset="0"/>
              </a:rPr>
              <a:t>Serial or Split Transaction Contracting/Purchasing is prohibited</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5244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Purchasing Authority</a:t>
            </a:r>
            <a:endParaRPr lang="en-US" dirty="0"/>
          </a:p>
        </p:txBody>
      </p:sp>
      <p:sp>
        <p:nvSpPr>
          <p:cNvPr id="3" name="Content Placeholder 2"/>
          <p:cNvSpPr>
            <a:spLocks noGrp="1"/>
          </p:cNvSpPr>
          <p:nvPr>
            <p:ph idx="1"/>
          </p:nvPr>
        </p:nvSpPr>
        <p:spPr>
          <a:xfrm>
            <a:off x="677334" y="1838132"/>
            <a:ext cx="8596668" cy="3993501"/>
          </a:xfrm>
        </p:spPr>
        <p:txBody>
          <a:bodyPr>
            <a:normAutofit/>
          </a:bodyPr>
          <a:lstStyle/>
          <a:p>
            <a:pPr marL="0" indent="0">
              <a:buNone/>
            </a:pPr>
            <a:r>
              <a:rPr lang="en-US" dirty="0">
                <a:solidFill>
                  <a:schemeClr val="accent6">
                    <a:lumMod val="75000"/>
                  </a:schemeClr>
                </a:solidFill>
              </a:rPr>
              <a:t>UW Institutions obtain goods and services through the purchasing process governed by the Department of Administration’s State Bureau of Procurement.  </a:t>
            </a:r>
          </a:p>
          <a:p>
            <a:pPr marL="0" indent="0">
              <a:buNone/>
            </a:pPr>
            <a:r>
              <a:rPr lang="en-US" dirty="0">
                <a:solidFill>
                  <a:schemeClr val="accent6">
                    <a:lumMod val="75000"/>
                  </a:schemeClr>
                </a:solidFill>
              </a:rPr>
              <a:t>§16.71, Wis. Stats., provides that the Department of Administration (DOA) “shall purchase and may delegate to special designated agents the authority to purchase all necessary materials, supplies, equipment, all other permanent personal property and miscellaneous capital, and contractual services and all other expense of a consumable nature for all agencies.”  </a:t>
            </a:r>
          </a:p>
          <a:p>
            <a:pPr marL="0" indent="0">
              <a:buNone/>
            </a:pPr>
            <a:r>
              <a:rPr lang="en-US" dirty="0">
                <a:solidFill>
                  <a:schemeClr val="accent6">
                    <a:lumMod val="75000"/>
                  </a:schemeClr>
                </a:solidFill>
              </a:rPr>
              <a:t>The Designated Agents are required to attend DOA provided training and submit a Delegation Application (PRO-A-3 per the State Procurement Manual) in order to be granted the full authority to purchase for their institution or agency</a:t>
            </a:r>
            <a:r>
              <a:rPr lang="en-US" dirty="0" smtClean="0">
                <a:solidFill>
                  <a:schemeClr val="accent6">
                    <a:lumMod val="75000"/>
                  </a:schemeClr>
                </a:solidFill>
              </a:rPr>
              <a:t>.</a:t>
            </a:r>
            <a:endParaRPr lang="en-US" dirty="0">
              <a:solidFill>
                <a:schemeClr val="accent6">
                  <a:lumMod val="75000"/>
                </a:schemeClr>
              </a:solidFill>
            </a:endParaRPr>
          </a:p>
          <a:p>
            <a:pPr marL="0" indent="0">
              <a:buNone/>
            </a:pPr>
            <a:r>
              <a:rPr lang="en-US" dirty="0">
                <a:solidFill>
                  <a:schemeClr val="accent6">
                    <a:lumMod val="75000"/>
                  </a:schemeClr>
                </a:solidFill>
              </a:rPr>
              <a:t>The procurement concepts included in training provide the foundation for state procurement, competition, consistency, integrity and openness.</a:t>
            </a:r>
          </a:p>
          <a:p>
            <a:pPr marL="0" indent="0">
              <a:buNone/>
            </a:pPr>
            <a:endParaRPr lang="en-US" dirty="0"/>
          </a:p>
        </p:txBody>
      </p:sp>
      <p:pic>
        <p:nvPicPr>
          <p:cNvPr id="4" name="Picture 3"/>
          <p:cNvPicPr>
            <a:picLocks noChangeAspect="1"/>
          </p:cNvPicPr>
          <p:nvPr/>
        </p:nvPicPr>
        <p:blipFill>
          <a:blip r:embed="rId2"/>
          <a:stretch>
            <a:fillRect/>
          </a:stretch>
        </p:blipFill>
        <p:spPr>
          <a:xfrm>
            <a:off x="10924422" y="6157998"/>
            <a:ext cx="1054699" cy="438950"/>
          </a:xfrm>
          <a:prstGeom prst="rect">
            <a:avLst/>
          </a:prstGeom>
        </p:spPr>
      </p:pic>
    </p:spTree>
    <p:extLst>
      <p:ext uri="{BB962C8B-B14F-4D97-AF65-F5344CB8AC3E}">
        <p14:creationId xmlns:p14="http://schemas.microsoft.com/office/powerpoint/2010/main" val="31487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Simplified Bid Record</a:t>
            </a:r>
            <a:endParaRPr lang="en-US" dirty="0"/>
          </a:p>
        </p:txBody>
      </p:sp>
      <p:sp>
        <p:nvSpPr>
          <p:cNvPr id="3" name="Content Placeholder 2"/>
          <p:cNvSpPr>
            <a:spLocks noGrp="1"/>
          </p:cNvSpPr>
          <p:nvPr>
            <p:ph idx="1"/>
          </p:nvPr>
        </p:nvSpPr>
        <p:spPr>
          <a:xfrm>
            <a:off x="677334" y="1604865"/>
            <a:ext cx="8765246" cy="4665101"/>
          </a:xfrm>
        </p:spPr>
        <p:txBody>
          <a:bodyPr>
            <a:normAutofit/>
          </a:bodyPr>
          <a:lstStyle/>
          <a:p>
            <a:pPr marL="0" indent="0">
              <a:buNone/>
            </a:pPr>
            <a:endParaRPr lang="en-US" dirty="0"/>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677334" y="1346607"/>
            <a:ext cx="8424155" cy="4923359"/>
          </a:xfrm>
          <a:prstGeom prst="rect">
            <a:avLst/>
          </a:prstGeom>
        </p:spPr>
      </p:pic>
    </p:spTree>
    <p:extLst>
      <p:ext uri="{BB962C8B-B14F-4D97-AF65-F5344CB8AC3E}">
        <p14:creationId xmlns:p14="http://schemas.microsoft.com/office/powerpoint/2010/main" val="118005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02905"/>
            <a:ext cx="8596668" cy="883298"/>
          </a:xfrm>
        </p:spPr>
        <p:txBody>
          <a:bodyPr/>
          <a:lstStyle/>
          <a:p>
            <a:r>
              <a:rPr lang="en-US" dirty="0" smtClean="0"/>
              <a:t>Sole Source</a:t>
            </a:r>
            <a:endParaRPr lang="en-US" dirty="0"/>
          </a:p>
        </p:txBody>
      </p:sp>
      <p:sp>
        <p:nvSpPr>
          <p:cNvPr id="3" name="Content Placeholder 2"/>
          <p:cNvSpPr>
            <a:spLocks noGrp="1"/>
          </p:cNvSpPr>
          <p:nvPr>
            <p:ph idx="1"/>
          </p:nvPr>
        </p:nvSpPr>
        <p:spPr>
          <a:xfrm>
            <a:off x="677334" y="1354384"/>
            <a:ext cx="8765246" cy="4665101"/>
          </a:xfrm>
        </p:spPr>
        <p:txBody>
          <a:bodyPr>
            <a:normAutofit fontScale="92500" lnSpcReduction="10000"/>
          </a:bodyPr>
          <a:lstStyle/>
          <a:p>
            <a:pPr>
              <a:buFont typeface="Wingdings 3" panose="05040102010807070707" pitchFamily="18" charset="2"/>
              <a:buChar char="u"/>
            </a:pPr>
            <a:endParaRPr lang="en-US" dirty="0">
              <a:solidFill>
                <a:schemeClr val="accent6">
                  <a:lumMod val="75000"/>
                </a:schemeClr>
              </a:solidFill>
            </a:endParaRPr>
          </a:p>
          <a:p>
            <a:pPr>
              <a:buFont typeface="Wingdings 3" panose="05040102010807070707" pitchFamily="18" charset="2"/>
              <a:buChar char="u"/>
              <a:defRPr/>
            </a:pPr>
            <a:r>
              <a:rPr lang="en-US" altLang="en-US" sz="2000" u="sng" dirty="0">
                <a:solidFill>
                  <a:schemeClr val="accent6">
                    <a:lumMod val="75000"/>
                  </a:schemeClr>
                </a:solidFill>
              </a:rPr>
              <a:t>$5,000</a:t>
            </a:r>
            <a:r>
              <a:rPr lang="en-US" altLang="en-US" sz="2000" dirty="0">
                <a:solidFill>
                  <a:schemeClr val="accent6">
                    <a:lumMod val="75000"/>
                  </a:schemeClr>
                </a:solidFill>
              </a:rPr>
              <a:t> - </a:t>
            </a:r>
            <a:r>
              <a:rPr lang="en-US" altLang="en-US" sz="2000" u="sng" dirty="0">
                <a:solidFill>
                  <a:schemeClr val="accent6">
                    <a:lumMod val="75000"/>
                  </a:schemeClr>
                </a:solidFill>
              </a:rPr>
              <a:t>$25,000</a:t>
            </a:r>
          </a:p>
          <a:p>
            <a:pPr>
              <a:buFont typeface="Wingdings 3" panose="05040102010807070707" pitchFamily="18" charset="2"/>
              <a:buChar char="u"/>
              <a:defRPr/>
            </a:pPr>
            <a:r>
              <a:rPr lang="en-US" sz="2000" dirty="0">
                <a:solidFill>
                  <a:schemeClr val="accent6">
                    <a:lumMod val="75000"/>
                  </a:schemeClr>
                </a:solidFill>
              </a:rPr>
              <a:t>"Noncompetitive negotiation“ - this process may be used to purchase a product or service that can only be obtained from one source.</a:t>
            </a:r>
          </a:p>
          <a:p>
            <a:pPr>
              <a:buFont typeface="Wingdings 3" panose="05040102010807070707" pitchFamily="18" charset="2"/>
              <a:buChar char="u"/>
              <a:defRPr/>
            </a:pPr>
            <a:r>
              <a:rPr lang="en-US" sz="2000" dirty="0">
                <a:solidFill>
                  <a:schemeClr val="accent6">
                    <a:lumMod val="75000"/>
                  </a:schemeClr>
                </a:solidFill>
              </a:rPr>
              <a:t>One or more of the following circumstances may be the basis for the request, but must be adequately justified:</a:t>
            </a:r>
          </a:p>
          <a:p>
            <a:pPr marL="0" indent="0">
              <a:buClr>
                <a:schemeClr val="accent6">
                  <a:lumMod val="75000"/>
                </a:schemeClr>
              </a:buClr>
              <a:buFont typeface="Arial" panose="020B0604020202020204" pitchFamily="34" charset="0"/>
              <a:buNone/>
              <a:defRPr/>
            </a:pPr>
            <a:endParaRPr lang="en-US" sz="1000" dirty="0">
              <a:solidFill>
                <a:schemeClr val="accent6">
                  <a:lumMod val="75000"/>
                </a:schemeClr>
              </a:solidFill>
            </a:endParaRPr>
          </a:p>
          <a:p>
            <a:pPr lvl="1">
              <a:buFont typeface="Arial" panose="020B0604020202020204" pitchFamily="34" charset="0"/>
              <a:buChar char="•"/>
              <a:defRPr/>
            </a:pPr>
            <a:r>
              <a:rPr lang="en-US" sz="1800" dirty="0">
                <a:solidFill>
                  <a:schemeClr val="accent6">
                    <a:lumMod val="75000"/>
                  </a:schemeClr>
                </a:solidFill>
              </a:rPr>
              <a:t>The service is unique or of a proprietary nature available from only one source.</a:t>
            </a:r>
          </a:p>
          <a:p>
            <a:pPr lvl="1">
              <a:buFont typeface="Arial" panose="020B0604020202020204" pitchFamily="34" charset="0"/>
              <a:buChar char="•"/>
              <a:defRPr/>
            </a:pPr>
            <a:r>
              <a:rPr lang="en-US" sz="1800" dirty="0">
                <a:solidFill>
                  <a:schemeClr val="accent6">
                    <a:lumMod val="75000"/>
                  </a:schemeClr>
                </a:solidFill>
              </a:rPr>
              <a:t>Grant monies are involved, that cannot qualify as an exemption, that require subcontracts and specify the contractor.</a:t>
            </a:r>
          </a:p>
          <a:p>
            <a:pPr lvl="1">
              <a:buFont typeface="Arial" panose="020B0604020202020204" pitchFamily="34" charset="0"/>
              <a:buChar char="•"/>
              <a:defRPr/>
            </a:pPr>
            <a:r>
              <a:rPr lang="en-US" sz="1800" dirty="0">
                <a:solidFill>
                  <a:schemeClr val="accent6">
                    <a:lumMod val="75000"/>
                  </a:schemeClr>
                </a:solidFill>
              </a:rPr>
              <a:t>A public emergency exists where the urgency for the required service will not permit competitive solicitation.</a:t>
            </a:r>
          </a:p>
          <a:p>
            <a:pPr lvl="1">
              <a:buFont typeface="Arial" panose="020B0604020202020204" pitchFamily="34" charset="0"/>
              <a:buChar char="•"/>
              <a:defRPr/>
            </a:pPr>
            <a:r>
              <a:rPr lang="en-US" sz="1800" dirty="0">
                <a:solidFill>
                  <a:schemeClr val="accent6">
                    <a:lumMod val="75000"/>
                  </a:schemeClr>
                </a:solidFill>
              </a:rPr>
              <a:t>Substantial time pressure exists beyond the agency's control. (This does not include administrative delays or confusions in processing the necessary paperwork for purchasing approval.)</a:t>
            </a:r>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997708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7550"/>
            <a:ext cx="8596668" cy="883298"/>
          </a:xfrm>
        </p:spPr>
        <p:txBody>
          <a:bodyPr/>
          <a:lstStyle/>
          <a:p>
            <a:r>
              <a:rPr lang="en-US" dirty="0" smtClean="0"/>
              <a:t>Sole Source- Continued</a:t>
            </a:r>
            <a:endParaRPr lang="en-US" dirty="0"/>
          </a:p>
        </p:txBody>
      </p:sp>
      <p:sp>
        <p:nvSpPr>
          <p:cNvPr id="3" name="Content Placeholder 2"/>
          <p:cNvSpPr>
            <a:spLocks noGrp="1"/>
          </p:cNvSpPr>
          <p:nvPr>
            <p:ph idx="1"/>
          </p:nvPr>
        </p:nvSpPr>
        <p:spPr>
          <a:xfrm>
            <a:off x="677334" y="1544938"/>
            <a:ext cx="8765246" cy="3516459"/>
          </a:xfrm>
        </p:spPr>
        <p:txBody>
          <a:bodyPr>
            <a:normAutofit/>
          </a:bodyPr>
          <a:lstStyle/>
          <a:p>
            <a:pPr marL="0" indent="0">
              <a:buNone/>
            </a:pPr>
            <a:endParaRPr lang="en-US" sz="2000" dirty="0">
              <a:solidFill>
                <a:schemeClr val="accent6">
                  <a:lumMod val="75000"/>
                </a:schemeClr>
              </a:solidFill>
            </a:endParaRPr>
          </a:p>
          <a:p>
            <a:r>
              <a:rPr lang="en-US" altLang="en-US" sz="2000" dirty="0" smtClean="0">
                <a:solidFill>
                  <a:schemeClr val="accent6">
                    <a:lumMod val="75000"/>
                  </a:schemeClr>
                </a:solidFill>
              </a:rPr>
              <a:t>Sole source waivers for purchases </a:t>
            </a:r>
            <a:r>
              <a:rPr lang="en-US" altLang="en-US" sz="2000" u="sng" dirty="0" smtClean="0">
                <a:solidFill>
                  <a:schemeClr val="accent6">
                    <a:lumMod val="75000"/>
                  </a:schemeClr>
                </a:solidFill>
              </a:rPr>
              <a:t>under $25,000</a:t>
            </a:r>
            <a:r>
              <a:rPr lang="en-US" altLang="en-US" sz="2000" dirty="0" smtClean="0">
                <a:solidFill>
                  <a:schemeClr val="accent6">
                    <a:lumMod val="75000"/>
                  </a:schemeClr>
                </a:solidFill>
              </a:rPr>
              <a:t> can be approved by your campus Director of Procurement.</a:t>
            </a:r>
          </a:p>
          <a:p>
            <a:r>
              <a:rPr lang="en-US" altLang="en-US" sz="2000" dirty="0" smtClean="0">
                <a:solidFill>
                  <a:schemeClr val="accent6">
                    <a:lumMod val="75000"/>
                  </a:schemeClr>
                </a:solidFill>
              </a:rPr>
              <a:t>Sole </a:t>
            </a:r>
            <a:r>
              <a:rPr lang="en-US" altLang="en-US" sz="2000" dirty="0">
                <a:solidFill>
                  <a:schemeClr val="accent6">
                    <a:lumMod val="75000"/>
                  </a:schemeClr>
                </a:solidFill>
              </a:rPr>
              <a:t>source waivers for purchases </a:t>
            </a:r>
            <a:r>
              <a:rPr lang="en-US" altLang="en-US" sz="2000" u="sng" dirty="0">
                <a:solidFill>
                  <a:schemeClr val="accent6">
                    <a:lumMod val="75000"/>
                  </a:schemeClr>
                </a:solidFill>
              </a:rPr>
              <a:t>over $25,000</a:t>
            </a:r>
            <a:r>
              <a:rPr lang="en-US" altLang="en-US" sz="2000" dirty="0">
                <a:solidFill>
                  <a:schemeClr val="accent6">
                    <a:lumMod val="75000"/>
                  </a:schemeClr>
                </a:solidFill>
              </a:rPr>
              <a:t> require the Governor's approval and must be submitted to UW System well in advance to be added to the waiver list for the next fiscal year. </a:t>
            </a:r>
          </a:p>
          <a:p>
            <a:r>
              <a:rPr lang="en-US" altLang="en-US" sz="2000" dirty="0">
                <a:solidFill>
                  <a:schemeClr val="accent6">
                    <a:lumMod val="75000"/>
                  </a:schemeClr>
                </a:solidFill>
              </a:rPr>
              <a:t>The State Procurement Director or a specially designated procurement agent may approve sole source waivers at $25,000 or less.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562947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192" y="858918"/>
            <a:ext cx="8596668" cy="1320800"/>
          </a:xfrm>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794607" y="4355428"/>
            <a:ext cx="4325838" cy="512020"/>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6409408" y="5276578"/>
            <a:ext cx="2407298" cy="1016841"/>
          </a:xfrm>
          <a:prstGeom prst="roundRect">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9310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99187"/>
            <a:ext cx="5553615" cy="1161661"/>
          </a:xfrm>
        </p:spPr>
        <p:txBody>
          <a:bodyPr>
            <a:normAutofit fontScale="90000"/>
          </a:bodyPr>
          <a:lstStyle/>
          <a:p>
            <a:r>
              <a:rPr lang="en-US" dirty="0" smtClean="0"/>
              <a:t>Request for Bid (RFB) vs. </a:t>
            </a:r>
            <a:br>
              <a:rPr lang="en-US" dirty="0" smtClean="0"/>
            </a:br>
            <a:r>
              <a:rPr lang="en-US" dirty="0" smtClean="0"/>
              <a:t>Request for Proposal (RFP)</a:t>
            </a:r>
            <a:endParaRPr lang="en-US" dirty="0"/>
          </a:p>
        </p:txBody>
      </p:sp>
      <p:sp>
        <p:nvSpPr>
          <p:cNvPr id="3" name="Content Placeholder 2"/>
          <p:cNvSpPr>
            <a:spLocks noGrp="1"/>
          </p:cNvSpPr>
          <p:nvPr>
            <p:ph idx="1"/>
          </p:nvPr>
        </p:nvSpPr>
        <p:spPr>
          <a:xfrm>
            <a:off x="677334" y="1660848"/>
            <a:ext cx="8765246" cy="3601617"/>
          </a:xfrm>
        </p:spPr>
        <p:txBody>
          <a:bodyPr>
            <a:normAutofit/>
          </a:bodyPr>
          <a:lstStyle/>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
        <p:nvSpPr>
          <p:cNvPr id="7" name="TextBox 6"/>
          <p:cNvSpPr txBox="1"/>
          <p:nvPr/>
        </p:nvSpPr>
        <p:spPr>
          <a:xfrm>
            <a:off x="761309" y="1987419"/>
            <a:ext cx="2885232" cy="4616648"/>
          </a:xfrm>
          <a:prstGeom prst="rect">
            <a:avLst/>
          </a:prstGeom>
          <a:noFill/>
        </p:spPr>
        <p:txBody>
          <a:bodyPr wrap="square" numCol="1" rtlCol="0">
            <a:spAutoFit/>
          </a:bodyPr>
          <a:lstStyle/>
          <a:p>
            <a:r>
              <a:rPr lang="en-US" sz="2000" u="sng" dirty="0" smtClean="0">
                <a:solidFill>
                  <a:schemeClr val="accent6">
                    <a:lumMod val="75000"/>
                  </a:schemeClr>
                </a:solidFill>
              </a:rPr>
              <a:t>Factor</a:t>
            </a:r>
          </a:p>
          <a:p>
            <a:r>
              <a:rPr lang="en-US" dirty="0" smtClean="0">
                <a:solidFill>
                  <a:schemeClr val="accent6">
                    <a:lumMod val="75000"/>
                  </a:schemeClr>
                </a:solidFill>
              </a:rPr>
              <a:t>Spec/</a:t>
            </a:r>
            <a:r>
              <a:rPr lang="en-US" dirty="0" err="1" smtClean="0">
                <a:solidFill>
                  <a:schemeClr val="accent6">
                    <a:lumMod val="75000"/>
                  </a:schemeClr>
                </a:solidFill>
              </a:rPr>
              <a:t>Reqs</a:t>
            </a:r>
            <a:endParaRPr lang="en-US" dirty="0" smtClean="0">
              <a:solidFill>
                <a:schemeClr val="accent6">
                  <a:lumMod val="75000"/>
                </a:schemeClr>
              </a:solidFill>
            </a:endParaRPr>
          </a:p>
          <a:p>
            <a:endParaRPr lang="en-US" dirty="0">
              <a:solidFill>
                <a:schemeClr val="accent6">
                  <a:lumMod val="75000"/>
                </a:schemeClr>
              </a:solidFill>
            </a:endParaRPr>
          </a:p>
          <a:p>
            <a:endParaRPr lang="en-US" dirty="0" smtClean="0">
              <a:solidFill>
                <a:schemeClr val="accent6">
                  <a:lumMod val="75000"/>
                </a:schemeClr>
              </a:solidFill>
            </a:endParaRPr>
          </a:p>
          <a:p>
            <a:r>
              <a:rPr lang="en-US" dirty="0" smtClean="0">
                <a:solidFill>
                  <a:schemeClr val="accent6">
                    <a:lumMod val="75000"/>
                  </a:schemeClr>
                </a:solidFill>
              </a:rPr>
              <a:t>Award Basis</a:t>
            </a:r>
          </a:p>
          <a:p>
            <a:endParaRPr lang="en-US" dirty="0">
              <a:solidFill>
                <a:schemeClr val="accent6">
                  <a:lumMod val="75000"/>
                </a:schemeClr>
              </a:solidFill>
            </a:endParaRPr>
          </a:p>
          <a:p>
            <a:endParaRPr lang="en-US" dirty="0" smtClean="0">
              <a:solidFill>
                <a:schemeClr val="accent6">
                  <a:lumMod val="75000"/>
                </a:schemeClr>
              </a:solidFill>
            </a:endParaRPr>
          </a:p>
          <a:p>
            <a:r>
              <a:rPr lang="en-US" dirty="0" smtClean="0">
                <a:solidFill>
                  <a:schemeClr val="accent6">
                    <a:lumMod val="75000"/>
                  </a:schemeClr>
                </a:solidFill>
              </a:rPr>
              <a:t>Analysis</a:t>
            </a:r>
          </a:p>
          <a:p>
            <a:endParaRPr lang="en-US" dirty="0">
              <a:solidFill>
                <a:schemeClr val="accent6">
                  <a:lumMod val="75000"/>
                </a:schemeClr>
              </a:solidFill>
            </a:endParaRPr>
          </a:p>
          <a:p>
            <a:endParaRPr lang="en-US" dirty="0" smtClean="0">
              <a:solidFill>
                <a:schemeClr val="accent6">
                  <a:lumMod val="75000"/>
                </a:schemeClr>
              </a:solidFill>
            </a:endParaRPr>
          </a:p>
          <a:p>
            <a:r>
              <a:rPr lang="en-US" dirty="0">
                <a:solidFill>
                  <a:schemeClr val="accent6">
                    <a:lumMod val="75000"/>
                  </a:schemeClr>
                </a:solidFill>
              </a:rPr>
              <a:t>S</a:t>
            </a:r>
            <a:r>
              <a:rPr lang="en-US" dirty="0" smtClean="0">
                <a:solidFill>
                  <a:schemeClr val="accent6">
                    <a:lumMod val="75000"/>
                  </a:schemeClr>
                </a:solidFill>
              </a:rPr>
              <a:t>uppliers</a:t>
            </a:r>
          </a:p>
          <a:p>
            <a:endParaRPr lang="en-US" dirty="0">
              <a:solidFill>
                <a:schemeClr val="accent6">
                  <a:lumMod val="75000"/>
                </a:schemeClr>
              </a:solidFill>
            </a:endParaRPr>
          </a:p>
          <a:p>
            <a:endParaRPr lang="en-US" dirty="0" smtClean="0">
              <a:solidFill>
                <a:schemeClr val="accent6">
                  <a:lumMod val="75000"/>
                </a:schemeClr>
              </a:solidFill>
            </a:endParaRPr>
          </a:p>
          <a:p>
            <a:r>
              <a:rPr lang="en-US" dirty="0" smtClean="0">
                <a:solidFill>
                  <a:schemeClr val="accent6">
                    <a:lumMod val="75000"/>
                  </a:schemeClr>
                </a:solidFill>
              </a:rPr>
              <a:t>Timeframe to complete</a:t>
            </a:r>
          </a:p>
          <a:p>
            <a:endParaRPr lang="en-US" sz="2000" dirty="0">
              <a:solidFill>
                <a:schemeClr val="accent6">
                  <a:lumMod val="75000"/>
                </a:schemeClr>
              </a:solidFill>
            </a:endParaRPr>
          </a:p>
          <a:p>
            <a:endParaRPr lang="en-US" sz="2000" u="sng" dirty="0" smtClean="0">
              <a:solidFill>
                <a:schemeClr val="accent6">
                  <a:lumMod val="75000"/>
                </a:schemeClr>
              </a:solidFill>
            </a:endParaRPr>
          </a:p>
        </p:txBody>
      </p:sp>
      <p:sp>
        <p:nvSpPr>
          <p:cNvPr id="9" name="TextBox 8"/>
          <p:cNvSpPr txBox="1"/>
          <p:nvPr/>
        </p:nvSpPr>
        <p:spPr>
          <a:xfrm>
            <a:off x="3646541" y="1987419"/>
            <a:ext cx="2383107" cy="4708981"/>
          </a:xfrm>
          <a:prstGeom prst="rect">
            <a:avLst/>
          </a:prstGeom>
          <a:noFill/>
        </p:spPr>
        <p:txBody>
          <a:bodyPr wrap="square" numCol="1" rtlCol="0">
            <a:spAutoFit/>
          </a:bodyPr>
          <a:lstStyle/>
          <a:p>
            <a:r>
              <a:rPr lang="en-US" sz="2000" u="sng" dirty="0" smtClean="0">
                <a:solidFill>
                  <a:schemeClr val="accent6">
                    <a:lumMod val="75000"/>
                  </a:schemeClr>
                </a:solidFill>
              </a:rPr>
              <a:t>RFB</a:t>
            </a: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Detail Specs</a:t>
            </a: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Know what you need</a:t>
            </a:r>
          </a:p>
          <a:p>
            <a:pPr marL="342900" indent="-342900">
              <a:buClr>
                <a:schemeClr val="accent1"/>
              </a:buClr>
              <a:buFont typeface="Arial" panose="020B0604020202020204" pitchFamily="34" charset="0"/>
              <a:buChar char="•"/>
            </a:pPr>
            <a:endParaRPr lang="en-US" sz="2000" dirty="0" smtClean="0">
              <a:solidFill>
                <a:schemeClr val="accent6">
                  <a:lumMod val="75000"/>
                </a:schemeClr>
              </a:solidFill>
            </a:endParaRP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Meet/don’t meet Specs</a:t>
            </a: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Lowest Cost</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Purchasing Agent/User</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Bidders</a:t>
            </a: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endParaRPr lang="en-US" sz="1500" dirty="0" smtClean="0">
              <a:solidFill>
                <a:schemeClr val="accent6">
                  <a:lumMod val="75000"/>
                </a:schemeClr>
              </a:solidFill>
            </a:endParaRPr>
          </a:p>
          <a:p>
            <a:pPr marL="342900" indent="-342900">
              <a:buClr>
                <a:schemeClr val="accent1"/>
              </a:buClr>
              <a:buFont typeface="Arial" panose="020B0604020202020204" pitchFamily="34" charset="0"/>
              <a:buChar char="•"/>
            </a:pP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1 to 3 months</a:t>
            </a:r>
          </a:p>
          <a:p>
            <a:pPr marL="342900" indent="-342900">
              <a:buClr>
                <a:schemeClr val="accent1"/>
              </a:buClr>
              <a:buFont typeface="Arial" panose="020B0604020202020204" pitchFamily="34" charset="0"/>
              <a:buChar char="•"/>
            </a:pPr>
            <a:r>
              <a:rPr lang="en-US" sz="1500" dirty="0" smtClean="0">
                <a:solidFill>
                  <a:schemeClr val="accent6">
                    <a:lumMod val="75000"/>
                  </a:schemeClr>
                </a:solidFill>
              </a:rPr>
              <a:t>Depends on research time</a:t>
            </a:r>
            <a:endParaRPr lang="en-US" sz="1500" dirty="0">
              <a:solidFill>
                <a:schemeClr val="accent6">
                  <a:lumMod val="75000"/>
                </a:schemeClr>
              </a:solidFill>
            </a:endParaRPr>
          </a:p>
          <a:p>
            <a:pPr marL="342900" indent="-342900">
              <a:buClr>
                <a:schemeClr val="accent1"/>
              </a:buClr>
              <a:buFont typeface="Arial" panose="020B0604020202020204" pitchFamily="34" charset="0"/>
              <a:buChar char="•"/>
            </a:pPr>
            <a:endParaRPr lang="en-US" sz="2000" dirty="0" smtClean="0">
              <a:solidFill>
                <a:schemeClr val="accent6">
                  <a:lumMod val="75000"/>
                </a:schemeClr>
              </a:solidFill>
            </a:endParaRPr>
          </a:p>
        </p:txBody>
      </p:sp>
      <p:sp>
        <p:nvSpPr>
          <p:cNvPr id="11" name="TextBox 10"/>
          <p:cNvSpPr txBox="1"/>
          <p:nvPr/>
        </p:nvSpPr>
        <p:spPr>
          <a:xfrm>
            <a:off x="6678128" y="1987419"/>
            <a:ext cx="2593910" cy="4570482"/>
          </a:xfrm>
          <a:prstGeom prst="rect">
            <a:avLst/>
          </a:prstGeom>
          <a:noFill/>
        </p:spPr>
        <p:txBody>
          <a:bodyPr wrap="square" rtlCol="0">
            <a:spAutoFit/>
          </a:bodyPr>
          <a:lstStyle/>
          <a:p>
            <a:r>
              <a:rPr lang="en-US" sz="2000" u="sng" dirty="0" smtClean="0">
                <a:solidFill>
                  <a:schemeClr val="accent6">
                    <a:lumMod val="75000"/>
                  </a:schemeClr>
                </a:solidFill>
              </a:rPr>
              <a:t>RFP</a:t>
            </a:r>
          </a:p>
          <a:p>
            <a:pPr marL="285750" indent="-285750">
              <a:buClr>
                <a:schemeClr val="accent1"/>
              </a:buClr>
              <a:buFont typeface="Arial" panose="020B0604020202020204" pitchFamily="34" charset="0"/>
              <a:buChar char="•"/>
            </a:pPr>
            <a:r>
              <a:rPr lang="en-US" sz="1500" dirty="0" err="1" smtClean="0">
                <a:solidFill>
                  <a:schemeClr val="accent6">
                    <a:lumMod val="75000"/>
                  </a:schemeClr>
                </a:solidFill>
              </a:rPr>
              <a:t>Reqs</a:t>
            </a:r>
            <a:r>
              <a:rPr lang="en-US" sz="1500" dirty="0" smtClean="0">
                <a:solidFill>
                  <a:schemeClr val="accent6">
                    <a:lumMod val="75000"/>
                  </a:schemeClr>
                </a:solidFill>
              </a:rPr>
              <a:t>/Deliverables</a:t>
            </a: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Proposers to you “how”</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Evaluation criteria</a:t>
            </a: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Cost is only one factor</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endParaRPr lang="en-US" sz="1500" dirty="0" smtClean="0">
              <a:solidFill>
                <a:schemeClr val="accent6">
                  <a:lumMod val="75000"/>
                </a:schemeClr>
              </a:solidFill>
            </a:endParaRP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Evaluation committee</a:t>
            </a: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Procurement acts as chair for committee</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Proposers</a:t>
            </a:r>
          </a:p>
          <a:p>
            <a:pPr marL="285750" indent="-285750">
              <a:buClr>
                <a:schemeClr val="accent1"/>
              </a:buClr>
              <a:buFont typeface="Arial" panose="020B0604020202020204" pitchFamily="34" charset="0"/>
              <a:buChar char="•"/>
            </a:pPr>
            <a:endParaRPr lang="en-US" sz="1500" dirty="0">
              <a:solidFill>
                <a:schemeClr val="accent6">
                  <a:lumMod val="75000"/>
                </a:schemeClr>
              </a:solidFill>
            </a:endParaRPr>
          </a:p>
          <a:p>
            <a:pPr marL="285750" indent="-285750">
              <a:buClr>
                <a:schemeClr val="accent1"/>
              </a:buClr>
              <a:buFont typeface="Arial" panose="020B0604020202020204" pitchFamily="34" charset="0"/>
              <a:buChar char="•"/>
            </a:pPr>
            <a:endParaRPr lang="en-US" sz="1500" dirty="0" smtClean="0">
              <a:solidFill>
                <a:schemeClr val="accent6">
                  <a:lumMod val="75000"/>
                </a:schemeClr>
              </a:solidFill>
            </a:endParaRP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3 to 6 months average </a:t>
            </a:r>
          </a:p>
          <a:p>
            <a:pPr marL="285750" indent="-285750">
              <a:buClr>
                <a:schemeClr val="accent1"/>
              </a:buClr>
              <a:buFont typeface="Arial" panose="020B0604020202020204" pitchFamily="34" charset="0"/>
              <a:buChar char="•"/>
            </a:pPr>
            <a:r>
              <a:rPr lang="en-US" sz="1500" dirty="0" smtClean="0">
                <a:solidFill>
                  <a:schemeClr val="accent6">
                    <a:lumMod val="75000"/>
                  </a:schemeClr>
                </a:solidFill>
              </a:rPr>
              <a:t>Extensive develop/ research</a:t>
            </a:r>
          </a:p>
          <a:p>
            <a:pPr marL="285750" indent="-285750">
              <a:buFont typeface="Arial" panose="020B0604020202020204" pitchFamily="34" charset="0"/>
              <a:buChar char="•"/>
            </a:pPr>
            <a:endParaRPr lang="en-US" dirty="0">
              <a:solidFill>
                <a:schemeClr val="accent6">
                  <a:lumMod val="75000"/>
                </a:schemeClr>
              </a:solidFill>
            </a:endParaRPr>
          </a:p>
        </p:txBody>
      </p:sp>
    </p:spTree>
    <p:extLst>
      <p:ext uri="{BB962C8B-B14F-4D97-AF65-F5344CB8AC3E}">
        <p14:creationId xmlns:p14="http://schemas.microsoft.com/office/powerpoint/2010/main" val="2792222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51248"/>
          </a:xfrm>
        </p:spPr>
        <p:txBody>
          <a:bodyPr>
            <a:normAutofit fontScale="90000"/>
          </a:bodyPr>
          <a:lstStyle/>
          <a:p>
            <a:r>
              <a:rPr lang="en-US" dirty="0" smtClean="0"/>
              <a:t>UW-W Common Purchases and the Method Used to Purchase</a:t>
            </a:r>
            <a:br>
              <a:rPr lang="en-US" dirty="0" smtClean="0"/>
            </a:br>
            <a:endParaRPr lang="en-US" dirty="0"/>
          </a:p>
        </p:txBody>
      </p:sp>
      <p:sp>
        <p:nvSpPr>
          <p:cNvPr id="3" name="Content Placeholder 2"/>
          <p:cNvSpPr>
            <a:spLocks noGrp="1"/>
          </p:cNvSpPr>
          <p:nvPr>
            <p:ph idx="1"/>
          </p:nvPr>
        </p:nvSpPr>
        <p:spPr>
          <a:xfrm>
            <a:off x="677334" y="1660848"/>
            <a:ext cx="8765246" cy="3601617"/>
          </a:xfrm>
        </p:spPr>
        <p:txBody>
          <a:bodyPr>
            <a:normAutofit/>
          </a:bodyPr>
          <a:lstStyle/>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
        <p:nvSpPr>
          <p:cNvPr id="7" name="TextBox 6"/>
          <p:cNvSpPr txBox="1"/>
          <p:nvPr/>
        </p:nvSpPr>
        <p:spPr>
          <a:xfrm>
            <a:off x="677334" y="1987420"/>
            <a:ext cx="8494658" cy="3754874"/>
          </a:xfrm>
          <a:prstGeom prst="rect">
            <a:avLst/>
          </a:prstGeom>
          <a:noFill/>
        </p:spPr>
        <p:txBody>
          <a:bodyPr wrap="square" rtlCol="0">
            <a:spAutoFit/>
          </a:bodyPr>
          <a:lstStyle/>
          <a:p>
            <a:pPr marL="342900" indent="-342900">
              <a:buClr>
                <a:schemeClr val="accent1"/>
              </a:buClr>
              <a:buSzPct val="85000"/>
              <a:buFont typeface="Arial" panose="020B0604020202020204" pitchFamily="34" charset="0"/>
              <a:buChar char="•"/>
              <a:defRPr/>
            </a:pPr>
            <a:r>
              <a:rPr lang="en-US" altLang="en-US" sz="2400" dirty="0">
                <a:solidFill>
                  <a:schemeClr val="accent6">
                    <a:lumMod val="75000"/>
                  </a:schemeClr>
                </a:solidFill>
              </a:rPr>
              <a:t>Computers</a:t>
            </a:r>
          </a:p>
          <a:p>
            <a:pPr marL="731838" lvl="2">
              <a:buClr>
                <a:schemeClr val="accent1"/>
              </a:buClr>
              <a:buSzPct val="70000"/>
              <a:defRPr/>
            </a:pPr>
            <a:r>
              <a:rPr lang="en-US" altLang="en-US" sz="2000" dirty="0">
                <a:solidFill>
                  <a:schemeClr val="accent6">
                    <a:lumMod val="75000"/>
                  </a:schemeClr>
                </a:solidFill>
              </a:rPr>
              <a:t>Apple or Vanguard, contact </a:t>
            </a:r>
            <a:r>
              <a:rPr lang="en-US" altLang="en-US" sz="2000" dirty="0" err="1">
                <a:solidFill>
                  <a:schemeClr val="accent6">
                    <a:lumMod val="75000"/>
                  </a:schemeClr>
                </a:solidFill>
              </a:rPr>
              <a:t>iCIT</a:t>
            </a:r>
            <a:endParaRPr lang="en-US" altLang="en-US" sz="2000" dirty="0">
              <a:solidFill>
                <a:schemeClr val="accent6">
                  <a:lumMod val="75000"/>
                </a:schemeClr>
              </a:solidFill>
            </a:endParaRPr>
          </a:p>
          <a:p>
            <a:pPr marL="342900" indent="-342900">
              <a:buClr>
                <a:schemeClr val="accent1"/>
              </a:buClr>
              <a:buSzPct val="85000"/>
              <a:buFont typeface="Arial" panose="020B0604020202020204" pitchFamily="34" charset="0"/>
              <a:buChar char="•"/>
              <a:defRPr/>
            </a:pPr>
            <a:r>
              <a:rPr lang="en-US" altLang="en-US" sz="2400" dirty="0">
                <a:solidFill>
                  <a:schemeClr val="accent6">
                    <a:lumMod val="75000"/>
                  </a:schemeClr>
                </a:solidFill>
              </a:rPr>
              <a:t>Travel – Airfare </a:t>
            </a:r>
          </a:p>
          <a:p>
            <a:pPr marL="742950" lvl="2">
              <a:buClr>
                <a:schemeClr val="accent1"/>
              </a:buClr>
              <a:buSzPct val="85000"/>
              <a:defRPr/>
            </a:pPr>
            <a:r>
              <a:rPr lang="en-US" altLang="en-US" sz="2000" dirty="0">
                <a:solidFill>
                  <a:schemeClr val="accent6">
                    <a:lumMod val="75000"/>
                  </a:schemeClr>
                </a:solidFill>
              </a:rPr>
              <a:t>Mandatory contract with Fox World </a:t>
            </a:r>
            <a:r>
              <a:rPr lang="en-US" altLang="en-US" sz="2000" dirty="0" smtClean="0">
                <a:solidFill>
                  <a:schemeClr val="accent6">
                    <a:lumMod val="75000"/>
                  </a:schemeClr>
                </a:solidFill>
              </a:rPr>
              <a:t>Travel or Concur</a:t>
            </a:r>
            <a:endParaRPr lang="en-US" altLang="en-US" sz="2000" dirty="0">
              <a:solidFill>
                <a:schemeClr val="accent6">
                  <a:lumMod val="75000"/>
                </a:schemeClr>
              </a:solidFill>
            </a:endParaRPr>
          </a:p>
          <a:p>
            <a:pPr marL="342900" indent="-342900">
              <a:buClr>
                <a:schemeClr val="accent1"/>
              </a:buClr>
              <a:buSzPct val="85000"/>
              <a:buFont typeface="Arial" panose="020B0604020202020204" pitchFamily="34" charset="0"/>
              <a:buChar char="•"/>
              <a:defRPr/>
            </a:pPr>
            <a:r>
              <a:rPr lang="en-US" altLang="en-US" sz="2400" dirty="0">
                <a:solidFill>
                  <a:schemeClr val="accent6">
                    <a:lumMod val="75000"/>
                  </a:schemeClr>
                </a:solidFill>
              </a:rPr>
              <a:t>Office Furniture</a:t>
            </a:r>
          </a:p>
          <a:p>
            <a:pPr marL="731838" lvl="2">
              <a:buClr>
                <a:schemeClr val="accent1"/>
              </a:buClr>
              <a:buSzPct val="70000"/>
              <a:defRPr/>
            </a:pPr>
            <a:r>
              <a:rPr lang="en-US" altLang="en-US" sz="2000" dirty="0">
                <a:solidFill>
                  <a:schemeClr val="accent6">
                    <a:lumMod val="75000"/>
                  </a:schemeClr>
                </a:solidFill>
              </a:rPr>
              <a:t>Mandatory contract with BSI</a:t>
            </a:r>
          </a:p>
          <a:p>
            <a:pPr marL="342900" indent="-342900">
              <a:buClr>
                <a:schemeClr val="accent1"/>
              </a:buClr>
              <a:buSzPct val="85000"/>
              <a:buFont typeface="Arial" panose="020B0604020202020204" pitchFamily="34" charset="0"/>
              <a:buChar char="•"/>
              <a:defRPr/>
            </a:pPr>
            <a:r>
              <a:rPr lang="en-US" altLang="en-US" sz="2400" dirty="0">
                <a:solidFill>
                  <a:schemeClr val="accent6">
                    <a:lumMod val="75000"/>
                  </a:schemeClr>
                </a:solidFill>
              </a:rPr>
              <a:t>Office Supplies</a:t>
            </a:r>
          </a:p>
          <a:p>
            <a:pPr marL="731838" lvl="2">
              <a:buClr>
                <a:schemeClr val="accent1"/>
              </a:buClr>
              <a:buSzPct val="70000"/>
              <a:defRPr/>
            </a:pPr>
            <a:r>
              <a:rPr lang="en-US" altLang="en-US" sz="2000" dirty="0">
                <a:solidFill>
                  <a:schemeClr val="accent6">
                    <a:lumMod val="75000"/>
                  </a:schemeClr>
                </a:solidFill>
              </a:rPr>
              <a:t>Use </a:t>
            </a:r>
            <a:r>
              <a:rPr lang="en-US" altLang="en-US" sz="2000" dirty="0" err="1">
                <a:solidFill>
                  <a:schemeClr val="accent6">
                    <a:lumMod val="75000"/>
                  </a:schemeClr>
                </a:solidFill>
              </a:rPr>
              <a:t>Shop@UW</a:t>
            </a:r>
            <a:r>
              <a:rPr lang="en-US" altLang="en-US" sz="2000" dirty="0">
                <a:solidFill>
                  <a:schemeClr val="accent6">
                    <a:lumMod val="75000"/>
                  </a:schemeClr>
                </a:solidFill>
              </a:rPr>
              <a:t> account to purchase from Staples</a:t>
            </a:r>
          </a:p>
          <a:p>
            <a:pPr marL="342900" lvl="1" indent="-342900">
              <a:buClr>
                <a:schemeClr val="accent1"/>
              </a:buClr>
              <a:buSzPct val="70000"/>
              <a:buFont typeface="Arial" panose="020B0604020202020204" pitchFamily="34" charset="0"/>
              <a:buChar char="•"/>
              <a:defRPr/>
            </a:pPr>
            <a:r>
              <a:rPr lang="en-US" altLang="en-US" sz="2400" dirty="0">
                <a:solidFill>
                  <a:schemeClr val="accent6">
                    <a:lumMod val="75000"/>
                  </a:schemeClr>
                </a:solidFill>
              </a:rPr>
              <a:t>Copiers</a:t>
            </a:r>
          </a:p>
          <a:p>
            <a:pPr marL="685800" lvl="2">
              <a:buClr>
                <a:schemeClr val="accent1"/>
              </a:buClr>
              <a:buSzPct val="70000"/>
              <a:defRPr/>
            </a:pPr>
            <a:r>
              <a:rPr lang="en-US" altLang="en-US" sz="2000" dirty="0">
                <a:solidFill>
                  <a:schemeClr val="accent6">
                    <a:lumMod val="75000"/>
                  </a:schemeClr>
                </a:solidFill>
              </a:rPr>
              <a:t>State contracts with Ricoh, </a:t>
            </a:r>
            <a:r>
              <a:rPr lang="en-US" altLang="en-US" sz="2000" dirty="0" smtClean="0">
                <a:solidFill>
                  <a:schemeClr val="accent6">
                    <a:lumMod val="75000"/>
                  </a:schemeClr>
                </a:solidFill>
              </a:rPr>
              <a:t>Rhyme, Gordon </a:t>
            </a:r>
            <a:r>
              <a:rPr lang="en-US" altLang="en-US" sz="2000" dirty="0" err="1">
                <a:solidFill>
                  <a:schemeClr val="accent6">
                    <a:lumMod val="75000"/>
                  </a:schemeClr>
                </a:solidFill>
              </a:rPr>
              <a:t>Flesch</a:t>
            </a:r>
            <a:r>
              <a:rPr lang="en-US" altLang="en-US" sz="2000" dirty="0">
                <a:solidFill>
                  <a:schemeClr val="accent6">
                    <a:lumMod val="75000"/>
                  </a:schemeClr>
                </a:solidFill>
              </a:rPr>
              <a:t> and others </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061" y="1987420"/>
            <a:ext cx="447725" cy="44772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2061" y="2638918"/>
            <a:ext cx="435590" cy="435590"/>
          </a:xfrm>
          <a:prstGeom prst="rect">
            <a:avLst/>
          </a:prstGeom>
        </p:spPr>
      </p:pic>
      <p:pic>
        <p:nvPicPr>
          <p:cNvPr id="1026" name="Picture 2"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5099" y="3316378"/>
            <a:ext cx="464687" cy="4646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5494" y="3970856"/>
            <a:ext cx="504292" cy="504292"/>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7658" y="4702831"/>
            <a:ext cx="424395" cy="424395"/>
          </a:xfrm>
          <a:prstGeom prst="rect">
            <a:avLst/>
          </a:prstGeom>
        </p:spPr>
      </p:pic>
    </p:spTree>
    <p:extLst>
      <p:ext uri="{BB962C8B-B14F-4D97-AF65-F5344CB8AC3E}">
        <p14:creationId xmlns:p14="http://schemas.microsoft.com/office/powerpoint/2010/main" val="3568442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3298"/>
          </a:xfrm>
        </p:spPr>
        <p:txBody>
          <a:bodyPr/>
          <a:lstStyle/>
          <a:p>
            <a:r>
              <a:rPr lang="en-US" dirty="0" smtClean="0"/>
              <a:t>Purchase Order (PO) Requests</a:t>
            </a:r>
            <a:endParaRPr lang="en-US" dirty="0"/>
          </a:p>
        </p:txBody>
      </p:sp>
      <p:sp>
        <p:nvSpPr>
          <p:cNvPr id="3" name="Content Placeholder 2"/>
          <p:cNvSpPr>
            <a:spLocks noGrp="1"/>
          </p:cNvSpPr>
          <p:nvPr>
            <p:ph idx="1"/>
          </p:nvPr>
        </p:nvSpPr>
        <p:spPr>
          <a:xfrm>
            <a:off x="677334" y="1660848"/>
            <a:ext cx="8765246" cy="3601617"/>
          </a:xfrm>
        </p:spPr>
        <p:txBody>
          <a:bodyPr>
            <a:normAutofit/>
          </a:bodyPr>
          <a:lstStyle/>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
        <p:nvSpPr>
          <p:cNvPr id="7" name="TextBox 6"/>
          <p:cNvSpPr txBox="1"/>
          <p:nvPr/>
        </p:nvSpPr>
        <p:spPr>
          <a:xfrm>
            <a:off x="565366" y="1594821"/>
            <a:ext cx="8494658" cy="4862870"/>
          </a:xfrm>
          <a:prstGeom prst="rect">
            <a:avLst/>
          </a:prstGeom>
          <a:noFill/>
        </p:spPr>
        <p:txBody>
          <a:bodyPr wrap="square" rtlCol="0">
            <a:spAutoFit/>
          </a:bodyPr>
          <a:lstStyle/>
          <a:p>
            <a:pPr>
              <a:buClr>
                <a:schemeClr val="accent1"/>
              </a:buClr>
              <a:defRPr/>
            </a:pPr>
            <a:r>
              <a:rPr lang="en-US" sz="1700" b="1" dirty="0">
                <a:solidFill>
                  <a:schemeClr val="accent6">
                    <a:lumMod val="75000"/>
                  </a:schemeClr>
                </a:solidFill>
              </a:rPr>
              <a:t>Plan Ahead </a:t>
            </a:r>
            <a:r>
              <a:rPr lang="en-US" sz="1600" dirty="0">
                <a:solidFill>
                  <a:schemeClr val="accent6">
                    <a:lumMod val="75000"/>
                  </a:schemeClr>
                </a:solidFill>
              </a:rPr>
              <a:t>- The request for a purchase order occurs </a:t>
            </a:r>
            <a:r>
              <a:rPr lang="en-US" sz="1600" b="1" u="sng" dirty="0">
                <a:solidFill>
                  <a:schemeClr val="accent6">
                    <a:lumMod val="75000"/>
                  </a:schemeClr>
                </a:solidFill>
              </a:rPr>
              <a:t>BEFORE</a:t>
            </a:r>
            <a:r>
              <a:rPr lang="en-US" sz="1600" dirty="0">
                <a:solidFill>
                  <a:schemeClr val="accent6">
                    <a:lumMod val="75000"/>
                  </a:schemeClr>
                </a:solidFill>
              </a:rPr>
              <a:t> a purchase is made.  Departments should plan to include enough time for review of the request and supporting documents, the PO to be prepared and sent to the </a:t>
            </a:r>
            <a:r>
              <a:rPr lang="en-US" sz="1600" dirty="0" smtClean="0">
                <a:solidFill>
                  <a:schemeClr val="accent6">
                    <a:lumMod val="75000"/>
                  </a:schemeClr>
                </a:solidFill>
              </a:rPr>
              <a:t>supplier, </a:t>
            </a:r>
            <a:r>
              <a:rPr lang="en-US" sz="1600" dirty="0">
                <a:solidFill>
                  <a:schemeClr val="accent6">
                    <a:lumMod val="75000"/>
                  </a:schemeClr>
                </a:solidFill>
              </a:rPr>
              <a:t>and the order to be processed and shipped by the </a:t>
            </a:r>
            <a:r>
              <a:rPr lang="en-US" sz="1600" dirty="0" smtClean="0">
                <a:solidFill>
                  <a:schemeClr val="accent6">
                    <a:lumMod val="75000"/>
                  </a:schemeClr>
                </a:solidFill>
              </a:rPr>
              <a:t>supplier </a:t>
            </a:r>
            <a:r>
              <a:rPr lang="en-US" sz="1600" dirty="0">
                <a:solidFill>
                  <a:schemeClr val="accent6">
                    <a:lumMod val="75000"/>
                  </a:schemeClr>
                </a:solidFill>
              </a:rPr>
              <a:t>before the product or service is needed.</a:t>
            </a:r>
          </a:p>
          <a:p>
            <a:pPr>
              <a:buClr>
                <a:schemeClr val="accent6">
                  <a:lumMod val="75000"/>
                </a:schemeClr>
              </a:buClr>
              <a:defRPr/>
            </a:pPr>
            <a:endParaRPr lang="en-US" sz="1600" dirty="0">
              <a:solidFill>
                <a:schemeClr val="accent6">
                  <a:lumMod val="75000"/>
                </a:schemeClr>
              </a:solidFill>
            </a:endParaRPr>
          </a:p>
          <a:p>
            <a:pPr>
              <a:buClr>
                <a:schemeClr val="accent1"/>
              </a:buClr>
              <a:defRPr/>
            </a:pPr>
            <a:r>
              <a:rPr lang="en-US" sz="1700" b="1" dirty="0">
                <a:solidFill>
                  <a:schemeClr val="accent6">
                    <a:lumMod val="75000"/>
                  </a:schemeClr>
                </a:solidFill>
              </a:rPr>
              <a:t>Request The PO </a:t>
            </a:r>
            <a:r>
              <a:rPr lang="en-US" sz="1600" dirty="0">
                <a:solidFill>
                  <a:schemeClr val="accent6">
                    <a:lumMod val="75000"/>
                  </a:schemeClr>
                </a:solidFill>
              </a:rPr>
              <a:t>– Submit the PO request form, quotes from selected </a:t>
            </a:r>
            <a:r>
              <a:rPr lang="en-US" sz="1600" dirty="0" smtClean="0">
                <a:solidFill>
                  <a:schemeClr val="accent6">
                    <a:lumMod val="75000"/>
                  </a:schemeClr>
                </a:solidFill>
              </a:rPr>
              <a:t>suppliers </a:t>
            </a:r>
            <a:r>
              <a:rPr lang="en-US" sz="1600" dirty="0">
                <a:solidFill>
                  <a:schemeClr val="accent6">
                    <a:lumMod val="75000"/>
                  </a:schemeClr>
                </a:solidFill>
              </a:rPr>
              <a:t>(including the specifications sent to them), and the quote summary document (simplified bid record) showing the comparison of quotes to the Purchasing Office for review.  Requests are sent to </a:t>
            </a:r>
            <a:r>
              <a:rPr lang="en-US" sz="1600" dirty="0" smtClean="0">
                <a:solidFill>
                  <a:schemeClr val="accent6">
                    <a:lumMod val="75000"/>
                  </a:schemeClr>
                </a:solidFill>
                <a:hlinkClick r:id="rId3"/>
              </a:rPr>
              <a:t>purchasing@uww.edu</a:t>
            </a:r>
            <a:r>
              <a:rPr lang="en-US" sz="1600" dirty="0" smtClean="0">
                <a:solidFill>
                  <a:schemeClr val="accent6">
                    <a:lumMod val="75000"/>
                  </a:schemeClr>
                </a:solidFill>
              </a:rPr>
              <a:t> or </a:t>
            </a:r>
            <a:r>
              <a:rPr lang="en-US" sz="1600" dirty="0">
                <a:solidFill>
                  <a:schemeClr val="accent6">
                    <a:lumMod val="75000"/>
                  </a:schemeClr>
                </a:solidFill>
              </a:rPr>
              <a:t>Hyer Hall room </a:t>
            </a:r>
            <a:r>
              <a:rPr lang="en-US" sz="1600" dirty="0" smtClean="0">
                <a:solidFill>
                  <a:schemeClr val="accent6">
                    <a:lumMod val="75000"/>
                  </a:schemeClr>
                </a:solidFill>
              </a:rPr>
              <a:t>139.</a:t>
            </a:r>
            <a:endParaRPr lang="en-US" sz="1600" dirty="0">
              <a:solidFill>
                <a:schemeClr val="accent6">
                  <a:lumMod val="75000"/>
                </a:schemeClr>
              </a:solidFill>
            </a:endParaRPr>
          </a:p>
          <a:p>
            <a:pPr>
              <a:buClr>
                <a:schemeClr val="accent6">
                  <a:lumMod val="75000"/>
                </a:schemeClr>
              </a:buClr>
              <a:defRPr/>
            </a:pPr>
            <a:endParaRPr lang="en-US" sz="1600" dirty="0">
              <a:solidFill>
                <a:schemeClr val="accent6">
                  <a:lumMod val="75000"/>
                </a:schemeClr>
              </a:solidFill>
            </a:endParaRPr>
          </a:p>
          <a:p>
            <a:pPr algn="ctr">
              <a:buClr>
                <a:schemeClr val="accent6">
                  <a:lumMod val="75000"/>
                </a:schemeClr>
              </a:buClr>
              <a:defRPr/>
            </a:pPr>
            <a:r>
              <a:rPr lang="en-US" sz="1600" b="1" dirty="0" smtClean="0">
                <a:solidFill>
                  <a:srgbClr val="FF0000"/>
                </a:solidFill>
              </a:rPr>
              <a:t>Invoices </a:t>
            </a:r>
            <a:r>
              <a:rPr lang="en-US" sz="1600" b="1" dirty="0">
                <a:solidFill>
                  <a:srgbClr val="FF0000"/>
                </a:solidFill>
              </a:rPr>
              <a:t>do NOT accompany the PO request, as the order cannot be placed </a:t>
            </a:r>
            <a:r>
              <a:rPr lang="en-US" sz="1600" b="1" dirty="0" smtClean="0">
                <a:solidFill>
                  <a:srgbClr val="FF0000"/>
                </a:solidFill>
              </a:rPr>
              <a:t>until </a:t>
            </a:r>
            <a:r>
              <a:rPr lang="en-US" sz="1600" b="1" dirty="0">
                <a:solidFill>
                  <a:srgbClr val="FF0000"/>
                </a:solidFill>
              </a:rPr>
              <a:t>the review has occurred and the PO is prepared.</a:t>
            </a:r>
          </a:p>
          <a:p>
            <a:pPr>
              <a:buClr>
                <a:schemeClr val="accent6">
                  <a:lumMod val="75000"/>
                </a:schemeClr>
              </a:buClr>
              <a:defRPr/>
            </a:pPr>
            <a:r>
              <a:rPr lang="en-US" sz="1600" dirty="0">
                <a:solidFill>
                  <a:schemeClr val="accent6">
                    <a:lumMod val="75000"/>
                  </a:schemeClr>
                </a:solidFill>
              </a:rPr>
              <a:t> </a:t>
            </a:r>
          </a:p>
          <a:p>
            <a:pPr>
              <a:buClr>
                <a:schemeClr val="accent1"/>
              </a:buClr>
              <a:defRPr/>
            </a:pPr>
            <a:r>
              <a:rPr lang="en-US" sz="1700" b="1" dirty="0">
                <a:solidFill>
                  <a:schemeClr val="accent6">
                    <a:lumMod val="75000"/>
                  </a:schemeClr>
                </a:solidFill>
              </a:rPr>
              <a:t>Turnaround</a:t>
            </a:r>
            <a:r>
              <a:rPr lang="en-US" sz="1600" b="1" dirty="0">
                <a:solidFill>
                  <a:schemeClr val="accent6">
                    <a:lumMod val="75000"/>
                  </a:schemeClr>
                </a:solidFill>
              </a:rPr>
              <a:t> -</a:t>
            </a:r>
            <a:r>
              <a:rPr lang="en-US" sz="1600" dirty="0">
                <a:solidFill>
                  <a:schemeClr val="accent6">
                    <a:lumMod val="75000"/>
                  </a:schemeClr>
                </a:solidFill>
              </a:rPr>
              <a:t> Every effort is made to process complete PO requests within five (5</a:t>
            </a:r>
            <a:r>
              <a:rPr lang="en-US" sz="1600" dirty="0" smtClean="0">
                <a:solidFill>
                  <a:schemeClr val="accent6">
                    <a:lumMod val="75000"/>
                  </a:schemeClr>
                </a:solidFill>
              </a:rPr>
              <a:t>) to seven (7) </a:t>
            </a:r>
            <a:r>
              <a:rPr lang="en-US" sz="1600" dirty="0">
                <a:solidFill>
                  <a:schemeClr val="accent6">
                    <a:lumMod val="75000"/>
                  </a:schemeClr>
                </a:solidFill>
              </a:rPr>
              <a:t>working days after being received in Purchasing. </a:t>
            </a:r>
          </a:p>
          <a:p>
            <a:pPr>
              <a:buClr>
                <a:schemeClr val="accent1"/>
              </a:buClr>
              <a:defRPr/>
            </a:pPr>
            <a:endParaRPr lang="en-US" sz="1600" dirty="0">
              <a:solidFill>
                <a:schemeClr val="accent6">
                  <a:lumMod val="75000"/>
                </a:schemeClr>
              </a:solidFill>
            </a:endParaRPr>
          </a:p>
          <a:p>
            <a:pPr>
              <a:buClr>
                <a:schemeClr val="accent1"/>
              </a:buClr>
              <a:defRPr/>
            </a:pPr>
            <a:r>
              <a:rPr lang="en-US" sz="1700" b="1" dirty="0">
                <a:solidFill>
                  <a:schemeClr val="accent6">
                    <a:lumMod val="75000"/>
                  </a:schemeClr>
                </a:solidFill>
              </a:rPr>
              <a:t>Higher Level Review </a:t>
            </a:r>
            <a:r>
              <a:rPr lang="en-US" sz="1600" b="1" dirty="0">
                <a:solidFill>
                  <a:schemeClr val="accent6">
                    <a:lumMod val="75000"/>
                  </a:schemeClr>
                </a:solidFill>
              </a:rPr>
              <a:t>– </a:t>
            </a:r>
            <a:r>
              <a:rPr lang="en-US" sz="1600" dirty="0">
                <a:solidFill>
                  <a:schemeClr val="accent6">
                    <a:lumMod val="75000"/>
                  </a:schemeClr>
                </a:solidFill>
              </a:rPr>
              <a:t>All sole source purchases and those over $50,000 may require a higher level of review, so extra time should be allowed for review of these requests.</a:t>
            </a:r>
            <a:endParaRPr lang="en-US" sz="1600" b="1" dirty="0">
              <a:solidFill>
                <a:schemeClr val="accent6">
                  <a:lumMod val="75000"/>
                </a:schemeClr>
              </a:solidFill>
            </a:endParaRPr>
          </a:p>
          <a:p>
            <a:pPr marL="285750" indent="-285750">
              <a:buClr>
                <a:schemeClr val="accent1"/>
              </a:buClr>
              <a:buFont typeface="Arial" panose="020B0604020202020204" pitchFamily="34" charset="0"/>
              <a:buChar char="•"/>
            </a:pPr>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68531" y="535171"/>
            <a:ext cx="1059649" cy="1059649"/>
          </a:xfrm>
          <a:prstGeom prst="rect">
            <a:avLst/>
          </a:prstGeom>
        </p:spPr>
      </p:pic>
    </p:spTree>
    <p:extLst>
      <p:ext uri="{BB962C8B-B14F-4D97-AF65-F5344CB8AC3E}">
        <p14:creationId xmlns:p14="http://schemas.microsoft.com/office/powerpoint/2010/main" val="1185462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8219"/>
            <a:ext cx="8596668" cy="883298"/>
          </a:xfrm>
        </p:spPr>
        <p:txBody>
          <a:bodyPr>
            <a:normAutofit/>
          </a:bodyPr>
          <a:lstStyle/>
          <a:p>
            <a:r>
              <a:rPr lang="en-US" dirty="0" smtClean="0"/>
              <a:t>Approved Purchase Orders</a:t>
            </a:r>
            <a:endParaRPr lang="en-US" dirty="0"/>
          </a:p>
        </p:txBody>
      </p:sp>
      <p:sp>
        <p:nvSpPr>
          <p:cNvPr id="3" name="Content Placeholder 2"/>
          <p:cNvSpPr>
            <a:spLocks noGrp="1"/>
          </p:cNvSpPr>
          <p:nvPr>
            <p:ph idx="1"/>
          </p:nvPr>
        </p:nvSpPr>
        <p:spPr>
          <a:xfrm>
            <a:off x="593045" y="2084821"/>
            <a:ext cx="8765246" cy="3601617"/>
          </a:xfrm>
        </p:spPr>
        <p:txBody>
          <a:bodyPr>
            <a:normAutofit fontScale="92500" lnSpcReduction="20000"/>
          </a:bodyPr>
          <a:lstStyle/>
          <a:p>
            <a:pPr>
              <a:buFont typeface="Wingdings 3" panose="05040102010807070707" pitchFamily="18" charset="2"/>
              <a:buChar char="u"/>
              <a:defRPr/>
            </a:pPr>
            <a:r>
              <a:rPr lang="en-US" sz="2000" b="1" dirty="0">
                <a:solidFill>
                  <a:schemeClr val="accent6">
                    <a:lumMod val="75000"/>
                  </a:schemeClr>
                </a:solidFill>
              </a:rPr>
              <a:t>Final Approval </a:t>
            </a:r>
            <a:r>
              <a:rPr lang="en-US" dirty="0">
                <a:solidFill>
                  <a:schemeClr val="accent6">
                    <a:lumMod val="75000"/>
                  </a:schemeClr>
                </a:solidFill>
              </a:rPr>
              <a:t>– </a:t>
            </a:r>
            <a:r>
              <a:rPr lang="en-US" sz="1900" dirty="0">
                <a:solidFill>
                  <a:schemeClr val="accent6">
                    <a:lumMod val="75000"/>
                  </a:schemeClr>
                </a:solidFill>
              </a:rPr>
              <a:t>When the review is complete and the </a:t>
            </a:r>
            <a:r>
              <a:rPr lang="en-US" sz="1900" dirty="0" smtClean="0">
                <a:solidFill>
                  <a:schemeClr val="accent6">
                    <a:lumMod val="75000"/>
                  </a:schemeClr>
                </a:solidFill>
              </a:rPr>
              <a:t>Director of Procurement</a:t>
            </a:r>
            <a:r>
              <a:rPr lang="en-US" sz="1900" dirty="0" smtClean="0">
                <a:solidFill>
                  <a:schemeClr val="accent6">
                    <a:lumMod val="75000"/>
                  </a:schemeClr>
                </a:solidFill>
              </a:rPr>
              <a:t> </a:t>
            </a:r>
            <a:r>
              <a:rPr lang="en-US" sz="1900" dirty="0">
                <a:solidFill>
                  <a:schemeClr val="accent6">
                    <a:lumMod val="75000"/>
                  </a:schemeClr>
                </a:solidFill>
              </a:rPr>
              <a:t>is satisfied we have complied with purchasing rules, he enters/approves the PO or sends it on if higher level approval is needed.  He monitors to ensure the higher level approval is obtained.  </a:t>
            </a:r>
          </a:p>
          <a:p>
            <a:pPr>
              <a:buFont typeface="Wingdings 3" panose="05040102010807070707" pitchFamily="18" charset="2"/>
              <a:buChar char="u"/>
              <a:defRPr/>
            </a:pPr>
            <a:r>
              <a:rPr lang="en-US" sz="2000" b="1" dirty="0">
                <a:solidFill>
                  <a:schemeClr val="accent6">
                    <a:lumMod val="75000"/>
                  </a:schemeClr>
                </a:solidFill>
              </a:rPr>
              <a:t>Placing the Order </a:t>
            </a:r>
            <a:r>
              <a:rPr lang="en-US" dirty="0">
                <a:solidFill>
                  <a:schemeClr val="accent6">
                    <a:lumMod val="75000"/>
                  </a:schemeClr>
                </a:solidFill>
              </a:rPr>
              <a:t>- </a:t>
            </a:r>
            <a:r>
              <a:rPr lang="en-US" sz="1900" dirty="0">
                <a:solidFill>
                  <a:schemeClr val="accent6">
                    <a:lumMod val="75000"/>
                  </a:schemeClr>
                </a:solidFill>
              </a:rPr>
              <a:t>The approved PO is sent directly to the </a:t>
            </a:r>
            <a:r>
              <a:rPr lang="en-US" sz="1900" dirty="0" smtClean="0">
                <a:solidFill>
                  <a:schemeClr val="accent6">
                    <a:lumMod val="75000"/>
                  </a:schemeClr>
                </a:solidFill>
              </a:rPr>
              <a:t>supplier </a:t>
            </a:r>
            <a:r>
              <a:rPr lang="en-US" sz="1900" dirty="0">
                <a:solidFill>
                  <a:schemeClr val="accent6">
                    <a:lumMod val="75000"/>
                  </a:schemeClr>
                </a:solidFill>
              </a:rPr>
              <a:t>to place the order, and the requestor is sent a copy of the PO.</a:t>
            </a:r>
          </a:p>
          <a:p>
            <a:pPr>
              <a:buFont typeface="Arial" panose="020B0604020202020204" pitchFamily="34" charset="0"/>
              <a:buChar char="•"/>
              <a:defRPr/>
            </a:pPr>
            <a:endParaRPr lang="en-US" sz="700" dirty="0">
              <a:solidFill>
                <a:schemeClr val="accent6">
                  <a:lumMod val="75000"/>
                </a:schemeClr>
              </a:solidFill>
            </a:endParaRPr>
          </a:p>
          <a:p>
            <a:pPr>
              <a:buFont typeface="Wingdings 3" panose="05040102010807070707" pitchFamily="18" charset="2"/>
              <a:buChar char="u"/>
              <a:defRPr/>
            </a:pPr>
            <a:r>
              <a:rPr lang="en-US" sz="2000" b="1" dirty="0">
                <a:solidFill>
                  <a:schemeClr val="accent6">
                    <a:lumMod val="75000"/>
                  </a:schemeClr>
                </a:solidFill>
              </a:rPr>
              <a:t>Invoices</a:t>
            </a:r>
            <a:r>
              <a:rPr lang="en-US" b="1" dirty="0">
                <a:solidFill>
                  <a:schemeClr val="accent6">
                    <a:lumMod val="75000"/>
                  </a:schemeClr>
                </a:solidFill>
              </a:rPr>
              <a:t> – </a:t>
            </a:r>
            <a:r>
              <a:rPr lang="en-US" sz="1900" dirty="0">
                <a:solidFill>
                  <a:schemeClr val="accent6">
                    <a:lumMod val="75000"/>
                  </a:schemeClr>
                </a:solidFill>
              </a:rPr>
              <a:t>Invoices are sent to Accounts Payable directly by the </a:t>
            </a:r>
            <a:r>
              <a:rPr lang="en-US" sz="1900" dirty="0" smtClean="0">
                <a:solidFill>
                  <a:schemeClr val="accent6">
                    <a:lumMod val="75000"/>
                  </a:schemeClr>
                </a:solidFill>
              </a:rPr>
              <a:t>supplier– </a:t>
            </a:r>
            <a:r>
              <a:rPr lang="en-US" sz="1900" u="sng" dirty="0">
                <a:solidFill>
                  <a:srgbClr val="0070C0"/>
                </a:solidFill>
              </a:rPr>
              <a:t>wtwap@uww.edu</a:t>
            </a:r>
            <a:r>
              <a:rPr lang="en-US" sz="1900" dirty="0">
                <a:solidFill>
                  <a:schemeClr val="accent6">
                    <a:lumMod val="75000"/>
                  </a:schemeClr>
                </a:solidFill>
              </a:rPr>
              <a:t> or Hyer Hall room 110. </a:t>
            </a:r>
          </a:p>
          <a:p>
            <a:pPr>
              <a:buFont typeface="Arial" panose="020B0604020202020204" pitchFamily="34" charset="0"/>
              <a:buChar char="•"/>
              <a:defRPr/>
            </a:pPr>
            <a:endParaRPr lang="en-US" sz="700" b="1" dirty="0">
              <a:solidFill>
                <a:schemeClr val="accent6">
                  <a:lumMod val="75000"/>
                </a:schemeClr>
              </a:solidFill>
            </a:endParaRPr>
          </a:p>
          <a:p>
            <a:pPr>
              <a:buFont typeface="Wingdings 3" panose="05040102010807070707" pitchFamily="18" charset="2"/>
              <a:buChar char="u"/>
              <a:defRPr/>
            </a:pPr>
            <a:r>
              <a:rPr lang="en-US" sz="2000" b="1" dirty="0" smtClean="0">
                <a:solidFill>
                  <a:schemeClr val="accent6">
                    <a:lumMod val="75000"/>
                  </a:schemeClr>
                </a:solidFill>
              </a:rPr>
              <a:t>Payment </a:t>
            </a:r>
            <a:r>
              <a:rPr lang="en-US" dirty="0" smtClean="0">
                <a:solidFill>
                  <a:schemeClr val="accent6">
                    <a:lumMod val="75000"/>
                  </a:schemeClr>
                </a:solidFill>
              </a:rPr>
              <a:t>- </a:t>
            </a:r>
            <a:r>
              <a:rPr lang="en-US" sz="1900" dirty="0" smtClean="0">
                <a:solidFill>
                  <a:schemeClr val="accent6">
                    <a:lumMod val="75000"/>
                  </a:schemeClr>
                </a:solidFill>
              </a:rPr>
              <a:t>When </a:t>
            </a:r>
            <a:r>
              <a:rPr lang="en-US" sz="1900" dirty="0">
                <a:solidFill>
                  <a:schemeClr val="accent6">
                    <a:lumMod val="75000"/>
                  </a:schemeClr>
                </a:solidFill>
              </a:rPr>
              <a:t>the invoice is received, Accounts Payable will contact the department listed on the PO to ensure the goods have been received and that it is OK to pay the invoice.  Accounts Payable will review the invoice to ensure it matches the PO for the purchase.</a:t>
            </a:r>
          </a:p>
          <a:p>
            <a:pPr marL="0" indent="0">
              <a:buNone/>
            </a:pPr>
            <a:endParaRPr lang="en-US"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9124" y="334915"/>
            <a:ext cx="1650971" cy="1749906"/>
          </a:xfrm>
          <a:prstGeom prst="rect">
            <a:avLst/>
          </a:prstGeom>
        </p:spPr>
      </p:pic>
    </p:spTree>
    <p:extLst>
      <p:ext uri="{BB962C8B-B14F-4D97-AF65-F5344CB8AC3E}">
        <p14:creationId xmlns:p14="http://schemas.microsoft.com/office/powerpoint/2010/main" val="61257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smtClean="0"/>
              <a:t>POs Create Encumbrances</a:t>
            </a:r>
            <a:endParaRPr lang="en-US" dirty="0"/>
          </a:p>
        </p:txBody>
      </p:sp>
      <p:sp>
        <p:nvSpPr>
          <p:cNvPr id="3" name="Content Placeholder 2"/>
          <p:cNvSpPr>
            <a:spLocks noGrp="1"/>
          </p:cNvSpPr>
          <p:nvPr>
            <p:ph idx="1"/>
          </p:nvPr>
        </p:nvSpPr>
        <p:spPr>
          <a:xfrm>
            <a:off x="677334" y="2052734"/>
            <a:ext cx="8765246" cy="3153748"/>
          </a:xfrm>
        </p:spPr>
        <p:txBody>
          <a:bodyPr>
            <a:normAutofit fontScale="92500" lnSpcReduction="20000"/>
          </a:bodyPr>
          <a:lstStyle/>
          <a:p>
            <a:pPr>
              <a:buFont typeface="Wingdings 3" panose="05040102010807070707" pitchFamily="18" charset="2"/>
              <a:buChar char="u"/>
              <a:defRPr/>
            </a:pPr>
            <a:r>
              <a:rPr lang="en-US" altLang="en-US" sz="2200" dirty="0">
                <a:solidFill>
                  <a:schemeClr val="accent6">
                    <a:lumMod val="75000"/>
                  </a:schemeClr>
                </a:solidFill>
              </a:rPr>
              <a:t>The amount of money being obligated or committed for a purchase order is called an encumbrance.</a:t>
            </a:r>
          </a:p>
          <a:p>
            <a:pPr>
              <a:buFont typeface="Wingdings 3" panose="05040102010807070707" pitchFamily="18" charset="2"/>
              <a:buChar char="u"/>
              <a:defRPr/>
            </a:pPr>
            <a:endParaRPr lang="en-US" altLang="en-US" sz="2200" dirty="0">
              <a:solidFill>
                <a:schemeClr val="accent6">
                  <a:lumMod val="75000"/>
                </a:schemeClr>
              </a:solidFill>
            </a:endParaRPr>
          </a:p>
          <a:p>
            <a:pPr>
              <a:buFont typeface="Wingdings 3" panose="05040102010807070707" pitchFamily="18" charset="2"/>
              <a:buChar char="u"/>
              <a:defRPr/>
            </a:pPr>
            <a:r>
              <a:rPr lang="en-US" altLang="en-US" sz="2200" dirty="0">
                <a:solidFill>
                  <a:schemeClr val="accent6">
                    <a:lumMod val="75000"/>
                  </a:schemeClr>
                </a:solidFill>
              </a:rPr>
              <a:t>Funding strings entered on the PO request by the department assign the funding to be committed,</a:t>
            </a:r>
            <a:r>
              <a:rPr lang="en-US" altLang="en-US" sz="2200" dirty="0">
                <a:solidFill>
                  <a:schemeClr val="accent6">
                    <a:lumMod val="50000"/>
                  </a:schemeClr>
                </a:solidFill>
              </a:rPr>
              <a:t> </a:t>
            </a:r>
            <a:r>
              <a:rPr lang="en-US" altLang="en-US" sz="2200" u="sng" dirty="0">
                <a:solidFill>
                  <a:schemeClr val="accent6">
                    <a:lumMod val="50000"/>
                  </a:schemeClr>
                </a:solidFill>
              </a:rPr>
              <a:t>so the person(s) authorized to spend those funds must sign the request</a:t>
            </a:r>
            <a:r>
              <a:rPr lang="en-US" altLang="en-US" sz="2200" dirty="0">
                <a:solidFill>
                  <a:schemeClr val="accent6">
                    <a:lumMod val="50000"/>
                  </a:schemeClr>
                </a:solidFill>
              </a:rPr>
              <a:t>.</a:t>
            </a:r>
          </a:p>
          <a:p>
            <a:pPr>
              <a:buFont typeface="Wingdings 3" panose="05040102010807070707" pitchFamily="18" charset="2"/>
              <a:buChar char="u"/>
              <a:defRPr/>
            </a:pPr>
            <a:endParaRPr lang="en-US" altLang="en-US" sz="2200" dirty="0">
              <a:solidFill>
                <a:schemeClr val="accent6">
                  <a:lumMod val="75000"/>
                </a:schemeClr>
              </a:solidFill>
            </a:endParaRPr>
          </a:p>
          <a:p>
            <a:pPr>
              <a:buFont typeface="Wingdings 3" panose="05040102010807070707" pitchFamily="18" charset="2"/>
              <a:buChar char="u"/>
              <a:defRPr/>
            </a:pPr>
            <a:r>
              <a:rPr lang="en-US" altLang="en-US" sz="2200" dirty="0">
                <a:solidFill>
                  <a:schemeClr val="accent6">
                    <a:lumMod val="75000"/>
                  </a:schemeClr>
                </a:solidFill>
              </a:rPr>
              <a:t>Once the PO is Approved/Dispatched the funds are committed and the encumbrance will show up in WISDM in the funding department information.   </a:t>
            </a:r>
          </a:p>
          <a:p>
            <a:pPr marL="0" indent="0">
              <a:buNone/>
            </a:pPr>
            <a:endParaRPr lang="en-US" sz="2200"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1697772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smtClean="0"/>
              <a:t>Timing of PO Requests</a:t>
            </a:r>
            <a:endParaRPr lang="en-US" dirty="0"/>
          </a:p>
        </p:txBody>
      </p:sp>
      <p:sp>
        <p:nvSpPr>
          <p:cNvPr id="3" name="Content Placeholder 2"/>
          <p:cNvSpPr>
            <a:spLocks noGrp="1"/>
          </p:cNvSpPr>
          <p:nvPr>
            <p:ph idx="1"/>
          </p:nvPr>
        </p:nvSpPr>
        <p:spPr>
          <a:xfrm>
            <a:off x="508756" y="1800809"/>
            <a:ext cx="8765246" cy="4226768"/>
          </a:xfrm>
        </p:spPr>
        <p:txBody>
          <a:bodyPr>
            <a:normAutofit fontScale="55000" lnSpcReduction="20000"/>
          </a:bodyPr>
          <a:lstStyle/>
          <a:p>
            <a:pPr marL="0" indent="0">
              <a:buNone/>
            </a:pPr>
            <a:endParaRPr lang="en-US" sz="2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Ideally, purchases for services would have coverage dates that coincide with the fiscal year.  That is not practical and rarely happens.  So POs  for service coverage that spans two fiscal years are entered in the year of the start of coverage, such as for copier leases, maintenance agreements, software licenses.  Coverage for a future year will have a PO created in that year.</a:t>
            </a:r>
          </a:p>
          <a:p>
            <a:pPr>
              <a:buFont typeface="Wingdings 3" panose="05040102010807070707" pitchFamily="18" charset="2"/>
              <a:buChar char="u"/>
              <a:defRPr/>
            </a:pPr>
            <a:endParaRPr lang="en-US" sz="3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The “year end cut off dates” document distributed to campus in March each year contains the due dates for current fiscal year POs, which is typically the end of May.  </a:t>
            </a:r>
            <a:r>
              <a:rPr lang="en-US" sz="3200" dirty="0" smtClean="0">
                <a:solidFill>
                  <a:schemeClr val="accent6">
                    <a:lumMod val="75000"/>
                  </a:schemeClr>
                </a:solidFill>
              </a:rPr>
              <a:t>Departments </a:t>
            </a:r>
            <a:r>
              <a:rPr lang="en-US" sz="3200" dirty="0">
                <a:solidFill>
                  <a:schemeClr val="accent6">
                    <a:lumMod val="75000"/>
                  </a:schemeClr>
                </a:solidFill>
              </a:rPr>
              <a:t>should plan accordingly to make your purchases by year end.  </a:t>
            </a:r>
          </a:p>
          <a:p>
            <a:pPr>
              <a:buFont typeface="Wingdings 3" panose="05040102010807070707" pitchFamily="18" charset="2"/>
              <a:buChar char="u"/>
              <a:defRPr/>
            </a:pPr>
            <a:endParaRPr lang="en-US" sz="3200" dirty="0">
              <a:solidFill>
                <a:schemeClr val="accent6">
                  <a:lumMod val="75000"/>
                </a:schemeClr>
              </a:solidFill>
            </a:endParaRPr>
          </a:p>
          <a:p>
            <a:pPr>
              <a:buFont typeface="Wingdings 3" panose="05040102010807070707" pitchFamily="18" charset="2"/>
              <a:buChar char="u"/>
              <a:defRPr/>
            </a:pPr>
            <a:r>
              <a:rPr lang="en-US" sz="3200" dirty="0">
                <a:solidFill>
                  <a:schemeClr val="accent6">
                    <a:lumMod val="75000"/>
                  </a:schemeClr>
                </a:solidFill>
              </a:rPr>
              <a:t>Just because funds are available near the end of the year doesn’t mean you can request a PO to use them. POs created in the current year are for goods or services to be received by June 30.  </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5649" y="354562"/>
            <a:ext cx="1576875" cy="1576875"/>
          </a:xfrm>
          <a:prstGeom prst="rect">
            <a:avLst/>
          </a:prstGeom>
        </p:spPr>
      </p:pic>
    </p:spTree>
    <p:extLst>
      <p:ext uri="{BB962C8B-B14F-4D97-AF65-F5344CB8AC3E}">
        <p14:creationId xmlns:p14="http://schemas.microsoft.com/office/powerpoint/2010/main" val="182475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Delegation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345010"/>
              </p:ext>
            </p:extLst>
          </p:nvPr>
        </p:nvGraphicFramePr>
        <p:xfrm>
          <a:off x="677863" y="1180407"/>
          <a:ext cx="9621606" cy="5436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2870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21567"/>
            <a:ext cx="8596668" cy="883298"/>
          </a:xfrm>
        </p:spPr>
        <p:txBody>
          <a:bodyPr/>
          <a:lstStyle/>
          <a:p>
            <a:r>
              <a:rPr lang="en-US" dirty="0" smtClean="0"/>
              <a:t>Year End</a:t>
            </a:r>
            <a:endParaRPr lang="en-US" dirty="0"/>
          </a:p>
        </p:txBody>
      </p:sp>
      <p:sp>
        <p:nvSpPr>
          <p:cNvPr id="3" name="Content Placeholder 2"/>
          <p:cNvSpPr>
            <a:spLocks noGrp="1"/>
          </p:cNvSpPr>
          <p:nvPr>
            <p:ph idx="1"/>
          </p:nvPr>
        </p:nvSpPr>
        <p:spPr>
          <a:xfrm>
            <a:off x="425407" y="1464905"/>
            <a:ext cx="8765246" cy="4376056"/>
          </a:xfrm>
        </p:spPr>
        <p:txBody>
          <a:bodyPr>
            <a:normAutofit lnSpcReduction="10000"/>
          </a:bodyPr>
          <a:lstStyle/>
          <a:p>
            <a:pPr>
              <a:buFont typeface="Wingdings 3" panose="05040102010807070707" pitchFamily="18" charset="2"/>
              <a:buChar char="u"/>
            </a:pPr>
            <a:endParaRPr lang="en-US" sz="2200" dirty="0">
              <a:solidFill>
                <a:schemeClr val="accent6">
                  <a:lumMod val="75000"/>
                </a:schemeClr>
              </a:solidFill>
            </a:endParaRPr>
          </a:p>
          <a:p>
            <a:pPr>
              <a:buFont typeface="Wingdings 3" panose="05040102010807070707" pitchFamily="18" charset="2"/>
              <a:buChar char="u"/>
              <a:defRPr/>
            </a:pPr>
            <a:r>
              <a:rPr lang="en-US" dirty="0">
                <a:solidFill>
                  <a:schemeClr val="accent6">
                    <a:lumMod val="75000"/>
                  </a:schemeClr>
                </a:solidFill>
              </a:rPr>
              <a:t>All blanket purchase orders are closed at year end, and those for which goods and services have been received should already be closed.  Departments should start reviewing their encumbrances in May and June for any POs that should be closed.</a:t>
            </a:r>
          </a:p>
          <a:p>
            <a:pPr>
              <a:buFont typeface="Wingdings 3" panose="05040102010807070707" pitchFamily="18" charset="2"/>
              <a:buChar char="u"/>
              <a:defRPr/>
            </a:pPr>
            <a:endParaRPr lang="en-US" sz="900" dirty="0">
              <a:solidFill>
                <a:schemeClr val="accent6">
                  <a:lumMod val="75000"/>
                </a:schemeClr>
              </a:solidFill>
            </a:endParaRPr>
          </a:p>
          <a:p>
            <a:pPr>
              <a:buFont typeface="Wingdings 3" panose="05040102010807070707" pitchFamily="18" charset="2"/>
              <a:buChar char="u"/>
              <a:defRPr/>
            </a:pPr>
            <a:r>
              <a:rPr lang="en-US" dirty="0">
                <a:solidFill>
                  <a:schemeClr val="accent6">
                    <a:lumMod val="75000"/>
                  </a:schemeClr>
                </a:solidFill>
              </a:rPr>
              <a:t>Occasionally, purchase orders are created for which goods or services have been delayed, backordered, etc. so will not be received by June 30.  These POs will remain open, and the encumbrance will “rollover” into the new fiscal year, along with the funding for the purchase.  This carryover PO needs to be closed in the new fiscal year when the goods are received and paid for.</a:t>
            </a:r>
          </a:p>
          <a:p>
            <a:pPr marL="0" indent="0">
              <a:buNone/>
              <a:defRPr/>
            </a:pPr>
            <a:r>
              <a:rPr lang="en-US" sz="900" dirty="0">
                <a:solidFill>
                  <a:schemeClr val="accent6">
                    <a:lumMod val="75000"/>
                  </a:schemeClr>
                </a:solidFill>
              </a:rPr>
              <a:t> </a:t>
            </a:r>
          </a:p>
          <a:p>
            <a:pPr>
              <a:buFont typeface="Wingdings 3" panose="05040102010807070707" pitchFamily="18" charset="2"/>
              <a:buChar char="u"/>
              <a:defRPr/>
            </a:pPr>
            <a:r>
              <a:rPr lang="en-US" dirty="0">
                <a:solidFill>
                  <a:schemeClr val="accent6">
                    <a:lumMod val="75000"/>
                  </a:schemeClr>
                </a:solidFill>
              </a:rPr>
              <a:t>POs for the new fiscal year may be entered beginning May 1, so requests can be submitted to Purchasing after that date with the new fiscal year highlighted on the request.</a:t>
            </a:r>
            <a:r>
              <a:rPr lang="en-US" baseline="30000" dirty="0">
                <a:solidFill>
                  <a:schemeClr val="accent6">
                    <a:lumMod val="75000"/>
                  </a:schemeClr>
                </a:solidFill>
              </a:rPr>
              <a:t> </a:t>
            </a:r>
            <a:r>
              <a:rPr lang="en-US" dirty="0">
                <a:solidFill>
                  <a:schemeClr val="accent6">
                    <a:lumMod val="75000"/>
                  </a:schemeClr>
                </a:solidFill>
              </a:rPr>
              <a:t> </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51685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1959" y="4490705"/>
            <a:ext cx="545895" cy="545895"/>
          </a:xfrm>
          <a:prstGeom prst="rect">
            <a:avLst/>
          </a:prstGeom>
        </p:spPr>
      </p:pic>
      <p:sp>
        <p:nvSpPr>
          <p:cNvPr id="3" name="Content Placeholder 2"/>
          <p:cNvSpPr>
            <a:spLocks noGrp="1"/>
          </p:cNvSpPr>
          <p:nvPr>
            <p:ph idx="1"/>
          </p:nvPr>
        </p:nvSpPr>
        <p:spPr>
          <a:xfrm>
            <a:off x="2268437" y="2148354"/>
            <a:ext cx="4201587" cy="3153748"/>
          </a:xfrm>
        </p:spPr>
        <p:txBody>
          <a:bodyPr>
            <a:normAutofit/>
          </a:bodyPr>
          <a:lstStyle/>
          <a:p>
            <a:pPr marL="0" indent="0">
              <a:buNone/>
            </a:pPr>
            <a:endParaRPr lang="en-US" sz="2200" dirty="0">
              <a:solidFill>
                <a:schemeClr val="accent6">
                  <a:lumMod val="75000"/>
                </a:schemeClr>
              </a:solidFill>
            </a:endParaRPr>
          </a:p>
          <a:p>
            <a:pPr marL="0" indent="0">
              <a:buNone/>
            </a:pPr>
            <a:r>
              <a:rPr lang="en-US" sz="6600" dirty="0" smtClean="0">
                <a:solidFill>
                  <a:schemeClr val="tx2">
                    <a:lumMod val="75000"/>
                  </a:schemeClr>
                </a:solidFill>
              </a:rPr>
              <a:t>Questions?</a:t>
            </a:r>
            <a:endParaRPr lang="en-US" sz="6600" dirty="0">
              <a:solidFill>
                <a:schemeClr val="tx2">
                  <a:lumMod val="75000"/>
                </a:schemeClr>
              </a:solidFill>
            </a:endParaRPr>
          </a:p>
        </p:txBody>
      </p:sp>
      <p:pic>
        <p:nvPicPr>
          <p:cNvPr id="4" name="Picture 3"/>
          <p:cNvPicPr>
            <a:picLocks noChangeAspect="1"/>
          </p:cNvPicPr>
          <p:nvPr/>
        </p:nvPicPr>
        <p:blipFill>
          <a:blip r:embed="rId3"/>
          <a:stretch>
            <a:fillRect/>
          </a:stretch>
        </p:blipFill>
        <p:spPr>
          <a:xfrm>
            <a:off x="10915091" y="6176660"/>
            <a:ext cx="1054699" cy="4389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0024" y="3055070"/>
            <a:ext cx="737778" cy="73777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4927" y="3129226"/>
            <a:ext cx="1574798" cy="1574798"/>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97915" y="3725228"/>
            <a:ext cx="719234" cy="719234"/>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6732992" y="3856863"/>
            <a:ext cx="587599" cy="587599"/>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91959" y="2273006"/>
            <a:ext cx="898975" cy="898975"/>
          </a:xfrm>
          <a:prstGeom prst="rect">
            <a:avLst/>
          </a:prstGeom>
        </p:spPr>
      </p:pic>
    </p:spTree>
    <p:extLst>
      <p:ext uri="{BB962C8B-B14F-4D97-AF65-F5344CB8AC3E}">
        <p14:creationId xmlns:p14="http://schemas.microsoft.com/office/powerpoint/2010/main" val="292852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a:xfrm>
            <a:off x="677334" y="1305099"/>
            <a:ext cx="8596668" cy="4736264"/>
          </a:xfrm>
        </p:spPr>
        <p:txBody>
          <a:bodyPr>
            <a:normAutofit/>
          </a:bodyPr>
          <a:lstStyle/>
          <a:p>
            <a:r>
              <a:rPr lang="en-US" dirty="0" smtClean="0">
                <a:solidFill>
                  <a:schemeClr val="accent4">
                    <a:lumMod val="50000"/>
                  </a:schemeClr>
                </a:solidFill>
              </a:rPr>
              <a:t>UW </a:t>
            </a:r>
            <a:r>
              <a:rPr lang="en-US" dirty="0">
                <a:solidFill>
                  <a:schemeClr val="accent4">
                    <a:lumMod val="50000"/>
                  </a:schemeClr>
                </a:solidFill>
              </a:rPr>
              <a:t>System contract page -</a:t>
            </a:r>
            <a:r>
              <a:rPr lang="en-US" dirty="0"/>
              <a:t> </a:t>
            </a:r>
            <a:r>
              <a:rPr lang="en-US" dirty="0">
                <a:hlinkClick r:id="rId2"/>
              </a:rPr>
              <a:t>https://www.wisconsin.edu/procurement/contracts</a:t>
            </a:r>
            <a:r>
              <a:rPr lang="en-US" dirty="0" smtClean="0">
                <a:hlinkClick r:id="rId2"/>
              </a:rPr>
              <a:t>/</a:t>
            </a:r>
            <a:r>
              <a:rPr lang="en-US" dirty="0" smtClean="0"/>
              <a:t> </a:t>
            </a:r>
          </a:p>
          <a:p>
            <a:r>
              <a:rPr lang="en-US" dirty="0" err="1" smtClean="0">
                <a:solidFill>
                  <a:schemeClr val="accent4">
                    <a:lumMod val="50000"/>
                  </a:schemeClr>
                </a:solidFill>
              </a:rPr>
              <a:t>VendorNet</a:t>
            </a:r>
            <a:r>
              <a:rPr lang="en-US" dirty="0">
                <a:solidFill>
                  <a:schemeClr val="accent4">
                    <a:lumMod val="50000"/>
                  </a:schemeClr>
                </a:solidFill>
              </a:rPr>
              <a:t> - </a:t>
            </a:r>
            <a:r>
              <a:rPr lang="en-US" dirty="0">
                <a:hlinkClick r:id="rId3"/>
              </a:rPr>
              <a:t>https://</a:t>
            </a:r>
            <a:r>
              <a:rPr lang="en-US" dirty="0" smtClean="0">
                <a:hlinkClick r:id="rId3"/>
              </a:rPr>
              <a:t>vendornet.wi.gov/Contracts.aspx</a:t>
            </a:r>
            <a:r>
              <a:rPr lang="en-US" dirty="0" smtClean="0"/>
              <a:t> </a:t>
            </a:r>
          </a:p>
          <a:p>
            <a:r>
              <a:rPr lang="en-US" dirty="0" err="1">
                <a:solidFill>
                  <a:schemeClr val="accent4">
                    <a:lumMod val="50000"/>
                  </a:schemeClr>
                </a:solidFill>
              </a:rPr>
              <a:t>Shop@UW</a:t>
            </a:r>
            <a:r>
              <a:rPr lang="en-US" dirty="0">
                <a:solidFill>
                  <a:schemeClr val="accent4">
                    <a:lumMod val="50000"/>
                  </a:schemeClr>
                </a:solidFill>
              </a:rPr>
              <a:t> - </a:t>
            </a:r>
            <a:r>
              <a:rPr lang="en-US" dirty="0">
                <a:hlinkClick r:id="rId4"/>
              </a:rPr>
              <a:t>https://shopuw.wisc.edu/</a:t>
            </a:r>
            <a:r>
              <a:rPr lang="en-US" dirty="0"/>
              <a:t> </a:t>
            </a:r>
            <a:endParaRPr lang="en-US" dirty="0" smtClean="0"/>
          </a:p>
          <a:p>
            <a:r>
              <a:rPr lang="en-US" dirty="0" smtClean="0">
                <a:solidFill>
                  <a:schemeClr val="accent4">
                    <a:lumMod val="50000"/>
                  </a:schemeClr>
                </a:solidFill>
              </a:rPr>
              <a:t>Ineligible </a:t>
            </a:r>
            <a:r>
              <a:rPr lang="en-US" dirty="0">
                <a:solidFill>
                  <a:schemeClr val="accent4">
                    <a:lumMod val="50000"/>
                  </a:schemeClr>
                </a:solidFill>
              </a:rPr>
              <a:t>vendors list - </a:t>
            </a:r>
            <a:r>
              <a:rPr lang="en-US" dirty="0">
                <a:hlinkClick r:id="rId5"/>
              </a:rPr>
              <a:t>http://</a:t>
            </a:r>
            <a:r>
              <a:rPr lang="en-US" dirty="0" smtClean="0">
                <a:hlinkClick r:id="rId5"/>
              </a:rPr>
              <a:t>www.bussvc.wisc.edu/purch/inel.html</a:t>
            </a:r>
            <a:r>
              <a:rPr lang="en-US" dirty="0" smtClean="0"/>
              <a:t> </a:t>
            </a:r>
          </a:p>
          <a:p>
            <a:r>
              <a:rPr lang="en-US" dirty="0" err="1" smtClean="0">
                <a:solidFill>
                  <a:schemeClr val="accent4">
                    <a:lumMod val="50000"/>
                  </a:schemeClr>
                </a:solidFill>
              </a:rPr>
              <a:t>Pcard</a:t>
            </a:r>
            <a:r>
              <a:rPr lang="en-US" dirty="0">
                <a:solidFill>
                  <a:schemeClr val="accent4">
                    <a:lumMod val="50000"/>
                  </a:schemeClr>
                </a:solidFill>
              </a:rPr>
              <a:t> Manual </a:t>
            </a:r>
            <a:r>
              <a:rPr lang="en-US" dirty="0" smtClean="0">
                <a:solidFill>
                  <a:schemeClr val="accent4">
                    <a:lumMod val="50000"/>
                  </a:schemeClr>
                </a:solidFill>
              </a:rPr>
              <a:t>and Application - </a:t>
            </a:r>
            <a:r>
              <a:rPr lang="en-US" dirty="0">
                <a:hlinkClick r:id="rId6"/>
              </a:rPr>
              <a:t>https://www.wisconsin.edu/financial-administration/special-topics/purchasing-cards</a:t>
            </a:r>
            <a:r>
              <a:rPr lang="en-US" dirty="0" smtClean="0">
                <a:hlinkClick r:id="rId6"/>
              </a:rPr>
              <a:t>/</a:t>
            </a:r>
            <a:r>
              <a:rPr lang="en-US" dirty="0" smtClean="0"/>
              <a:t> </a:t>
            </a:r>
          </a:p>
          <a:p>
            <a:r>
              <a:rPr lang="en-US" dirty="0" smtClean="0">
                <a:solidFill>
                  <a:schemeClr val="accent4">
                    <a:lumMod val="50000"/>
                  </a:schemeClr>
                </a:solidFill>
              </a:rPr>
              <a:t>UW Travel </a:t>
            </a:r>
            <a:r>
              <a:rPr lang="en-US" dirty="0" err="1" smtClean="0">
                <a:solidFill>
                  <a:schemeClr val="accent4">
                    <a:lumMod val="50000"/>
                  </a:schemeClr>
                </a:solidFill>
              </a:rPr>
              <a:t>WIse</a:t>
            </a:r>
            <a:r>
              <a:rPr lang="en-US" dirty="0">
                <a:solidFill>
                  <a:schemeClr val="accent4">
                    <a:lumMod val="50000"/>
                  </a:schemeClr>
                </a:solidFill>
              </a:rPr>
              <a:t> - </a:t>
            </a:r>
            <a:r>
              <a:rPr lang="en-US" dirty="0">
                <a:hlinkClick r:id="rId7"/>
              </a:rPr>
              <a:t>https://uw.foxworldtravel.com</a:t>
            </a:r>
            <a:r>
              <a:rPr lang="en-US" dirty="0" smtClean="0">
                <a:hlinkClick r:id="rId7"/>
              </a:rPr>
              <a:t>/</a:t>
            </a:r>
            <a:r>
              <a:rPr lang="en-US" dirty="0" smtClean="0"/>
              <a:t> </a:t>
            </a:r>
          </a:p>
          <a:p>
            <a:endParaRPr lang="en-US" dirty="0" smtClean="0">
              <a:solidFill>
                <a:schemeClr val="accent4">
                  <a:lumMod val="50000"/>
                </a:schemeClr>
              </a:solidFill>
            </a:endParaRPr>
          </a:p>
          <a:p>
            <a:r>
              <a:rPr lang="en-US" dirty="0" smtClean="0">
                <a:solidFill>
                  <a:schemeClr val="accent4">
                    <a:lumMod val="50000"/>
                  </a:schemeClr>
                </a:solidFill>
              </a:rPr>
              <a:t>UW Purchasing Forms</a:t>
            </a:r>
            <a:r>
              <a:rPr lang="en-US" dirty="0">
                <a:solidFill>
                  <a:schemeClr val="accent4">
                    <a:lumMod val="50000"/>
                  </a:schemeClr>
                </a:solidFill>
              </a:rPr>
              <a:t> - </a:t>
            </a:r>
            <a:r>
              <a:rPr lang="en-US" dirty="0">
                <a:hlinkClick r:id="rId8"/>
              </a:rPr>
              <a:t>https://</a:t>
            </a:r>
            <a:r>
              <a:rPr lang="en-US" dirty="0" smtClean="0">
                <a:hlinkClick r:id="rId8"/>
              </a:rPr>
              <a:t>www.uww.edu/adminaffairs/finance/cashiers-office/forms#ProcurementForms</a:t>
            </a:r>
            <a:r>
              <a:rPr lang="en-US" dirty="0" smtClean="0"/>
              <a:t> </a:t>
            </a:r>
          </a:p>
          <a:p>
            <a:r>
              <a:rPr lang="en-US" dirty="0">
                <a:solidFill>
                  <a:schemeClr val="accent4">
                    <a:lumMod val="50000"/>
                  </a:schemeClr>
                </a:solidFill>
              </a:rPr>
              <a:t>Event Sign-Up </a:t>
            </a:r>
            <a:r>
              <a:rPr lang="en-US" dirty="0" smtClean="0">
                <a:solidFill>
                  <a:schemeClr val="accent4">
                    <a:lumMod val="50000"/>
                  </a:schemeClr>
                </a:solidFill>
              </a:rPr>
              <a:t>- </a:t>
            </a:r>
            <a:r>
              <a:rPr lang="en-US" dirty="0" smtClean="0">
                <a:hlinkClick r:id="rId9"/>
              </a:rPr>
              <a:t>https</a:t>
            </a:r>
            <a:r>
              <a:rPr lang="en-US" dirty="0">
                <a:hlinkClick r:id="rId9"/>
              </a:rPr>
              <a:t>://</a:t>
            </a:r>
            <a:r>
              <a:rPr lang="en-US" dirty="0" smtClean="0">
                <a:hlinkClick r:id="rId9"/>
              </a:rPr>
              <a:t>my.uww.edu/signup/Home</a:t>
            </a:r>
            <a:r>
              <a:rPr lang="en-US" dirty="0" smtClean="0"/>
              <a:t>   </a:t>
            </a:r>
            <a:endParaRPr lang="en-US" dirty="0"/>
          </a:p>
        </p:txBody>
      </p:sp>
    </p:spTree>
    <p:extLst>
      <p:ext uri="{BB962C8B-B14F-4D97-AF65-F5344CB8AC3E}">
        <p14:creationId xmlns:p14="http://schemas.microsoft.com/office/powerpoint/2010/main" val="374965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UW-W Purchasing Delegation</a:t>
            </a:r>
            <a:endParaRPr lang="en-US" dirty="0"/>
          </a:p>
        </p:txBody>
      </p:sp>
      <p:sp>
        <p:nvSpPr>
          <p:cNvPr id="3" name="Content Placeholder 2"/>
          <p:cNvSpPr>
            <a:spLocks noGrp="1"/>
          </p:cNvSpPr>
          <p:nvPr>
            <p:ph idx="1"/>
          </p:nvPr>
        </p:nvSpPr>
        <p:spPr>
          <a:xfrm>
            <a:off x="677334" y="1930400"/>
            <a:ext cx="8827274" cy="3339869"/>
          </a:xfrm>
        </p:spPr>
        <p:txBody>
          <a:bodyPr>
            <a:normAutofit fontScale="92500" lnSpcReduction="10000"/>
          </a:bodyPr>
          <a:lstStyle/>
          <a:p>
            <a:pPr marL="0" indent="0">
              <a:buFont typeface="Arial" panose="020B0604020202020204" pitchFamily="34" charset="0"/>
              <a:buNone/>
              <a:defRPr/>
            </a:pPr>
            <a:r>
              <a:rPr lang="en-US" sz="2400" dirty="0">
                <a:solidFill>
                  <a:schemeClr val="accent6">
                    <a:lumMod val="75000"/>
                  </a:schemeClr>
                </a:solidFill>
              </a:rPr>
              <a:t>At UW Whitewater, the </a:t>
            </a:r>
            <a:r>
              <a:rPr lang="en-US" sz="2400" dirty="0" smtClean="0">
                <a:solidFill>
                  <a:schemeClr val="accent6">
                    <a:lumMod val="75000"/>
                  </a:schemeClr>
                </a:solidFill>
              </a:rPr>
              <a:t>Director of Procurement has </a:t>
            </a:r>
            <a:r>
              <a:rPr lang="en-US" sz="2400" dirty="0">
                <a:solidFill>
                  <a:schemeClr val="accent6">
                    <a:lumMod val="75000"/>
                  </a:schemeClr>
                </a:solidFill>
              </a:rPr>
              <a:t>been delegated the purchasing authority and has the responsibility to: </a:t>
            </a:r>
          </a:p>
          <a:p>
            <a:pPr marL="0" indent="0">
              <a:buFont typeface="Arial" panose="020B0604020202020204" pitchFamily="34" charset="0"/>
              <a:buNone/>
              <a:defRPr/>
            </a:pPr>
            <a:endParaRPr lang="en-US" sz="900" dirty="0">
              <a:solidFill>
                <a:schemeClr val="accent6">
                  <a:lumMod val="75000"/>
                </a:schemeClr>
              </a:solidFill>
            </a:endParaRPr>
          </a:p>
          <a:p>
            <a:pPr>
              <a:defRPr/>
            </a:pPr>
            <a:r>
              <a:rPr lang="en-US" sz="2000" dirty="0">
                <a:solidFill>
                  <a:schemeClr val="accent6">
                    <a:lumMod val="75000"/>
                  </a:schemeClr>
                </a:solidFill>
              </a:rPr>
              <a:t>Review and approve all potential purchases greater than $5,000, and certain other purchases that require a PO</a:t>
            </a:r>
            <a:r>
              <a:rPr lang="en-US" sz="2000" dirty="0" smtClean="0">
                <a:solidFill>
                  <a:schemeClr val="accent6">
                    <a:lumMod val="75000"/>
                  </a:schemeClr>
                </a:solidFill>
              </a:rPr>
              <a:t>.</a:t>
            </a:r>
          </a:p>
          <a:p>
            <a:pPr>
              <a:defRPr/>
            </a:pPr>
            <a:r>
              <a:rPr lang="en-US" sz="2000" dirty="0" smtClean="0">
                <a:solidFill>
                  <a:schemeClr val="accent6">
                    <a:lumMod val="75000"/>
                  </a:schemeClr>
                </a:solidFill>
              </a:rPr>
              <a:t>Sign contracts</a:t>
            </a:r>
          </a:p>
          <a:p>
            <a:pPr>
              <a:defRPr/>
            </a:pPr>
            <a:r>
              <a:rPr lang="en-US" sz="2000" dirty="0" smtClean="0">
                <a:solidFill>
                  <a:schemeClr val="accent6">
                    <a:lumMod val="75000"/>
                  </a:schemeClr>
                </a:solidFill>
              </a:rPr>
              <a:t>Run official sealed bids</a:t>
            </a:r>
          </a:p>
          <a:p>
            <a:pPr>
              <a:defRPr/>
            </a:pPr>
            <a:r>
              <a:rPr lang="en-US" sz="2000" dirty="0" smtClean="0">
                <a:solidFill>
                  <a:schemeClr val="accent6">
                    <a:lumMod val="75000"/>
                  </a:schemeClr>
                </a:solidFill>
              </a:rPr>
              <a:t>Approve or deny any “sole source” request</a:t>
            </a:r>
            <a:endParaRPr lang="en-US" sz="900" dirty="0">
              <a:solidFill>
                <a:schemeClr val="accent6">
                  <a:lumMod val="75000"/>
                </a:schemeClr>
              </a:solidFill>
            </a:endParaRPr>
          </a:p>
          <a:p>
            <a:pPr>
              <a:defRPr/>
            </a:pPr>
            <a:r>
              <a:rPr lang="en-US" sz="2000" dirty="0">
                <a:solidFill>
                  <a:schemeClr val="accent6">
                    <a:lumMod val="75000"/>
                  </a:schemeClr>
                </a:solidFill>
              </a:rPr>
              <a:t>Review activity on purchasing cards and </a:t>
            </a:r>
            <a:r>
              <a:rPr lang="en-US" sz="2000" dirty="0" err="1">
                <a:solidFill>
                  <a:schemeClr val="accent6">
                    <a:lumMod val="75000"/>
                  </a:schemeClr>
                </a:solidFill>
              </a:rPr>
              <a:t>Shop@UW</a:t>
            </a:r>
            <a:r>
              <a:rPr lang="en-US" sz="2000" dirty="0">
                <a:solidFill>
                  <a:schemeClr val="accent6">
                    <a:lumMod val="75000"/>
                  </a:schemeClr>
                </a:solidFill>
              </a:rPr>
              <a:t> for appropriateness.</a:t>
            </a:r>
          </a:p>
          <a:p>
            <a:pPr>
              <a:defRPr/>
            </a:pPr>
            <a:endParaRPr lang="en-US" sz="900" dirty="0">
              <a:solidFill>
                <a:schemeClr val="accent6">
                  <a:lumMod val="75000"/>
                </a:schemeClr>
              </a:solidFill>
            </a:endParaRP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49261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That Means for Departments</a:t>
            </a:r>
            <a:endParaRPr lang="en-US" dirty="0"/>
          </a:p>
        </p:txBody>
      </p:sp>
      <p:sp>
        <p:nvSpPr>
          <p:cNvPr id="3" name="Content Placeholder 2"/>
          <p:cNvSpPr>
            <a:spLocks noGrp="1"/>
          </p:cNvSpPr>
          <p:nvPr>
            <p:ph idx="1"/>
          </p:nvPr>
        </p:nvSpPr>
        <p:spPr>
          <a:xfrm>
            <a:off x="677334" y="1993363"/>
            <a:ext cx="8596668" cy="3146558"/>
          </a:xfrm>
        </p:spPr>
        <p:txBody>
          <a:bodyPr>
            <a:normAutofit/>
          </a:bodyPr>
          <a:lstStyle/>
          <a:p>
            <a:pPr>
              <a:defRPr/>
            </a:pPr>
            <a:r>
              <a:rPr lang="en-US" sz="2000" dirty="0">
                <a:solidFill>
                  <a:schemeClr val="accent6">
                    <a:lumMod val="75000"/>
                  </a:schemeClr>
                </a:solidFill>
              </a:rPr>
              <a:t>Purchases greater than $5,000, and those that require a purchase order, must be sent to the Purchasing Office for review and approval </a:t>
            </a:r>
            <a:r>
              <a:rPr lang="en-US" sz="2000" u="sng" dirty="0">
                <a:solidFill>
                  <a:srgbClr val="FF0000"/>
                </a:solidFill>
              </a:rPr>
              <a:t>PRIOR</a:t>
            </a:r>
            <a:r>
              <a:rPr lang="en-US" sz="2000" dirty="0">
                <a:solidFill>
                  <a:schemeClr val="accent6">
                    <a:lumMod val="75000"/>
                  </a:schemeClr>
                </a:solidFill>
              </a:rPr>
              <a:t> to an order being placed or purchase being made</a:t>
            </a:r>
            <a:r>
              <a:rPr lang="en-US" sz="2000" dirty="0" smtClean="0">
                <a:solidFill>
                  <a:schemeClr val="accent6">
                    <a:lumMod val="75000"/>
                  </a:schemeClr>
                </a:solidFill>
              </a:rPr>
              <a:t>.</a:t>
            </a:r>
            <a:endParaRPr lang="en-US" sz="2000" dirty="0">
              <a:solidFill>
                <a:schemeClr val="accent6">
                  <a:lumMod val="75000"/>
                </a:schemeClr>
              </a:solidFill>
            </a:endParaRPr>
          </a:p>
          <a:p>
            <a:pPr>
              <a:defRPr/>
            </a:pPr>
            <a:r>
              <a:rPr lang="en-US" sz="2000" dirty="0">
                <a:solidFill>
                  <a:schemeClr val="accent6">
                    <a:lumMod val="75000"/>
                  </a:schemeClr>
                </a:solidFill>
              </a:rPr>
              <a:t>The purchase order is the official “order” for the goods or services, so cannot be prepared until all requirements are met</a:t>
            </a:r>
            <a:r>
              <a:rPr lang="en-US" sz="2000" dirty="0" smtClean="0">
                <a:solidFill>
                  <a:schemeClr val="accent6">
                    <a:lumMod val="75000"/>
                  </a:schemeClr>
                </a:solidFill>
              </a:rPr>
              <a:t>.</a:t>
            </a:r>
            <a:endParaRPr lang="en-US" sz="2000" dirty="0">
              <a:solidFill>
                <a:schemeClr val="accent6">
                  <a:lumMod val="75000"/>
                </a:schemeClr>
              </a:solidFill>
            </a:endParaRPr>
          </a:p>
          <a:p>
            <a:pPr>
              <a:defRPr/>
            </a:pPr>
            <a:r>
              <a:rPr lang="en-US" sz="2000" dirty="0">
                <a:solidFill>
                  <a:schemeClr val="accent6">
                    <a:lumMod val="75000"/>
                  </a:schemeClr>
                </a:solidFill>
              </a:rPr>
              <a:t>The Purchasing Office will help identify </a:t>
            </a:r>
            <a:r>
              <a:rPr lang="en-US" sz="2000" dirty="0" smtClean="0">
                <a:solidFill>
                  <a:schemeClr val="accent6">
                    <a:lumMod val="75000"/>
                  </a:schemeClr>
                </a:solidFill>
              </a:rPr>
              <a:t>suppliers </a:t>
            </a:r>
            <a:r>
              <a:rPr lang="en-US" sz="2000" dirty="0">
                <a:solidFill>
                  <a:schemeClr val="accent6">
                    <a:lumMod val="75000"/>
                  </a:schemeClr>
                </a:solidFill>
              </a:rPr>
              <a:t>or develop bid specifications in order to ensure compliance with the appropriate procurement rules.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3971449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347894" y="1724510"/>
            <a:ext cx="5247224" cy="775682"/>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175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Considerations and Requirements</a:t>
            </a:r>
            <a:endParaRPr lang="en-US" dirty="0"/>
          </a:p>
        </p:txBody>
      </p:sp>
      <p:sp>
        <p:nvSpPr>
          <p:cNvPr id="3" name="Content Placeholder 2"/>
          <p:cNvSpPr>
            <a:spLocks noGrp="1"/>
          </p:cNvSpPr>
          <p:nvPr>
            <p:ph idx="1"/>
          </p:nvPr>
        </p:nvSpPr>
        <p:spPr/>
        <p:txBody>
          <a:bodyPr>
            <a:normAutofit/>
          </a:bodyPr>
          <a:lstStyle/>
          <a:p>
            <a:pPr marL="0" indent="0">
              <a:buNone/>
            </a:pPr>
            <a:r>
              <a:rPr lang="en-US" sz="1900" dirty="0">
                <a:solidFill>
                  <a:schemeClr val="accent6">
                    <a:lumMod val="75000"/>
                  </a:schemeClr>
                </a:solidFill>
              </a:rPr>
              <a:t>Examples of commodities and services with special considerations and requirements include:</a:t>
            </a:r>
          </a:p>
          <a:p>
            <a:r>
              <a:rPr lang="en-US" sz="1900" dirty="0">
                <a:solidFill>
                  <a:schemeClr val="accent6">
                    <a:lumMod val="75000"/>
                  </a:schemeClr>
                </a:solidFill>
              </a:rPr>
              <a:t>Printing Services</a:t>
            </a:r>
          </a:p>
          <a:p>
            <a:r>
              <a:rPr lang="en-US" sz="1900" dirty="0">
                <a:solidFill>
                  <a:schemeClr val="accent6">
                    <a:lumMod val="75000"/>
                  </a:schemeClr>
                </a:solidFill>
              </a:rPr>
              <a:t>Insurance</a:t>
            </a:r>
          </a:p>
          <a:p>
            <a:r>
              <a:rPr lang="en-US" sz="1900" dirty="0">
                <a:solidFill>
                  <a:schemeClr val="accent6">
                    <a:lumMod val="75000"/>
                  </a:schemeClr>
                </a:solidFill>
              </a:rPr>
              <a:t>Vehicles</a:t>
            </a:r>
          </a:p>
          <a:p>
            <a:pPr marL="0" indent="0">
              <a:buNone/>
            </a:pPr>
            <a:endParaRPr lang="en-US" sz="1900" dirty="0">
              <a:solidFill>
                <a:schemeClr val="accent6">
                  <a:lumMod val="75000"/>
                </a:schemeClr>
              </a:solidFill>
            </a:endParaRPr>
          </a:p>
          <a:p>
            <a:pPr marL="0" indent="0">
              <a:buNone/>
            </a:pPr>
            <a:r>
              <a:rPr lang="en-US" sz="1900" dirty="0">
                <a:solidFill>
                  <a:schemeClr val="accent6">
                    <a:lumMod val="75000"/>
                  </a:schemeClr>
                </a:solidFill>
              </a:rPr>
              <a:t>These types of purchases must be coordinated with the Purchasing Office regardless of purchase price</a:t>
            </a:r>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9622" y="3704254"/>
            <a:ext cx="756558" cy="75655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6126" y="2707400"/>
            <a:ext cx="766665" cy="766665"/>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12113" y="3253275"/>
            <a:ext cx="679580" cy="679580"/>
          </a:xfrm>
          <a:prstGeom prst="rect">
            <a:avLst/>
          </a:prstGeom>
        </p:spPr>
      </p:pic>
    </p:spTree>
    <p:extLst>
      <p:ext uri="{BB962C8B-B14F-4D97-AF65-F5344CB8AC3E}">
        <p14:creationId xmlns:p14="http://schemas.microsoft.com/office/powerpoint/2010/main" val="2166860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Process Decision Tree</a:t>
            </a:r>
            <a:endParaRPr lang="en-US" dirty="0"/>
          </a:p>
        </p:txBody>
      </p:sp>
      <p:sp>
        <p:nvSpPr>
          <p:cNvPr id="3" name="Content Placeholder 2"/>
          <p:cNvSpPr>
            <a:spLocks noGrp="1"/>
          </p:cNvSpPr>
          <p:nvPr>
            <p:ph idx="1"/>
          </p:nvPr>
        </p:nvSpPr>
        <p:spPr>
          <a:xfrm>
            <a:off x="677334" y="1930400"/>
            <a:ext cx="8596668" cy="2859280"/>
          </a:xfrm>
        </p:spPr>
        <p:txBody>
          <a:bodyPr>
            <a:normAutofit/>
          </a:bodyPr>
          <a:lstStyle/>
          <a:p>
            <a:pPr marL="0" indent="0" algn="ctr">
              <a:buNone/>
            </a:pPr>
            <a:r>
              <a:rPr lang="en-US" sz="1900" dirty="0" smtClean="0">
                <a:solidFill>
                  <a:schemeClr val="accent6">
                    <a:lumMod val="75000"/>
                  </a:schemeClr>
                </a:solidFill>
              </a:rPr>
              <a:t>Special Considerations and Requirements</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Mandatory Contract?</a:t>
            </a:r>
          </a:p>
          <a:p>
            <a:pPr marL="0" indent="0" algn="ctr">
              <a:buNone/>
            </a:pPr>
            <a:endParaRPr lang="en-US" sz="1900" dirty="0" smtClean="0">
              <a:solidFill>
                <a:schemeClr val="accent6">
                  <a:lumMod val="75000"/>
                </a:schemeClr>
              </a:solidFill>
            </a:endParaRPr>
          </a:p>
          <a:p>
            <a:pPr marL="0" indent="0" algn="ctr">
              <a:buNone/>
            </a:pPr>
            <a:r>
              <a:rPr lang="en-US" sz="1900" dirty="0" smtClean="0">
                <a:solidFill>
                  <a:schemeClr val="accent6">
                    <a:lumMod val="75000"/>
                  </a:schemeClr>
                </a:solidFill>
              </a:rPr>
              <a:t>Non-Mandatory Contract?</a:t>
            </a:r>
          </a:p>
          <a:p>
            <a:pPr marL="0" indent="0" algn="ctr">
              <a:buNone/>
            </a:pPr>
            <a:endParaRPr lang="en-US" dirty="0" smtClean="0">
              <a:solidFill>
                <a:schemeClr val="accent6">
                  <a:lumMod val="75000"/>
                </a:schemeClr>
              </a:solidFill>
            </a:endParaRPr>
          </a:p>
          <a:p>
            <a:pPr marL="0" indent="0" algn="ctr">
              <a:buNone/>
            </a:pPr>
            <a:r>
              <a:rPr lang="en-US" sz="1900" dirty="0" smtClean="0">
                <a:solidFill>
                  <a:schemeClr val="accent6">
                    <a:lumMod val="75000"/>
                  </a:schemeClr>
                </a:solidFill>
              </a:rPr>
              <a:t>Procurement Process?</a:t>
            </a:r>
          </a:p>
          <a:p>
            <a:pPr marL="0" indent="0">
              <a:buNone/>
            </a:pPr>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pic>
        <p:nvPicPr>
          <p:cNvPr id="5" name="Picture 4"/>
          <p:cNvPicPr>
            <a:picLocks noChangeAspect="1"/>
          </p:cNvPicPr>
          <p:nvPr/>
        </p:nvPicPr>
        <p:blipFill>
          <a:blip r:embed="rId3"/>
          <a:stretch>
            <a:fillRect/>
          </a:stretch>
        </p:blipFill>
        <p:spPr>
          <a:xfrm>
            <a:off x="2136711" y="4878734"/>
            <a:ext cx="5598367" cy="142938"/>
          </a:xfrm>
          <a:prstGeom prst="rect">
            <a:avLst/>
          </a:prstGeom>
        </p:spPr>
      </p:pic>
      <p:sp>
        <p:nvSpPr>
          <p:cNvPr id="6" name="TextBox 5"/>
          <p:cNvSpPr txBox="1"/>
          <p:nvPr/>
        </p:nvSpPr>
        <p:spPr>
          <a:xfrm>
            <a:off x="1567543" y="5253330"/>
            <a:ext cx="1999860" cy="923330"/>
          </a:xfrm>
          <a:prstGeom prst="rect">
            <a:avLst/>
          </a:prstGeom>
          <a:noFill/>
        </p:spPr>
        <p:txBody>
          <a:bodyPr wrap="square" rtlCol="0">
            <a:spAutoFit/>
          </a:bodyPr>
          <a:lstStyle/>
          <a:p>
            <a:pPr algn="ctr"/>
            <a:r>
              <a:rPr lang="en-US" dirty="0" smtClean="0">
                <a:solidFill>
                  <a:schemeClr val="accent6">
                    <a:lumMod val="75000"/>
                  </a:schemeClr>
                </a:solidFill>
              </a:rPr>
              <a:t>&lt;$</a:t>
            </a:r>
            <a:r>
              <a:rPr lang="en-US" dirty="0">
                <a:solidFill>
                  <a:schemeClr val="accent6">
                    <a:lumMod val="75000"/>
                  </a:schemeClr>
                </a:solidFill>
              </a:rPr>
              <a:t>5,000		</a:t>
            </a:r>
          </a:p>
          <a:p>
            <a:pPr algn="ctr"/>
            <a:r>
              <a:rPr lang="en-US" dirty="0">
                <a:solidFill>
                  <a:schemeClr val="accent6">
                    <a:lumMod val="75000"/>
                  </a:schemeClr>
                </a:solidFill>
              </a:rPr>
              <a:t>Best Judgement/</a:t>
            </a:r>
          </a:p>
          <a:p>
            <a:pPr algn="ctr"/>
            <a:r>
              <a:rPr lang="en-US" dirty="0">
                <a:solidFill>
                  <a:schemeClr val="accent6">
                    <a:lumMod val="75000"/>
                  </a:schemeClr>
                </a:solidFill>
              </a:rPr>
              <a:t>P-Card/</a:t>
            </a:r>
            <a:r>
              <a:rPr lang="en-US" dirty="0" err="1">
                <a:solidFill>
                  <a:schemeClr val="accent6">
                    <a:lumMod val="75000"/>
                  </a:schemeClr>
                </a:solidFill>
              </a:rPr>
              <a:t>Shop@UW</a:t>
            </a:r>
            <a:endParaRPr lang="en-US" dirty="0">
              <a:solidFill>
                <a:schemeClr val="accent6">
                  <a:lumMod val="75000"/>
                </a:schemeClr>
              </a:solidFill>
            </a:endParaRPr>
          </a:p>
        </p:txBody>
      </p:sp>
      <p:sp>
        <p:nvSpPr>
          <p:cNvPr id="8" name="TextBox 7"/>
          <p:cNvSpPr txBox="1"/>
          <p:nvPr/>
        </p:nvSpPr>
        <p:spPr>
          <a:xfrm>
            <a:off x="3869990" y="5411675"/>
            <a:ext cx="2211355" cy="646331"/>
          </a:xfrm>
          <a:prstGeom prst="rect">
            <a:avLst/>
          </a:prstGeom>
          <a:noFill/>
        </p:spPr>
        <p:txBody>
          <a:bodyPr wrap="square" rtlCol="0">
            <a:spAutoFit/>
          </a:bodyPr>
          <a:lstStyle/>
          <a:p>
            <a:pPr algn="ctr"/>
            <a:r>
              <a:rPr lang="en-US" dirty="0" smtClean="0">
                <a:solidFill>
                  <a:schemeClr val="accent6">
                    <a:lumMod val="75000"/>
                  </a:schemeClr>
                </a:solidFill>
              </a:rPr>
              <a:t>$5,000 to $50,000</a:t>
            </a:r>
          </a:p>
          <a:p>
            <a:pPr algn="ctr"/>
            <a:r>
              <a:rPr lang="en-US" dirty="0" smtClean="0">
                <a:solidFill>
                  <a:schemeClr val="accent6">
                    <a:lumMod val="75000"/>
                  </a:schemeClr>
                </a:solidFill>
              </a:rPr>
              <a:t>Simplified Bid</a:t>
            </a:r>
            <a:endParaRPr lang="en-US" dirty="0">
              <a:solidFill>
                <a:schemeClr val="accent6">
                  <a:lumMod val="75000"/>
                </a:schemeClr>
              </a:solidFill>
            </a:endParaRPr>
          </a:p>
        </p:txBody>
      </p:sp>
      <p:sp>
        <p:nvSpPr>
          <p:cNvPr id="9" name="TextBox 8"/>
          <p:cNvSpPr txBox="1"/>
          <p:nvPr/>
        </p:nvSpPr>
        <p:spPr>
          <a:xfrm>
            <a:off x="6447453" y="5411675"/>
            <a:ext cx="2155371" cy="646331"/>
          </a:xfrm>
          <a:prstGeom prst="rect">
            <a:avLst/>
          </a:prstGeom>
          <a:noFill/>
        </p:spPr>
        <p:txBody>
          <a:bodyPr wrap="square" rtlCol="0">
            <a:spAutoFit/>
          </a:bodyPr>
          <a:lstStyle/>
          <a:p>
            <a:pPr algn="ctr"/>
            <a:r>
              <a:rPr lang="en-US" dirty="0" smtClean="0">
                <a:solidFill>
                  <a:schemeClr val="accent6">
                    <a:lumMod val="75000"/>
                  </a:schemeClr>
                </a:solidFill>
              </a:rPr>
              <a:t>&gt;$50,000</a:t>
            </a:r>
          </a:p>
          <a:p>
            <a:pPr algn="ctr"/>
            <a:r>
              <a:rPr lang="en-US" dirty="0" smtClean="0">
                <a:solidFill>
                  <a:schemeClr val="accent6">
                    <a:lumMod val="75000"/>
                  </a:schemeClr>
                </a:solidFill>
              </a:rPr>
              <a:t>RFB/RFP</a:t>
            </a:r>
            <a:endParaRPr lang="en-US" dirty="0">
              <a:solidFill>
                <a:schemeClr val="accent6">
                  <a:lumMod val="75000"/>
                </a:schemeClr>
              </a:solidFill>
            </a:endParaRPr>
          </a:p>
        </p:txBody>
      </p:sp>
      <p:pic>
        <p:nvPicPr>
          <p:cNvPr id="10" name="Picture 9"/>
          <p:cNvPicPr>
            <a:picLocks noChangeAspect="1"/>
          </p:cNvPicPr>
          <p:nvPr/>
        </p:nvPicPr>
        <p:blipFill>
          <a:blip r:embed="rId4"/>
          <a:stretch>
            <a:fillRect/>
          </a:stretch>
        </p:blipFill>
        <p:spPr>
          <a:xfrm>
            <a:off x="2097174" y="4914733"/>
            <a:ext cx="321945" cy="338597"/>
          </a:xfrm>
          <a:prstGeom prst="rect">
            <a:avLst/>
          </a:prstGeom>
        </p:spPr>
      </p:pic>
      <p:pic>
        <p:nvPicPr>
          <p:cNvPr id="11" name="Picture 10"/>
          <p:cNvPicPr>
            <a:picLocks noChangeAspect="1"/>
          </p:cNvPicPr>
          <p:nvPr/>
        </p:nvPicPr>
        <p:blipFill>
          <a:blip r:embed="rId5"/>
          <a:stretch>
            <a:fillRect/>
          </a:stretch>
        </p:blipFill>
        <p:spPr>
          <a:xfrm>
            <a:off x="4795970" y="4914733"/>
            <a:ext cx="323116" cy="341406"/>
          </a:xfrm>
          <a:prstGeom prst="rect">
            <a:avLst/>
          </a:prstGeom>
        </p:spPr>
      </p:pic>
      <p:pic>
        <p:nvPicPr>
          <p:cNvPr id="12" name="Picture 11"/>
          <p:cNvPicPr>
            <a:picLocks noChangeAspect="1"/>
          </p:cNvPicPr>
          <p:nvPr/>
        </p:nvPicPr>
        <p:blipFill>
          <a:blip r:embed="rId5"/>
          <a:stretch>
            <a:fillRect/>
          </a:stretch>
        </p:blipFill>
        <p:spPr>
          <a:xfrm>
            <a:off x="7451499" y="4911924"/>
            <a:ext cx="323116" cy="341406"/>
          </a:xfrm>
          <a:prstGeom prst="rect">
            <a:avLst/>
          </a:prstGeom>
        </p:spPr>
      </p:pic>
      <p:pic>
        <p:nvPicPr>
          <p:cNvPr id="13" name="Picture 12"/>
          <p:cNvPicPr>
            <a:picLocks noChangeAspect="1"/>
          </p:cNvPicPr>
          <p:nvPr/>
        </p:nvPicPr>
        <p:blipFill>
          <a:blip r:embed="rId6"/>
          <a:stretch>
            <a:fillRect/>
          </a:stretch>
        </p:blipFill>
        <p:spPr>
          <a:xfrm>
            <a:off x="4753294" y="2320403"/>
            <a:ext cx="408467" cy="432854"/>
          </a:xfrm>
          <a:prstGeom prst="rect">
            <a:avLst/>
          </a:prstGeom>
        </p:spPr>
      </p:pic>
      <p:pic>
        <p:nvPicPr>
          <p:cNvPr id="14" name="Picture 13"/>
          <p:cNvPicPr>
            <a:picLocks noChangeAspect="1"/>
          </p:cNvPicPr>
          <p:nvPr/>
        </p:nvPicPr>
        <p:blipFill>
          <a:blip r:embed="rId6"/>
          <a:stretch>
            <a:fillRect/>
          </a:stretch>
        </p:blipFill>
        <p:spPr>
          <a:xfrm>
            <a:off x="4753293" y="3122187"/>
            <a:ext cx="408467" cy="432854"/>
          </a:xfrm>
          <a:prstGeom prst="rect">
            <a:avLst/>
          </a:prstGeom>
        </p:spPr>
      </p:pic>
      <p:pic>
        <p:nvPicPr>
          <p:cNvPr id="15" name="Picture 14"/>
          <p:cNvPicPr>
            <a:picLocks noChangeAspect="1"/>
          </p:cNvPicPr>
          <p:nvPr/>
        </p:nvPicPr>
        <p:blipFill>
          <a:blip r:embed="rId6"/>
          <a:stretch>
            <a:fillRect/>
          </a:stretch>
        </p:blipFill>
        <p:spPr>
          <a:xfrm>
            <a:off x="4753293" y="3970157"/>
            <a:ext cx="408467" cy="432854"/>
          </a:xfrm>
          <a:prstGeom prst="rect">
            <a:avLst/>
          </a:prstGeom>
        </p:spPr>
      </p:pic>
      <p:sp>
        <p:nvSpPr>
          <p:cNvPr id="16" name="Oval 15"/>
          <p:cNvSpPr/>
          <p:nvPr/>
        </p:nvSpPr>
        <p:spPr>
          <a:xfrm>
            <a:off x="2968664" y="2641033"/>
            <a:ext cx="4014006" cy="593379"/>
          </a:xfrm>
          <a:prstGeom prst="ellipse">
            <a:avLst/>
          </a:prstGeom>
          <a:no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0269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Contract (Examples)</a:t>
            </a:r>
            <a:endParaRPr lang="en-US" dirty="0"/>
          </a:p>
        </p:txBody>
      </p:sp>
      <p:sp>
        <p:nvSpPr>
          <p:cNvPr id="3" name="Content Placeholder 2"/>
          <p:cNvSpPr>
            <a:spLocks noGrp="1"/>
          </p:cNvSpPr>
          <p:nvPr>
            <p:ph idx="1"/>
          </p:nvPr>
        </p:nvSpPr>
        <p:spPr>
          <a:xfrm>
            <a:off x="677334" y="1604865"/>
            <a:ext cx="8765246" cy="4665101"/>
          </a:xfrm>
        </p:spPr>
        <p:txBody>
          <a:bodyPr>
            <a:normAutofit fontScale="70000" lnSpcReduction="20000"/>
          </a:bodyPr>
          <a:lstStyle/>
          <a:p>
            <a:pPr marL="0" indent="0">
              <a:buNone/>
            </a:pPr>
            <a:r>
              <a:rPr lang="en-US" sz="2000" dirty="0">
                <a:solidFill>
                  <a:schemeClr val="accent6">
                    <a:lumMod val="75000"/>
                  </a:schemeClr>
                </a:solidFill>
              </a:rPr>
              <a:t>State and UW contracts exist for certain types of purchases, and </a:t>
            </a:r>
            <a:r>
              <a:rPr lang="en-US" sz="2000" u="sng" dirty="0">
                <a:solidFill>
                  <a:srgbClr val="FF0000"/>
                </a:solidFill>
              </a:rPr>
              <a:t>MUST</a:t>
            </a:r>
            <a:r>
              <a:rPr lang="en-US" sz="2000" dirty="0">
                <a:solidFill>
                  <a:schemeClr val="accent6">
                    <a:lumMod val="75000"/>
                  </a:schemeClr>
                </a:solidFill>
              </a:rPr>
              <a:t> be used for those purchases.  Examples include</a:t>
            </a:r>
            <a:r>
              <a:rPr lang="en-US" sz="2000" dirty="0" smtClean="0">
                <a:solidFill>
                  <a:schemeClr val="accent6">
                    <a:lumMod val="75000"/>
                  </a:schemeClr>
                </a:solidFill>
              </a:rPr>
              <a:t>:</a:t>
            </a:r>
            <a:endParaRPr lang="en-US" sz="2000" dirty="0">
              <a:solidFill>
                <a:schemeClr val="accent6">
                  <a:lumMod val="75000"/>
                </a:schemeClr>
              </a:solidFill>
            </a:endParaRPr>
          </a:p>
          <a:p>
            <a:r>
              <a:rPr lang="en-US" sz="2000" dirty="0">
                <a:solidFill>
                  <a:schemeClr val="accent6">
                    <a:lumMod val="75000"/>
                  </a:schemeClr>
                </a:solidFill>
              </a:rPr>
              <a:t>Office supplies</a:t>
            </a:r>
          </a:p>
          <a:p>
            <a:pPr lvl="1">
              <a:buFont typeface="Arial" panose="020B0604020202020204" pitchFamily="34" charset="0"/>
              <a:buChar char="•"/>
            </a:pPr>
            <a:r>
              <a:rPr lang="en-US" sz="2000" dirty="0">
                <a:solidFill>
                  <a:schemeClr val="accent6">
                    <a:lumMod val="75000"/>
                  </a:schemeClr>
                </a:solidFill>
              </a:rPr>
              <a:t>General Office Supplies and Toner</a:t>
            </a:r>
          </a:p>
          <a:p>
            <a:r>
              <a:rPr lang="en-US" sz="2000" dirty="0">
                <a:solidFill>
                  <a:schemeClr val="accent6">
                    <a:lumMod val="75000"/>
                  </a:schemeClr>
                </a:solidFill>
              </a:rPr>
              <a:t>Pharmaceuticals</a:t>
            </a:r>
          </a:p>
          <a:p>
            <a:pPr lvl="1">
              <a:buFont typeface="Arial" panose="020B0604020202020204" pitchFamily="34" charset="0"/>
              <a:buChar char="•"/>
            </a:pPr>
            <a:r>
              <a:rPr lang="en-US" sz="2000" dirty="0">
                <a:solidFill>
                  <a:schemeClr val="accent6">
                    <a:lumMod val="75000"/>
                  </a:schemeClr>
                </a:solidFill>
              </a:rPr>
              <a:t>Influenza Vaccine and Pharmaceuticals and Biologicals</a:t>
            </a:r>
          </a:p>
          <a:p>
            <a:r>
              <a:rPr lang="en-US" sz="2000" dirty="0">
                <a:solidFill>
                  <a:schemeClr val="accent6">
                    <a:lumMod val="75000"/>
                  </a:schemeClr>
                </a:solidFill>
              </a:rPr>
              <a:t>Furniture</a:t>
            </a:r>
          </a:p>
          <a:p>
            <a:pPr lvl="1">
              <a:buFont typeface="Arial" panose="020B0604020202020204" pitchFamily="34" charset="0"/>
              <a:buChar char="•"/>
            </a:pPr>
            <a:r>
              <a:rPr lang="en-US" sz="2000" dirty="0">
                <a:solidFill>
                  <a:schemeClr val="accent6">
                    <a:lumMod val="75000"/>
                  </a:schemeClr>
                </a:solidFill>
              </a:rPr>
              <a:t>Office Furniture</a:t>
            </a:r>
          </a:p>
          <a:p>
            <a:r>
              <a:rPr lang="en-US" sz="2000" dirty="0">
                <a:solidFill>
                  <a:schemeClr val="accent6">
                    <a:lumMod val="75000"/>
                  </a:schemeClr>
                </a:solidFill>
              </a:rPr>
              <a:t>Personal computers, software, printers, copiers</a:t>
            </a:r>
          </a:p>
          <a:p>
            <a:pPr lvl="1">
              <a:buFont typeface="Arial" panose="020B0604020202020204" pitchFamily="34" charset="0"/>
              <a:buChar char="•"/>
            </a:pPr>
            <a:r>
              <a:rPr lang="en-US" sz="2000" dirty="0">
                <a:solidFill>
                  <a:schemeClr val="accent6">
                    <a:lumMod val="75000"/>
                  </a:schemeClr>
                </a:solidFill>
              </a:rPr>
              <a:t>Apple, IBM, HP </a:t>
            </a:r>
            <a:r>
              <a:rPr lang="en-US" sz="2000" dirty="0" err="1">
                <a:solidFill>
                  <a:schemeClr val="accent6">
                    <a:lumMod val="75000"/>
                  </a:schemeClr>
                </a:solidFill>
              </a:rPr>
              <a:t>Inc</a:t>
            </a:r>
            <a:r>
              <a:rPr lang="en-US" sz="2000" dirty="0">
                <a:solidFill>
                  <a:schemeClr val="accent6">
                    <a:lumMod val="75000"/>
                  </a:schemeClr>
                </a:solidFill>
              </a:rPr>
              <a:t>, Canon, Sharp, Konica Minolta and Ricoh</a:t>
            </a:r>
          </a:p>
          <a:p>
            <a:r>
              <a:rPr lang="en-US" sz="2000" dirty="0">
                <a:solidFill>
                  <a:schemeClr val="accent6">
                    <a:lumMod val="75000"/>
                  </a:schemeClr>
                </a:solidFill>
              </a:rPr>
              <a:t>Travel Services</a:t>
            </a:r>
          </a:p>
          <a:p>
            <a:pPr lvl="1">
              <a:buFont typeface="Arial" panose="020B0604020202020204" pitchFamily="34" charset="0"/>
              <a:buChar char="•"/>
            </a:pPr>
            <a:r>
              <a:rPr lang="en-US" sz="2000" dirty="0">
                <a:solidFill>
                  <a:schemeClr val="accent6">
                    <a:lumMod val="75000"/>
                  </a:schemeClr>
                </a:solidFill>
              </a:rPr>
              <a:t>Travel agency</a:t>
            </a:r>
          </a:p>
          <a:p>
            <a:r>
              <a:rPr lang="en-US" sz="2000" dirty="0">
                <a:solidFill>
                  <a:schemeClr val="accent6">
                    <a:lumMod val="75000"/>
                  </a:schemeClr>
                </a:solidFill>
              </a:rPr>
              <a:t>Printing Services</a:t>
            </a:r>
          </a:p>
          <a:p>
            <a:pPr lvl="1">
              <a:buFont typeface="Arial" panose="020B0604020202020204" pitchFamily="34" charset="0"/>
              <a:buChar char="•"/>
            </a:pPr>
            <a:r>
              <a:rPr lang="en-US" sz="2000" dirty="0">
                <a:solidFill>
                  <a:schemeClr val="accent6">
                    <a:lumMod val="75000"/>
                  </a:schemeClr>
                </a:solidFill>
              </a:rPr>
              <a:t>10 different contracts on Printing</a:t>
            </a:r>
          </a:p>
          <a:p>
            <a:r>
              <a:rPr lang="en-US" sz="2000" dirty="0">
                <a:solidFill>
                  <a:schemeClr val="accent6">
                    <a:lumMod val="75000"/>
                  </a:schemeClr>
                </a:solidFill>
              </a:rPr>
              <a:t>Janitorial, Electrical, Plumbing Supplies</a:t>
            </a:r>
          </a:p>
          <a:p>
            <a:pPr lvl="1">
              <a:buFont typeface="Arial" panose="020B0604020202020204" pitchFamily="34" charset="0"/>
              <a:buChar char="•"/>
            </a:pPr>
            <a:r>
              <a:rPr lang="en-US" sz="2000" dirty="0">
                <a:solidFill>
                  <a:schemeClr val="accent6">
                    <a:lumMod val="75000"/>
                  </a:schemeClr>
                </a:solidFill>
              </a:rPr>
              <a:t>Cleaning, Maintenance Repair and Operating Supplies</a:t>
            </a:r>
          </a:p>
          <a:p>
            <a:endParaRPr lang="en-US" dirty="0"/>
          </a:p>
          <a:p>
            <a:endParaRPr lang="en-US" dirty="0"/>
          </a:p>
        </p:txBody>
      </p:sp>
      <p:pic>
        <p:nvPicPr>
          <p:cNvPr id="4" name="Picture 3"/>
          <p:cNvPicPr>
            <a:picLocks noChangeAspect="1"/>
          </p:cNvPicPr>
          <p:nvPr/>
        </p:nvPicPr>
        <p:blipFill>
          <a:blip r:embed="rId2"/>
          <a:stretch>
            <a:fillRect/>
          </a:stretch>
        </p:blipFill>
        <p:spPr>
          <a:xfrm>
            <a:off x="10915091" y="6176660"/>
            <a:ext cx="1054699" cy="438950"/>
          </a:xfrm>
          <a:prstGeom prst="rect">
            <a:avLst/>
          </a:prstGeom>
        </p:spPr>
      </p:pic>
    </p:spTree>
    <p:extLst>
      <p:ext uri="{BB962C8B-B14F-4D97-AF65-F5344CB8AC3E}">
        <p14:creationId xmlns:p14="http://schemas.microsoft.com/office/powerpoint/2010/main" val="229316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346</TotalTime>
  <Words>2135</Words>
  <Application>Microsoft Office PowerPoint</Application>
  <PresentationFormat>Widescreen</PresentationFormat>
  <Paragraphs>327</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Franklin Gothic Book</vt:lpstr>
      <vt:lpstr>Georgia</vt:lpstr>
      <vt:lpstr>Trebuchet MS</vt:lpstr>
      <vt:lpstr>Wingdings</vt:lpstr>
      <vt:lpstr>Wingdings 3</vt:lpstr>
      <vt:lpstr>Facet</vt:lpstr>
      <vt:lpstr>Procurement Guide </vt:lpstr>
      <vt:lpstr>State Purchasing Authority</vt:lpstr>
      <vt:lpstr>Purchasing Delegation</vt:lpstr>
      <vt:lpstr>UW-W Purchasing Delegation</vt:lpstr>
      <vt:lpstr>What That Means for Departments</vt:lpstr>
      <vt:lpstr>Procurement Process Decision Tree</vt:lpstr>
      <vt:lpstr>Special Considerations and Requirements</vt:lpstr>
      <vt:lpstr>Procurement Process Decision Tree</vt:lpstr>
      <vt:lpstr>Mandatory Contract (Examples)</vt:lpstr>
      <vt:lpstr>Procurement Process Decision Tree</vt:lpstr>
      <vt:lpstr>Non-Mandatory Contracts (Examples)</vt:lpstr>
      <vt:lpstr>Procurement Process Decision Tree</vt:lpstr>
      <vt:lpstr>Best Judgement</vt:lpstr>
      <vt:lpstr>P-Card</vt:lpstr>
      <vt:lpstr>P-Card</vt:lpstr>
      <vt:lpstr>P-Card</vt:lpstr>
      <vt:lpstr>Shop@UW</vt:lpstr>
      <vt:lpstr>Procurement Process Decision Tree</vt:lpstr>
      <vt:lpstr>Simplified Bidding</vt:lpstr>
      <vt:lpstr>Simplified Bid Record</vt:lpstr>
      <vt:lpstr>Sole Source</vt:lpstr>
      <vt:lpstr>Sole Source- Continued</vt:lpstr>
      <vt:lpstr>Procurement Process Decision Tree</vt:lpstr>
      <vt:lpstr>Request for Bid (RFB) vs.  Request for Proposal (RFP)</vt:lpstr>
      <vt:lpstr>UW-W Common Purchases and the Method Used to Purchase </vt:lpstr>
      <vt:lpstr>Purchase Order (PO) Requests</vt:lpstr>
      <vt:lpstr>Approved Purchase Orders</vt:lpstr>
      <vt:lpstr>POs Create Encumbrances</vt:lpstr>
      <vt:lpstr>Timing of PO Requests</vt:lpstr>
      <vt:lpstr>Year End</vt:lpstr>
      <vt:lpstr>PowerPoint Presentation</vt:lpstr>
      <vt:lpstr>Links</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Malotky, Laura E</dc:creator>
  <cp:lastModifiedBy>MOORE, RYAN</cp:lastModifiedBy>
  <cp:revision>39</cp:revision>
  <dcterms:created xsi:type="dcterms:W3CDTF">2018-11-13T19:52:39Z</dcterms:created>
  <dcterms:modified xsi:type="dcterms:W3CDTF">2019-10-31T18:10:13Z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