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59" r:id="rId1"/>
  </p:sldMasterIdLst>
  <p:notesMasterIdLst>
    <p:notesMasterId r:id="rId13"/>
  </p:notesMasterIdLst>
  <p:sldIdLst>
    <p:sldId id="256" r:id="rId2"/>
    <p:sldId id="267" r:id="rId3"/>
    <p:sldId id="265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78744" autoAdjust="0"/>
  </p:normalViewPr>
  <p:slideViewPr>
    <p:cSldViewPr snapToGrid="0" snapToObjects="1">
      <p:cViewPr varScale="1">
        <p:scale>
          <a:sx n="112" d="100"/>
          <a:sy n="112" d="100"/>
        </p:scale>
        <p:origin x="158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B3F037-8425-41A5-9FA0-7EBF05F36904}" type="datetimeFigureOut">
              <a:rPr lang="en-US" smtClean="0"/>
              <a:t>2/17/2025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414463" y="1162050"/>
            <a:ext cx="4181475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9822FE-33AC-4AF1-849D-3A4DE2B1B04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49940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b="1" baseline="0" dirty="0"/>
              <a:t>You have the ease of searching for existing requests or viewing your pending requests </a:t>
            </a:r>
          </a:p>
          <a:p>
            <a:pPr marL="628650" lvl="1" indent="-171450">
              <a:buFontTx/>
              <a:buChar char="-"/>
            </a:pPr>
            <a:r>
              <a:rPr lang="en-US" b="0" baseline="0" dirty="0"/>
              <a:t>“Edit contingency Template” is for HR use </a:t>
            </a:r>
          </a:p>
          <a:p>
            <a:pPr marL="171450" indent="-171450">
              <a:buFontTx/>
              <a:buChar char="-"/>
            </a:pPr>
            <a:r>
              <a:rPr lang="en-US" b="1" baseline="0" dirty="0"/>
              <a:t>Once you click new request – you will have to choose if it is an academic staff rehire or academic staff dual contract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en-US" b="0" dirty="0"/>
              <a:t>You can also search existing requests and look at your pending requests. This will help</a:t>
            </a:r>
            <a:r>
              <a:rPr lang="en-US" b="0" baseline="0" dirty="0"/>
              <a:t> you see what stage they are at. </a:t>
            </a:r>
            <a:endParaRPr lang="en-US" b="1" baseline="0" dirty="0"/>
          </a:p>
          <a:p>
            <a:r>
              <a:rPr lang="en-US" baseline="0" dirty="0"/>
              <a:t>**Contingency Templates are already filled in (HR owns this)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11604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The next page looks like this.</a:t>
            </a:r>
            <a:r>
              <a:rPr lang="en-US" baseline="0" dirty="0"/>
              <a:t> There are 6 tabs that need to be filled out. The first is position. 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If there is no room number or telephone, just use the department’s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Fill in the rest as needed – almost identical to the paper form!  </a:t>
            </a:r>
          </a:p>
          <a:p>
            <a:pPr marL="171450" lvl="0" indent="-171450">
              <a:buFontTx/>
              <a:buChar char="-"/>
            </a:pPr>
            <a:r>
              <a:rPr lang="en-US" baseline="0" dirty="0"/>
              <a:t>If replacement for whom is known – remember to fill that in </a:t>
            </a:r>
          </a:p>
          <a:p>
            <a:pPr marL="0" lvl="0" indent="0">
              <a:buFontTx/>
              <a:buNone/>
            </a:pPr>
            <a:endParaRPr lang="en-US" baseline="0" dirty="0"/>
          </a:p>
          <a:p>
            <a:pPr marL="171450" lvl="0" indent="-171450">
              <a:buFontTx/>
              <a:buChar char="-"/>
            </a:pPr>
            <a:r>
              <a:rPr lang="en-US" baseline="0" dirty="0"/>
              <a:t>At the bottom of each tab you will see “begin date” and “end date” – this is where you put in the contract date. You can also save as a draft. When you click submit, it flows to the next approver.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368609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Next tab is for salary information</a:t>
            </a:r>
          </a:p>
          <a:p>
            <a:pPr marL="628650" lvl="1" indent="-171450">
              <a:buFontTx/>
              <a:buChar char="-"/>
            </a:pPr>
            <a:r>
              <a:rPr lang="en-US" dirty="0"/>
              <a:t>Fill in all information </a:t>
            </a:r>
          </a:p>
          <a:p>
            <a:pPr marL="628650" lvl="1" indent="-171450">
              <a:buFontTx/>
              <a:buChar char="-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818200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r>
              <a:rPr lang="en-US" dirty="0"/>
              <a:t>This is very self explanatory,</a:t>
            </a:r>
            <a:r>
              <a:rPr lang="en-US" baseline="0" dirty="0"/>
              <a:t> just fill in employees qualifications. You can find their qualifications on the original hire form or by asking the employee for updated qualifications. </a:t>
            </a:r>
          </a:p>
          <a:p>
            <a:pPr marL="628650" lvl="1" indent="-171450">
              <a:buFontTx/>
              <a:buChar char="-"/>
            </a:pPr>
            <a:r>
              <a:rPr lang="en-US" baseline="0" dirty="0"/>
              <a:t>Use the add button to add more experiences or degrees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2672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You can include any hiring documents in this page </a:t>
            </a:r>
          </a:p>
          <a:p>
            <a:r>
              <a:rPr lang="en-US" dirty="0"/>
              <a:t>*</a:t>
            </a:r>
            <a:r>
              <a:rPr lang="en-US" b="1" dirty="0"/>
              <a:t>HR handles the contingency tab and will add in what is needed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68508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- When you submit, you send</a:t>
            </a:r>
            <a:r>
              <a:rPr lang="en-US" baseline="0" dirty="0"/>
              <a:t> to the next person in the approval string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E9822FE-33AC-4AF1-849D-3A4DE2B1B04D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4643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19" y="2166365"/>
            <a:ext cx="8603674" cy="1739347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0000"/>
              </a:lnSpc>
              <a:defRPr sz="6000" spc="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970315"/>
            <a:ext cx="6858000" cy="1309255"/>
          </a:xfrm>
        </p:spPr>
        <p:txBody>
          <a:bodyPr>
            <a:normAutofit/>
          </a:bodyPr>
          <a:lstStyle>
            <a:lvl1pPr marL="0" indent="0" algn="ctr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20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D8D91A-A2EE-4B54-B3C6-F6C67903BA9C}" type="datetime1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97988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9785C6-EBAF-49D5-AD4D-BABF4DFAAD59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69271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764484" y="0"/>
            <a:ext cx="2057400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468" y="609600"/>
            <a:ext cx="1801785" cy="5638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609600"/>
            <a:ext cx="5979968" cy="5638800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28650" y="6422855"/>
            <a:ext cx="2057397" cy="365125"/>
          </a:xfrm>
        </p:spPr>
        <p:txBody>
          <a:bodyPr/>
          <a:lstStyle/>
          <a:p>
            <a:fld id="{6A404122-9A3A-4FD8-98B8-22631F32846C}" type="datetime1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832102" y="6422855"/>
            <a:ext cx="320975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4787" y="6422855"/>
            <a:ext cx="659819" cy="365125"/>
          </a:xfrm>
        </p:spPr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335971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59A7B8-0EC4-44C9-AFEF-25E144F11C06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458055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-5132" y="2059012"/>
            <a:ext cx="9146751" cy="18288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4893" y="2208879"/>
            <a:ext cx="7886700" cy="1676400"/>
          </a:xfrm>
        </p:spPr>
        <p:txBody>
          <a:bodyPr anchor="ctr">
            <a:noAutofit/>
          </a:bodyPr>
          <a:lstStyle>
            <a:lvl1pPr algn="ctr">
              <a:lnSpc>
                <a:spcPct val="80000"/>
              </a:lnSpc>
              <a:defRPr sz="6000" b="0" spc="0" baseline="0">
                <a:solidFill>
                  <a:schemeClr val="bg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4893" y="3984400"/>
            <a:ext cx="7886700" cy="1174639"/>
          </a:xfrm>
        </p:spPr>
        <p:txBody>
          <a:bodyPr anchor="t">
            <a:normAutofit/>
          </a:bodyPr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82BB47B5-C739-4DAE-AACD-CC58CA843AC4}" type="datetime1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0524025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797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00600" y="2011680"/>
            <a:ext cx="3657600" cy="420624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72AE48-94E6-46E0-BE32-5F0716DE9115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41143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2656566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428" y="1913470"/>
            <a:ext cx="3657600" cy="743094"/>
          </a:xfrm>
        </p:spPr>
        <p:txBody>
          <a:bodyPr anchor="ctr">
            <a:normAutofit/>
          </a:bodyPr>
          <a:lstStyle>
            <a:lvl1pPr marL="0" indent="0">
              <a:buNone/>
              <a:defRPr sz="20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00428" y="2656564"/>
            <a:ext cx="3657600" cy="356616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84C285-8BCE-48FC-97D9-E2837AF38351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06076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0D3E6-EF16-4488-94A4-211508FE4682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6347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77FB3B-20DA-4D0E-BF16-8262B7156612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430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148840"/>
            <a:ext cx="4572000" cy="3840480"/>
          </a:xfrm>
        </p:spPr>
        <p:txBody>
          <a:bodyPr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92568" y="2147487"/>
            <a:ext cx="2560320" cy="3432319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73C2C-6BD0-40EC-8D8D-4D51F089C5EB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478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5800" y="2211494"/>
            <a:ext cx="4754880" cy="3840480"/>
          </a:xfrm>
          <a:solidFill>
            <a:schemeClr val="tx2">
              <a:lumMod val="60000"/>
              <a:lumOff val="40000"/>
            </a:schemeClr>
          </a:solidFill>
        </p:spPr>
        <p:txBody>
          <a:bodyPr tIns="365760" anchor="t"/>
          <a:lstStyle>
            <a:lvl1pPr marL="0" indent="0" algn="ctr">
              <a:buNone/>
              <a:defRPr sz="3200">
                <a:solidFill>
                  <a:schemeClr val="tx1">
                    <a:lumMod val="50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85351" y="2150621"/>
            <a:ext cx="2560320" cy="3429000"/>
          </a:xfrm>
        </p:spPr>
        <p:txBody>
          <a:bodyPr>
            <a:normAutofit/>
          </a:bodyPr>
          <a:lstStyle>
            <a:lvl1pPr marL="0" indent="0">
              <a:lnSpc>
                <a:spcPct val="95000"/>
              </a:lnSpc>
              <a:buNone/>
              <a:defRPr sz="17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377F5C-EDA7-4864-9756-35769B0E62CF}" type="datetime1">
              <a:rPr lang="en-US" smtClean="0"/>
              <a:pPr/>
              <a:t>2/17/2025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84A37A-AFC2-4A01-80A1-FC20F2C0D5B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99582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62" y="176109"/>
            <a:ext cx="9141714" cy="1645919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50876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019" y="2011680"/>
            <a:ext cx="7772400" cy="420624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557" y="6422855"/>
            <a:ext cx="2595043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l">
              <a:defRPr sz="1050">
                <a:solidFill>
                  <a:schemeClr val="tx1"/>
                </a:solidFill>
              </a:defRPr>
            </a:lvl1pPr>
          </a:lstStyle>
          <a:p>
            <a:fld id="{88B99C93-F56F-46AB-9EB8-53614A95B15F}" type="datetime1">
              <a:rPr lang="en-US" smtClean="0"/>
              <a:pPr/>
              <a:t>2/17/2025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91000" y="6422855"/>
            <a:ext cx="406062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65139" y="6422855"/>
            <a:ext cx="709698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 b="0">
                <a:solidFill>
                  <a:schemeClr val="tx1"/>
                </a:solidFill>
              </a:defRPr>
            </a:lvl1pPr>
          </a:lstStyle>
          <a:p>
            <a:fld id="{FA84A37A-AFC2-4A01-80A1-FC20F2C0D5BB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9760729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860" r:id="rId1"/>
    <p:sldLayoutId id="2147483861" r:id="rId2"/>
    <p:sldLayoutId id="2147483862" r:id="rId3"/>
    <p:sldLayoutId id="2147483863" r:id="rId4"/>
    <p:sldLayoutId id="2147483864" r:id="rId5"/>
    <p:sldLayoutId id="2147483865" r:id="rId6"/>
    <p:sldLayoutId id="2147483866" r:id="rId7"/>
    <p:sldLayoutId id="2147483867" r:id="rId8"/>
    <p:sldLayoutId id="2147483868" r:id="rId9"/>
    <p:sldLayoutId id="2147483869" r:id="rId10"/>
    <p:sldLayoutId id="2147483870" r:id="rId11"/>
  </p:sldLayoutIdLst>
  <p:hf sldNum="0" hdr="0" ftr="0" dt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000" kern="1200" cap="all" baseline="0">
          <a:solidFill>
            <a:schemeClr val="bg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tx1"/>
        </a:buClr>
        <a:buFont typeface="Wingdings" pitchFamily="2" charset="2"/>
        <a:buChar char="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4114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6400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8686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097280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2846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718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29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18062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tx1"/>
        </a:buClr>
        <a:buFont typeface="Wingdings" pitchFamily="2" charset="2"/>
        <a:buChar char="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mailto:InstefjoKE08@uww.edu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://www.uww.edu/adminaffairs/hr/forms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E-Rehire</a:t>
            </a:r>
            <a:r>
              <a:rPr lang="en-US" dirty="0"/>
              <a:t> </a:t>
            </a:r>
          </a:p>
        </p:txBody>
      </p:sp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Talent Acquisition Team </a:t>
            </a:r>
          </a:p>
        </p:txBody>
      </p:sp>
    </p:spTree>
    <p:extLst>
      <p:ext uri="{BB962C8B-B14F-4D97-AF65-F5344CB8AC3E}">
        <p14:creationId xmlns:p14="http://schemas.microsoft.com/office/powerpoint/2010/main" val="5255823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Submitting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2011680"/>
            <a:ext cx="7772400" cy="3040100"/>
          </a:xfrm>
        </p:spPr>
        <p:txBody>
          <a:bodyPr>
            <a:normAutofit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After you click Submit – you will have to add in the correct individuals into the approval string. Approval flowchart is found on the E-Rehire Application Page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Employees who have two-department involvement requires sign-off by both departments. This may include Department Chairs, Deans, Directors, and Division Heads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Academic Affairs: Provost office defers to Deans &amp; Assistant Vice Chancellors: please do not insert Hermie Snorek or Provost into any approval strings</a:t>
            </a: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ALL Rehired Annuitants MUST go to Chancellor for approval </a:t>
            </a:r>
            <a:endParaRPr lang="en-US" sz="4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35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Once approved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2227811"/>
            <a:ext cx="7772400" cy="4206240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When fully approved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HR will update system and send out rehire contract to employee 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Initiator and Department chair will be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cc’ed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on contract email </a:t>
            </a:r>
          </a:p>
          <a:p>
            <a:pPr marL="2286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28600" lvl="1" indent="0">
              <a:buNone/>
            </a:pPr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 algn="ctr"/>
            <a:r>
              <a:rPr lang="en-US" i="1" dirty="0">
                <a:solidFill>
                  <a:schemeClr val="bg2">
                    <a:lumMod val="20000"/>
                    <a:lumOff val="8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It is department’s responsibility to keep track of rehires and submit them in a timely manner to ensure employee is rehired before start date</a:t>
            </a:r>
          </a:p>
          <a:p>
            <a:pPr lvl="2"/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786532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1DB37A-EE23-3083-6C41-F525F80258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Rehire Submission Timelines (NEW)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30DA955-A6A6-0D37-3B94-38F971551FE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March 1</a:t>
            </a:r>
            <a:r>
              <a:rPr lang="en-US" baseline="30000" dirty="0"/>
              <a:t>st</a:t>
            </a:r>
            <a:r>
              <a:rPr lang="en-US" dirty="0"/>
              <a:t> , 2025 – Spreadsheet with all current fixed terminal employees will be sent to deans/division heads, asking to indicate their intent to return for fall 2024. </a:t>
            </a:r>
          </a:p>
          <a:p>
            <a:r>
              <a:rPr lang="en-US" dirty="0"/>
              <a:t>April 1</a:t>
            </a:r>
            <a:r>
              <a:rPr lang="en-US" baseline="30000" dirty="0"/>
              <a:t>st</a:t>
            </a:r>
            <a:r>
              <a:rPr lang="en-US" dirty="0"/>
              <a:t> , 2025 – Spreadsheets need to be returned to </a:t>
            </a:r>
            <a:r>
              <a:rPr lang="en-US" b="0" i="0" u="sng" dirty="0">
                <a:solidFill>
                  <a:srgbClr val="1D1429"/>
                </a:solidFill>
                <a:effectLst/>
                <a:latin typeface="Open Sans" panose="020B0606030504020204" pitchFamily="34" charset="0"/>
                <a:hlinkClick r:id="rId2"/>
              </a:rPr>
              <a:t>InstefjoKE08@uww.edu</a:t>
            </a:r>
            <a:endParaRPr lang="en-US" dirty="0"/>
          </a:p>
          <a:p>
            <a:r>
              <a:rPr lang="en-US" dirty="0"/>
              <a:t>April 1</a:t>
            </a:r>
            <a:r>
              <a:rPr lang="en-US" baseline="30000" dirty="0"/>
              <a:t>st</a:t>
            </a:r>
            <a:r>
              <a:rPr lang="en-US" dirty="0"/>
              <a:t> , 2025 – E-Rehire must be submitted by this date for any employee indicated “Y” on the spreadsheet. Employee will receive notification when E-Rehire is submitted.</a:t>
            </a:r>
          </a:p>
          <a:p>
            <a:r>
              <a:rPr lang="en-US" dirty="0"/>
              <a:t>April 10</a:t>
            </a:r>
            <a:r>
              <a:rPr lang="en-US" baseline="30000" dirty="0"/>
              <a:t>th</a:t>
            </a:r>
            <a:r>
              <a:rPr lang="en-US" dirty="0"/>
              <a:t> , 2025 – HR sends notifications to deans/division heads for those who were indicated “Y” but have not had an E-Rehire submitted for them. </a:t>
            </a:r>
          </a:p>
          <a:p>
            <a:r>
              <a:rPr lang="en-US" dirty="0"/>
              <a:t>April 15</a:t>
            </a:r>
            <a:r>
              <a:rPr lang="en-US" baseline="30000" dirty="0"/>
              <a:t>th</a:t>
            </a:r>
            <a:r>
              <a:rPr lang="en-US" dirty="0"/>
              <a:t> , 2025 – Deadline for colleges to notify employees who are not intended to return.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73289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Get there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Human Resources website</a:t>
            </a: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Click: Forms </a:t>
            </a:r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  <a:hlinkClick r:id="rId2"/>
              </a:rPr>
              <a:t>http://www.uww.edu/adminaffairs/hr/forms</a:t>
            </a: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Click: E-Rehire - Web Application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61469" y="3429000"/>
            <a:ext cx="3619500" cy="2819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45029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093" y="3453078"/>
            <a:ext cx="3351016" cy="1716839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Get Started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8140" y="2316074"/>
            <a:ext cx="6345260" cy="4314150"/>
          </a:xfrm>
        </p:spPr>
        <p:txBody>
          <a:bodyPr>
            <a:normAutofit fontScale="92500" lnSpcReduction="10000"/>
          </a:bodyPr>
          <a:lstStyle/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“change of status”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Find at Human Resources webpage under Change of Status </a:t>
            </a:r>
          </a:p>
          <a:p>
            <a:r>
              <a:rPr lang="en-US" sz="1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What are you requesting? </a:t>
            </a: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114300" indent="0">
              <a:buNone/>
            </a:pPr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en-US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Click “New Request” then select rehire type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staff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Academic staff dual contract 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408855" y="3920437"/>
            <a:ext cx="1543796" cy="338554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800" b="1" dirty="0"/>
              <a:t>Choose new request when re-hiring an employee</a:t>
            </a: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63149" y="2588069"/>
            <a:ext cx="2632091" cy="1722325"/>
          </a:xfrm>
          <a:prstGeom prst="rect">
            <a:avLst/>
          </a:prstGeom>
        </p:spPr>
      </p:pic>
      <p:sp>
        <p:nvSpPr>
          <p:cNvPr id="12" name="TextBox 11"/>
          <p:cNvSpPr txBox="1"/>
          <p:nvPr/>
        </p:nvSpPr>
        <p:spPr>
          <a:xfrm>
            <a:off x="6163150" y="4635905"/>
            <a:ext cx="2523650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This will be on the top of each tab. Fill in with employee name.</a:t>
            </a:r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7319725" y="4310394"/>
            <a:ext cx="0" cy="325511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/>
          <p:cNvCxnSpPr/>
          <p:nvPr/>
        </p:nvCxnSpPr>
        <p:spPr>
          <a:xfrm flipH="1">
            <a:off x="3046345" y="4074326"/>
            <a:ext cx="1362510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6463278" y="5356204"/>
            <a:ext cx="192339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</a:rPr>
              <a:t>*Rehired Annuitant has a “review policy” link. </a:t>
            </a:r>
          </a:p>
        </p:txBody>
      </p:sp>
    </p:spTree>
    <p:extLst>
      <p:ext uri="{BB962C8B-B14F-4D97-AF65-F5344CB8AC3E}">
        <p14:creationId xmlns:p14="http://schemas.microsoft.com/office/powerpoint/2010/main" val="1617836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4402370" cy="1508760"/>
          </a:xfrm>
        </p:spPr>
        <p:txBody>
          <a:bodyPr>
            <a:normAutofit/>
          </a:bodyPr>
          <a:lstStyle/>
          <a:p>
            <a:pPr algn="l"/>
            <a:r>
              <a:rPr lang="en-US" sz="3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- Position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9062" y="2150571"/>
            <a:ext cx="8229600" cy="3999651"/>
          </a:xfrm>
        </p:spPr>
        <p:txBody>
          <a:bodyPr>
            <a:normAutofit fontScale="92500" lnSpcReduction="20000"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Similar to hire paperwork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in all spaces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Official Title/Rank (NEW PROCESS):</a:t>
            </a:r>
          </a:p>
          <a:p>
            <a:pPr lvl="3"/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&gt;or= 50% FTE- Lecturer (TL020)</a:t>
            </a:r>
          </a:p>
          <a:p>
            <a:pPr lvl="3"/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&lt;50% FTE- Adjunct Instructor (IC004)</a:t>
            </a:r>
          </a:p>
          <a:p>
            <a:pPr lvl="2"/>
            <a:r>
              <a:rPr lang="en-US" sz="1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Working Title: </a:t>
            </a:r>
          </a:p>
          <a:p>
            <a:pPr lvl="3"/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&gt; or = 50% FTE- Lecturer 1 </a:t>
            </a:r>
          </a:p>
          <a:p>
            <a:pPr lvl="3"/>
            <a:r>
              <a:rPr lang="en-US" sz="1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&lt;50% FTE- Adjunct Instructor 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Type:</a:t>
            </a:r>
          </a:p>
          <a:p>
            <a:pPr lvl="4"/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Fixed Term 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If no room number/phone</a:t>
            </a:r>
          </a:p>
          <a:p>
            <a:pPr lvl="3"/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department’s 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Appointment Type</a:t>
            </a:r>
          </a:p>
          <a:p>
            <a:pPr lvl="3"/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Annual or academic</a:t>
            </a:r>
          </a:p>
          <a:p>
            <a:pPr lvl="2"/>
            <a:r>
              <a:rPr lang="en-US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Appointment Basis</a:t>
            </a:r>
          </a:p>
          <a:p>
            <a:pPr lvl="3"/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Full year, 1</a:t>
            </a:r>
            <a:r>
              <a:rPr lang="en-US" sz="1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Semester or 2</a:t>
            </a:r>
            <a:r>
              <a:rPr lang="en-US" sz="1300" baseline="30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nd</a:t>
            </a:r>
            <a:r>
              <a:rPr lang="en-US" sz="1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751277" y="4302238"/>
            <a:ext cx="10137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rgbClr val="FF0000"/>
                </a:solidFill>
              </a:rPr>
              <a:t>*Make sure everything is filled out*</a:t>
            </a: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6537" y="584791"/>
            <a:ext cx="3230263" cy="607903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717665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019" y="284176"/>
            <a:ext cx="7772400" cy="1145129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- Salary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019" y="1429305"/>
            <a:ext cx="7772400" cy="4788615"/>
          </a:xfrm>
        </p:spPr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in Salary Information as seen below: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Percentage of Time</a:t>
            </a:r>
          </a:p>
          <a:p>
            <a:pPr lvl="2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Adjunct Instructor- Input “0” </a:t>
            </a:r>
          </a:p>
          <a:p>
            <a:pPr lvl="2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Lecturers – Enter the FTE Percentage (no decimals)</a:t>
            </a:r>
          </a:p>
          <a:p>
            <a:pPr lvl="1"/>
            <a:r>
              <a:rPr lang="en-US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Base and Contract Salary</a:t>
            </a:r>
          </a:p>
          <a:p>
            <a:pPr lvl="2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Adjunct Instructors – Base and Contract Salaries should be Entered as the Same Amount (the lump sum amount)</a:t>
            </a:r>
          </a:p>
          <a:p>
            <a:pPr lvl="2"/>
            <a:r>
              <a:rPr lang="en-US" sz="12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For Lecturers – Enter the Base Salary and the Contract Salary Amounts</a:t>
            </a:r>
          </a:p>
          <a:p>
            <a:pPr lvl="2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2"/>
            <a:endParaRPr lang="en-US" sz="1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green ‘add’ button to add</a:t>
            </a: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8693" y="3497999"/>
            <a:ext cx="8535591" cy="3324689"/>
          </a:xfrm>
          <a:prstGeom prst="rect">
            <a:avLst/>
          </a:prstGeom>
        </p:spPr>
      </p:pic>
      <p:cxnSp>
        <p:nvCxnSpPr>
          <p:cNvPr id="7" name="Straight Arrow Connector 6"/>
          <p:cNvCxnSpPr/>
          <p:nvPr/>
        </p:nvCxnSpPr>
        <p:spPr>
          <a:xfrm flipH="1" flipV="1">
            <a:off x="4636489" y="3959466"/>
            <a:ext cx="238539" cy="590067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875028" y="4469786"/>
            <a:ext cx="397565" cy="261610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US" sz="1050" b="1" dirty="0"/>
              <a:t>FTE</a:t>
            </a:r>
          </a:p>
        </p:txBody>
      </p:sp>
    </p:spTree>
    <p:extLst>
      <p:ext uri="{BB962C8B-B14F-4D97-AF65-F5344CB8AC3E}">
        <p14:creationId xmlns:p14="http://schemas.microsoft.com/office/powerpoint/2010/main" val="2323530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– Qualifications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Fill in all employee qualifications</a:t>
            </a:r>
            <a:r>
              <a:rPr lang="en-US" sz="1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1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refer to employee or original hire form if not known)</a:t>
            </a:r>
            <a:endParaRPr lang="en-US" sz="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Use green ‘add’ button to add more</a:t>
            </a:r>
          </a:p>
          <a:p>
            <a:pPr lvl="1"/>
            <a:r>
              <a:rPr lang="en-US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Chancellors office requests that these are added in and filled out</a:t>
            </a:r>
          </a:p>
        </p:txBody>
      </p:sp>
      <p:pic>
        <p:nvPicPr>
          <p:cNvPr id="4" name="Picture 3" descr="Screen Shot 2018-04-09 at 3.12.23 PM.pn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70106" y="3498243"/>
            <a:ext cx="5739536" cy="25174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054889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– approvers</a:t>
            </a:r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2202556"/>
            <a:ext cx="3892074" cy="4206875"/>
          </a:xfrm>
        </p:spPr>
      </p:pic>
      <p:sp>
        <p:nvSpPr>
          <p:cNvPr id="7" name="TextBox 6"/>
          <p:cNvSpPr txBox="1"/>
          <p:nvPr/>
        </p:nvSpPr>
        <p:spPr>
          <a:xfrm>
            <a:off x="388891" y="2691559"/>
            <a:ext cx="364891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Under Approvers Tab: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This is for the individuals who approve the employees timesheet and time off requests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Search by </a:t>
            </a:r>
            <a:r>
              <a:rPr lang="en-US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NetId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to add</a:t>
            </a:r>
          </a:p>
        </p:txBody>
      </p:sp>
    </p:spTree>
    <p:extLst>
      <p:ext uri="{BB962C8B-B14F-4D97-AF65-F5344CB8AC3E}">
        <p14:creationId xmlns:p14="http://schemas.microsoft.com/office/powerpoint/2010/main" val="41047950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How to – documents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must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include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Updated Employee Resume/CV (required by the Provost’s Office)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Hiring Memo</a:t>
            </a:r>
          </a:p>
          <a:p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Documents 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may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include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Position Description</a:t>
            </a:r>
          </a:p>
          <a:p>
            <a:pPr lvl="1"/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Any other relevant documents </a:t>
            </a:r>
          </a:p>
          <a:p>
            <a:pPr lvl="1"/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2945" y="4294290"/>
            <a:ext cx="6468378" cy="15623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961490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Banded">
  <a:themeElements>
    <a:clrScheme name="Violet II">
      <a:dk1>
        <a:sysClr val="windowText" lastClr="000000"/>
      </a:dk1>
      <a:lt1>
        <a:sysClr val="window" lastClr="FFFFFF"/>
      </a:lt1>
      <a:dk2>
        <a:srgbClr val="632E62"/>
      </a:dk2>
      <a:lt2>
        <a:srgbClr val="EAE5EB"/>
      </a:lt2>
      <a:accent1>
        <a:srgbClr val="92278F"/>
      </a:accent1>
      <a:accent2>
        <a:srgbClr val="9B57D3"/>
      </a:accent2>
      <a:accent3>
        <a:srgbClr val="755DD9"/>
      </a:accent3>
      <a:accent4>
        <a:srgbClr val="665EB8"/>
      </a:accent4>
      <a:accent5>
        <a:srgbClr val="45A5ED"/>
      </a:accent5>
      <a:accent6>
        <a:srgbClr val="5982DB"/>
      </a:accent6>
      <a:hlink>
        <a:srgbClr val="0066FF"/>
      </a:hlink>
      <a:folHlink>
        <a:srgbClr val="666699"/>
      </a:folHlink>
    </a:clrScheme>
    <a:fontScheme name="Banded">
      <a:maj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Banded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120000"/>
                <a:lumMod val="107000"/>
              </a:schemeClr>
            </a:gs>
            <a:gs pos="50000">
              <a:schemeClr val="phClr">
                <a:tint val="70000"/>
                <a:satMod val="124000"/>
                <a:lumMod val="103000"/>
              </a:schemeClr>
            </a:gs>
            <a:gs pos="100000">
              <a:schemeClr val="phClr">
                <a:tint val="85000"/>
                <a:satMod val="12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5000"/>
                <a:shade val="98000"/>
                <a:satMod val="110000"/>
                <a:lumMod val="103000"/>
              </a:schemeClr>
            </a:gs>
            <a:gs pos="50000">
              <a:schemeClr val="phClr">
                <a:shade val="85000"/>
                <a:satMod val="105000"/>
                <a:lumMod val="100000"/>
              </a:schemeClr>
            </a:gs>
            <a:gs pos="100000">
              <a:schemeClr val="phClr">
                <a:shade val="60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5875" dir="5400000" algn="ctr" rotWithShape="0">
              <a:srgbClr val="000000">
                <a:alpha val="68000"/>
              </a:srgbClr>
            </a:outerShdw>
          </a:effectLst>
        </a:effectStyle>
        <a:effectStyle>
          <a:effectLst>
            <a:outerShdw blurRad="88900" dist="2794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/>
              <a:schemeClr val="phClr">
                <a:shade val="91000"/>
                <a:satMod val="105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100000"/>
                <a:shade val="0"/>
                <a:satMod val="100000"/>
              </a:schemeClr>
            </a:gs>
            <a:gs pos="100000">
              <a:schemeClr val="phClr">
                <a:shade val="100000"/>
                <a:satMod val="10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anded" id="{98DFF888-2449-4D28-977C-6306C017633E}" vid="{9792607F-9579-4224-82FF-9C88C3E1E5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Banded</Template>
  <TotalTime>1741</TotalTime>
  <Words>939</Words>
  <Application>Microsoft Office PowerPoint</Application>
  <PresentationFormat>On-screen Show (4:3)</PresentationFormat>
  <Paragraphs>111</Paragraphs>
  <Slides>11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8" baseType="lpstr">
      <vt:lpstr>Arial</vt:lpstr>
      <vt:lpstr>Calibri</vt:lpstr>
      <vt:lpstr>Corbel</vt:lpstr>
      <vt:lpstr>Open Sans</vt:lpstr>
      <vt:lpstr>Times New Roman</vt:lpstr>
      <vt:lpstr>Wingdings</vt:lpstr>
      <vt:lpstr>Banded</vt:lpstr>
      <vt:lpstr>E-Rehire </vt:lpstr>
      <vt:lpstr>Rehire Submission Timelines (NEW)</vt:lpstr>
      <vt:lpstr>How to Get there</vt:lpstr>
      <vt:lpstr>How To Get Started </vt:lpstr>
      <vt:lpstr>How To - Position</vt:lpstr>
      <vt:lpstr>How To - Salary</vt:lpstr>
      <vt:lpstr>How To – Qualifications </vt:lpstr>
      <vt:lpstr>How to – approvers</vt:lpstr>
      <vt:lpstr>How to – documents </vt:lpstr>
      <vt:lpstr>After Submitting </vt:lpstr>
      <vt:lpstr>Once approved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E-Rehire</dc:title>
  <dc:creator>Victoria  Smithyman</dc:creator>
  <cp:lastModifiedBy>Nagle, Kate</cp:lastModifiedBy>
  <cp:revision>50</cp:revision>
  <dcterms:created xsi:type="dcterms:W3CDTF">2018-04-09T14:35:54Z</dcterms:created>
  <dcterms:modified xsi:type="dcterms:W3CDTF">2025-02-17T17:16:13Z</dcterms:modified>
</cp:coreProperties>
</file>