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77" r:id="rId2"/>
    <p:sldId id="263" r:id="rId3"/>
    <p:sldId id="264" r:id="rId4"/>
    <p:sldId id="265" r:id="rId5"/>
    <p:sldId id="266" r:id="rId6"/>
    <p:sldId id="267" r:id="rId7"/>
    <p:sldId id="260" r:id="rId8"/>
    <p:sldId id="268" r:id="rId9"/>
    <p:sldId id="258" r:id="rId10"/>
    <p:sldId id="269" r:id="rId11"/>
    <p:sldId id="274" r:id="rId12"/>
    <p:sldId id="271" r:id="rId13"/>
    <p:sldId id="272" r:id="rId14"/>
    <p:sldId id="259"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A014239-DA93-4B96-90E8-D2E4B0C2E5F1}"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9734BEA6-EB5D-400D-9226-628A1C7F6AE3}" type="slidenum">
              <a:rPr lang="en-US" smtClean="0"/>
              <a:t>‹#›</a:t>
            </a:fld>
            <a:endParaRPr lang="en-US"/>
          </a:p>
        </p:txBody>
      </p:sp>
    </p:spTree>
    <p:extLst>
      <p:ext uri="{BB962C8B-B14F-4D97-AF65-F5344CB8AC3E}">
        <p14:creationId xmlns:p14="http://schemas.microsoft.com/office/powerpoint/2010/main" val="196522149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014239-DA93-4B96-90E8-D2E4B0C2E5F1}"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34BEA6-EB5D-400D-9226-628A1C7F6AE3}" type="slidenum">
              <a:rPr lang="en-US" smtClean="0"/>
              <a:t>‹#›</a:t>
            </a:fld>
            <a:endParaRPr lang="en-US"/>
          </a:p>
        </p:txBody>
      </p:sp>
    </p:spTree>
    <p:extLst>
      <p:ext uri="{BB962C8B-B14F-4D97-AF65-F5344CB8AC3E}">
        <p14:creationId xmlns:p14="http://schemas.microsoft.com/office/powerpoint/2010/main" val="1196061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014239-DA93-4B96-90E8-D2E4B0C2E5F1}"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34BEA6-EB5D-400D-9226-628A1C7F6AE3}" type="slidenum">
              <a:rPr lang="en-US" smtClean="0"/>
              <a:t>‹#›</a:t>
            </a:fld>
            <a:endParaRPr lang="en-US"/>
          </a:p>
        </p:txBody>
      </p:sp>
    </p:spTree>
    <p:extLst>
      <p:ext uri="{BB962C8B-B14F-4D97-AF65-F5344CB8AC3E}">
        <p14:creationId xmlns:p14="http://schemas.microsoft.com/office/powerpoint/2010/main" val="201848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014239-DA93-4B96-90E8-D2E4B0C2E5F1}"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34BEA6-EB5D-400D-9226-628A1C7F6AE3}" type="slidenum">
              <a:rPr lang="en-US" smtClean="0"/>
              <a:t>‹#›</a:t>
            </a:fld>
            <a:endParaRPr lang="en-US"/>
          </a:p>
        </p:txBody>
      </p:sp>
    </p:spTree>
    <p:extLst>
      <p:ext uri="{BB962C8B-B14F-4D97-AF65-F5344CB8AC3E}">
        <p14:creationId xmlns:p14="http://schemas.microsoft.com/office/powerpoint/2010/main" val="2278511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FA014239-DA93-4B96-90E8-D2E4B0C2E5F1}" type="datetimeFigureOut">
              <a:rPr lang="en-US" smtClean="0"/>
              <a:t>3/26/2020</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9734BEA6-EB5D-400D-9226-628A1C7F6AE3}" type="slidenum">
              <a:rPr lang="en-US" smtClean="0"/>
              <a:t>‹#›</a:t>
            </a:fld>
            <a:endParaRPr lang="en-US"/>
          </a:p>
        </p:txBody>
      </p:sp>
    </p:spTree>
    <p:extLst>
      <p:ext uri="{BB962C8B-B14F-4D97-AF65-F5344CB8AC3E}">
        <p14:creationId xmlns:p14="http://schemas.microsoft.com/office/powerpoint/2010/main" val="267569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A014239-DA93-4B96-90E8-D2E4B0C2E5F1}"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34BEA6-EB5D-400D-9226-628A1C7F6AE3}" type="slidenum">
              <a:rPr lang="en-US" smtClean="0"/>
              <a:t>‹#›</a:t>
            </a:fld>
            <a:endParaRPr lang="en-US"/>
          </a:p>
        </p:txBody>
      </p:sp>
    </p:spTree>
    <p:extLst>
      <p:ext uri="{BB962C8B-B14F-4D97-AF65-F5344CB8AC3E}">
        <p14:creationId xmlns:p14="http://schemas.microsoft.com/office/powerpoint/2010/main" val="4201773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A014239-DA93-4B96-90E8-D2E4B0C2E5F1}" type="datetimeFigureOut">
              <a:rPr lang="en-US" smtClean="0"/>
              <a:t>3/26/2020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34BEA6-EB5D-400D-9226-628A1C7F6AE3}" type="slidenum">
              <a:rPr lang="en-US" smtClean="0"/>
              <a:t>‹#›</a:t>
            </a:fld>
            <a:endParaRPr lang="en-US"/>
          </a:p>
        </p:txBody>
      </p:sp>
    </p:spTree>
    <p:extLst>
      <p:ext uri="{BB962C8B-B14F-4D97-AF65-F5344CB8AC3E}">
        <p14:creationId xmlns:p14="http://schemas.microsoft.com/office/powerpoint/2010/main" val="2835930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A014239-DA93-4B96-90E8-D2E4B0C2E5F1}" type="datetimeFigureOut">
              <a:rPr lang="en-US" smtClean="0"/>
              <a:t>3/26/2020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34BEA6-EB5D-400D-9226-628A1C7F6AE3}" type="slidenum">
              <a:rPr lang="en-US" smtClean="0"/>
              <a:t>‹#›</a:t>
            </a:fld>
            <a:endParaRPr lang="en-US"/>
          </a:p>
        </p:txBody>
      </p:sp>
    </p:spTree>
    <p:extLst>
      <p:ext uri="{BB962C8B-B14F-4D97-AF65-F5344CB8AC3E}">
        <p14:creationId xmlns:p14="http://schemas.microsoft.com/office/powerpoint/2010/main" val="1862582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14239-DA93-4B96-90E8-D2E4B0C2E5F1}" type="datetimeFigureOut">
              <a:rPr lang="en-US" smtClean="0"/>
              <a:t>3/26/2020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34BEA6-EB5D-400D-9226-628A1C7F6AE3}" type="slidenum">
              <a:rPr lang="en-US" smtClean="0"/>
              <a:t>‹#›</a:t>
            </a:fld>
            <a:endParaRPr lang="en-US"/>
          </a:p>
        </p:txBody>
      </p:sp>
    </p:spTree>
    <p:extLst>
      <p:ext uri="{BB962C8B-B14F-4D97-AF65-F5344CB8AC3E}">
        <p14:creationId xmlns:p14="http://schemas.microsoft.com/office/powerpoint/2010/main" val="164005569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A014239-DA93-4B96-90E8-D2E4B0C2E5F1}"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734BEA6-EB5D-400D-9226-628A1C7F6AE3}" type="slidenum">
              <a:rPr lang="en-US" smtClean="0"/>
              <a:t>‹#›</a:t>
            </a:fld>
            <a:endParaRPr lang="en-US"/>
          </a:p>
        </p:txBody>
      </p:sp>
    </p:spTree>
    <p:extLst>
      <p:ext uri="{BB962C8B-B14F-4D97-AF65-F5344CB8AC3E}">
        <p14:creationId xmlns:p14="http://schemas.microsoft.com/office/powerpoint/2010/main" val="30559563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A014239-DA93-4B96-90E8-D2E4B0C2E5F1}" type="datetimeFigureOut">
              <a:rPr lang="en-US" smtClean="0"/>
              <a:t>3/26/2020</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734BEA6-EB5D-400D-9226-628A1C7F6AE3}" type="slidenum">
              <a:rPr lang="en-US" smtClean="0"/>
              <a:t>‹#›</a:t>
            </a:fld>
            <a:endParaRPr lang="en-US"/>
          </a:p>
        </p:txBody>
      </p:sp>
    </p:spTree>
    <p:extLst>
      <p:ext uri="{BB962C8B-B14F-4D97-AF65-F5344CB8AC3E}">
        <p14:creationId xmlns:p14="http://schemas.microsoft.com/office/powerpoint/2010/main" val="2136447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FA014239-DA93-4B96-90E8-D2E4B0C2E5F1}" type="datetimeFigureOut">
              <a:rPr lang="en-US" smtClean="0"/>
              <a:t>3/26/2020</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9734BEA6-EB5D-400D-9226-628A1C7F6AE3}" type="slidenum">
              <a:rPr lang="en-US" smtClean="0"/>
              <a:t>‹#›</a:t>
            </a:fld>
            <a:endParaRPr lang="en-US"/>
          </a:p>
        </p:txBody>
      </p:sp>
    </p:spTree>
    <p:extLst>
      <p:ext uri="{BB962C8B-B14F-4D97-AF65-F5344CB8AC3E}">
        <p14:creationId xmlns:p14="http://schemas.microsoft.com/office/powerpoint/2010/main" val="414694261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rive.google.com/open?id=0B-vH_ENZxmfhQUNKTGV1a01pMVE" TargetMode="External"/><Relationship Id="rId2" Type="http://schemas.openxmlformats.org/officeDocument/2006/relationships/hyperlink" Target="https://drive.google.com/file/d/1MSBQk7ZRRFNnCxqfAlbPTzPHoUl1L8L1/view?usp=shar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uww.edu/ce/cbl/getting-starte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_epbTlrTnC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Dy0-rulKnco" TargetMode="External"/><Relationship Id="rId2" Type="http://schemas.openxmlformats.org/officeDocument/2006/relationships/hyperlink" Target="https://www.uww.edu/ce/cbl/impac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unitedwayalice.org/Wisconsin/" TargetMode="External"/><Relationship Id="rId2" Type="http://schemas.openxmlformats.org/officeDocument/2006/relationships/hyperlink" Target="http://uwjnwc.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dirty="0" smtClean="0"/>
              <a:t>Community-Based Learning</a:t>
            </a:r>
            <a:endParaRPr lang="en-US" dirty="0"/>
          </a:p>
        </p:txBody>
      </p:sp>
      <p:sp>
        <p:nvSpPr>
          <p:cNvPr id="5" name="Subtitle 4"/>
          <p:cNvSpPr>
            <a:spLocks noGrp="1"/>
          </p:cNvSpPr>
          <p:nvPr>
            <p:ph type="subTitle" idx="1"/>
          </p:nvPr>
        </p:nvSpPr>
        <p:spPr>
          <a:xfrm>
            <a:off x="1069848" y="4468031"/>
            <a:ext cx="9948672" cy="1069848"/>
          </a:xfrm>
        </p:spPr>
        <p:txBody>
          <a:bodyPr>
            <a:normAutofit/>
          </a:bodyPr>
          <a:lstStyle/>
          <a:p>
            <a:pPr algn="ctr"/>
            <a:r>
              <a:rPr lang="en-US" dirty="0" smtClean="0"/>
              <a:t>Jonah Ralston, Assistant Professor</a:t>
            </a:r>
          </a:p>
          <a:p>
            <a:pPr algn="ctr"/>
            <a:r>
              <a:rPr lang="en-US" dirty="0" smtClean="0"/>
              <a:t>University of Wisconsin-Whitewater</a:t>
            </a:r>
            <a:endParaRPr lang="en-US" dirty="0"/>
          </a:p>
        </p:txBody>
      </p:sp>
    </p:spTree>
    <p:extLst>
      <p:ext uri="{BB962C8B-B14F-4D97-AF65-F5344CB8AC3E}">
        <p14:creationId xmlns:p14="http://schemas.microsoft.com/office/powerpoint/2010/main" val="23479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Three</a:t>
            </a:r>
            <a:endParaRPr lang="en-US" dirty="0"/>
          </a:p>
        </p:txBody>
      </p:sp>
      <p:sp>
        <p:nvSpPr>
          <p:cNvPr id="3" name="Content Placeholder 2"/>
          <p:cNvSpPr>
            <a:spLocks noGrp="1"/>
          </p:cNvSpPr>
          <p:nvPr>
            <p:ph idx="1"/>
          </p:nvPr>
        </p:nvSpPr>
        <p:spPr/>
        <p:txBody>
          <a:bodyPr/>
          <a:lstStyle/>
          <a:p>
            <a:r>
              <a:rPr lang="en-US" sz="2200" dirty="0" smtClean="0"/>
              <a:t>Establish a partnership and set out the terms of that partnership</a:t>
            </a:r>
          </a:p>
          <a:p>
            <a:pPr lvl="1"/>
            <a:r>
              <a:rPr lang="en-US" sz="2000" dirty="0" smtClean="0"/>
              <a:t>Will students be expected to visit the partner’s place of work?  If so, what kind of supervision will be provided?  Is training required?</a:t>
            </a:r>
          </a:p>
          <a:p>
            <a:pPr lvl="1"/>
            <a:r>
              <a:rPr lang="en-US" sz="2000" dirty="0" smtClean="0"/>
              <a:t>Will you instead ask the partner to visit your classroom?  If so, how often?</a:t>
            </a:r>
          </a:p>
          <a:p>
            <a:endParaRPr lang="en-US" dirty="0" smtClean="0"/>
          </a:p>
          <a:p>
            <a:r>
              <a:rPr lang="en-US" sz="2200" dirty="0" smtClean="0"/>
              <a:t>A suggested method of establishing expectations between the community partner, yourself, and students is a memorandum of understanding (MOU)</a:t>
            </a:r>
          </a:p>
          <a:p>
            <a:pPr lvl="1"/>
            <a:r>
              <a:rPr lang="en-US" sz="2000" dirty="0" smtClean="0"/>
              <a:t>Example language from the MOU I use in my course is on the following slide</a:t>
            </a:r>
          </a:p>
        </p:txBody>
      </p:sp>
    </p:spTree>
    <p:extLst>
      <p:ext uri="{BB962C8B-B14F-4D97-AF65-F5344CB8AC3E}">
        <p14:creationId xmlns:p14="http://schemas.microsoft.com/office/powerpoint/2010/main" val="31519478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32941" t="20850" r="13786" b="7897"/>
          <a:stretch/>
        </p:blipFill>
        <p:spPr>
          <a:xfrm>
            <a:off x="1628503" y="171169"/>
            <a:ext cx="8760566" cy="6591035"/>
          </a:xfrm>
          <a:prstGeom prst="rect">
            <a:avLst/>
          </a:prstGeom>
        </p:spPr>
      </p:pic>
    </p:spTree>
    <p:extLst>
      <p:ext uri="{BB962C8B-B14F-4D97-AF65-F5344CB8AC3E}">
        <p14:creationId xmlns:p14="http://schemas.microsoft.com/office/powerpoint/2010/main" val="10216970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Four</a:t>
            </a:r>
            <a:endParaRPr lang="en-US" dirty="0"/>
          </a:p>
        </p:txBody>
      </p:sp>
      <p:sp>
        <p:nvSpPr>
          <p:cNvPr id="3" name="Content Placeholder 2"/>
          <p:cNvSpPr>
            <a:spLocks noGrp="1"/>
          </p:cNvSpPr>
          <p:nvPr>
            <p:ph idx="1"/>
          </p:nvPr>
        </p:nvSpPr>
        <p:spPr/>
        <p:txBody>
          <a:bodyPr>
            <a:normAutofit lnSpcReduction="10000"/>
          </a:bodyPr>
          <a:lstStyle/>
          <a:p>
            <a:r>
              <a:rPr lang="en-US" sz="2200" dirty="0" smtClean="0"/>
              <a:t>What is the project the students will work on?</a:t>
            </a:r>
          </a:p>
          <a:p>
            <a:pPr lvl="1"/>
            <a:r>
              <a:rPr lang="en-US" sz="2000" dirty="0" smtClean="0"/>
              <a:t>Project-based or problem-based learning: A complex task based on a challenging problem in which students are involved in designing the project, have an opportunity to work autonomously to problem-solve, and which results in a realistic product or presentation</a:t>
            </a:r>
          </a:p>
          <a:p>
            <a:pPr lvl="1"/>
            <a:r>
              <a:rPr lang="en-US" sz="2000" dirty="0"/>
              <a:t>“Tell me and I forget, teach me and I may remember, involve me and I learn</a:t>
            </a:r>
            <a:r>
              <a:rPr lang="en-US" sz="2000" dirty="0" smtClean="0"/>
              <a:t>."</a:t>
            </a:r>
          </a:p>
          <a:p>
            <a:pPr lvl="1"/>
            <a:endParaRPr lang="en-US" sz="1200" dirty="0"/>
          </a:p>
          <a:p>
            <a:r>
              <a:rPr lang="en-US" sz="2200" dirty="0" smtClean="0"/>
              <a:t>How will the project be assessed?</a:t>
            </a:r>
          </a:p>
          <a:p>
            <a:pPr lvl="1"/>
            <a:r>
              <a:rPr lang="en-US" sz="2000" dirty="0" smtClean="0"/>
              <a:t>What percent of the course grade will be dedicated to the project?</a:t>
            </a:r>
          </a:p>
          <a:p>
            <a:endParaRPr lang="en-US" sz="1200" dirty="0"/>
          </a:p>
          <a:p>
            <a:r>
              <a:rPr lang="en-US" sz="2200" dirty="0" smtClean="0"/>
              <a:t>What opportunities will be provided for reflection of the experience?</a:t>
            </a:r>
          </a:p>
          <a:p>
            <a:pPr lvl="1"/>
            <a:r>
              <a:rPr lang="en-US" sz="2000" dirty="0" smtClean="0"/>
              <a:t>Reflection is key for CBL</a:t>
            </a:r>
            <a:endParaRPr lang="en-US" sz="2000" dirty="0"/>
          </a:p>
        </p:txBody>
      </p:sp>
    </p:spTree>
    <p:extLst>
      <p:ext uri="{BB962C8B-B14F-4D97-AF65-F5344CB8AC3E}">
        <p14:creationId xmlns:p14="http://schemas.microsoft.com/office/powerpoint/2010/main" val="353874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Structure</a:t>
            </a:r>
            <a:endParaRPr lang="en-US" dirty="0"/>
          </a:p>
        </p:txBody>
      </p:sp>
      <p:sp>
        <p:nvSpPr>
          <p:cNvPr id="3" name="Content Placeholder 2"/>
          <p:cNvSpPr>
            <a:spLocks noGrp="1"/>
          </p:cNvSpPr>
          <p:nvPr>
            <p:ph idx="1"/>
          </p:nvPr>
        </p:nvSpPr>
        <p:spPr/>
        <p:txBody>
          <a:bodyPr>
            <a:normAutofit/>
          </a:bodyPr>
          <a:lstStyle/>
          <a:p>
            <a:r>
              <a:rPr lang="en-US" sz="2200" dirty="0" smtClean="0"/>
              <a:t>Usually ~35 students who are divided into groups of 5 based on policy area</a:t>
            </a:r>
          </a:p>
          <a:p>
            <a:pPr lvl="1"/>
            <a:r>
              <a:rPr lang="en-US" sz="2000" dirty="0" smtClean="0"/>
              <a:t>Based on preference students indicate on </a:t>
            </a:r>
            <a:r>
              <a:rPr lang="en-US" sz="2000" dirty="0" smtClean="0">
                <a:hlinkClick r:id="rId2"/>
              </a:rPr>
              <a:t>Memorandum of Understanding</a:t>
            </a:r>
            <a:endParaRPr lang="en-US" sz="2000" dirty="0" smtClean="0"/>
          </a:p>
          <a:p>
            <a:r>
              <a:rPr lang="en-US" sz="2200" dirty="0" smtClean="0"/>
              <a:t>Students complete all steps of the policy analysis process (Eightfold Path)</a:t>
            </a:r>
          </a:p>
          <a:p>
            <a:pPr lvl="1"/>
            <a:r>
              <a:rPr lang="en-US" sz="2000" dirty="0" smtClean="0"/>
              <a:t>Define problem; Assemble evidence; Construct alternatives; Establish evaluative criteria; Project outcomes; Confront tradeoffs; Decide; Make recommendation</a:t>
            </a:r>
          </a:p>
          <a:p>
            <a:pPr lvl="1"/>
            <a:r>
              <a:rPr lang="en-US" sz="2000" dirty="0" smtClean="0"/>
              <a:t>Final product is a </a:t>
            </a:r>
            <a:r>
              <a:rPr lang="en-US" sz="2000" dirty="0" smtClean="0">
                <a:hlinkClick r:id="rId3"/>
              </a:rPr>
              <a:t>presentation and memo</a:t>
            </a:r>
            <a:r>
              <a:rPr lang="en-US" sz="2000" dirty="0" smtClean="0"/>
              <a:t>; also a reflective exercise</a:t>
            </a:r>
            <a:endParaRPr lang="en-US" sz="2000" dirty="0"/>
          </a:p>
          <a:p>
            <a:r>
              <a:rPr lang="en-US" sz="2200" dirty="0" smtClean="0"/>
              <a:t>Half of in-class time devoted to the project and 25% of course grade</a:t>
            </a:r>
          </a:p>
          <a:p>
            <a:pPr lvl="1"/>
            <a:r>
              <a:rPr lang="en-US" sz="2000" dirty="0" smtClean="0"/>
              <a:t>Class meets twice per week: one meeting for lecture, one for the project</a:t>
            </a:r>
          </a:p>
          <a:p>
            <a:pPr lvl="1"/>
            <a:r>
              <a:rPr lang="en-US" sz="2000" dirty="0" smtClean="0"/>
              <a:t>One week students meet in a computer lab, next week they present their work</a:t>
            </a:r>
          </a:p>
        </p:txBody>
      </p:sp>
    </p:spTree>
    <p:extLst>
      <p:ext uri="{BB962C8B-B14F-4D97-AF65-F5344CB8AC3E}">
        <p14:creationId xmlns:p14="http://schemas.microsoft.com/office/powerpoint/2010/main" val="4137456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 Feedback</a:t>
            </a:r>
            <a:endParaRPr lang="en-US" dirty="0"/>
          </a:p>
        </p:txBody>
      </p:sp>
      <p:sp>
        <p:nvSpPr>
          <p:cNvPr id="3" name="Content Placeholder 2"/>
          <p:cNvSpPr>
            <a:spLocks noGrp="1"/>
          </p:cNvSpPr>
          <p:nvPr>
            <p:ph idx="1"/>
          </p:nvPr>
        </p:nvSpPr>
        <p:spPr/>
        <p:txBody>
          <a:bodyPr>
            <a:normAutofit/>
          </a:bodyPr>
          <a:lstStyle/>
          <a:p>
            <a:r>
              <a:rPr lang="en-US" sz="2200" dirty="0" smtClean="0"/>
              <a:t>Email from Megan Hartwick:</a:t>
            </a:r>
          </a:p>
          <a:p>
            <a:pPr lvl="1"/>
            <a:r>
              <a:rPr lang="en-US" sz="2000" dirty="0"/>
              <a:t>“</a:t>
            </a:r>
            <a:r>
              <a:rPr lang="en-US" sz="2000" i="1" dirty="0"/>
              <a:t>I think it would be wonderful to see the students dive further into the data for each category and then put together plans on the best way to address public policy related to each of these categories. I think having information available for our United Way and each of our partner agencies (and any other community organization) to utilize in conversations with government officials about how to ACTUALLY create change for the better, would be an incredible thing. We all know there are problems – big problems for a lot of families – but we don't know enough about HOW to implement lasting change (which I think has to come from the policy side of things</a:t>
            </a:r>
            <a:r>
              <a:rPr lang="en-US" sz="2000" i="1" dirty="0" smtClean="0"/>
              <a:t>).</a:t>
            </a:r>
            <a:r>
              <a:rPr lang="en-US" sz="2000" dirty="0" smtClean="0"/>
              <a:t>”</a:t>
            </a:r>
            <a:endParaRPr lang="en-US" sz="2000" dirty="0"/>
          </a:p>
        </p:txBody>
      </p:sp>
    </p:spTree>
    <p:extLst>
      <p:ext uri="{BB962C8B-B14F-4D97-AF65-F5344CB8AC3E}">
        <p14:creationId xmlns:p14="http://schemas.microsoft.com/office/powerpoint/2010/main" val="19409415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Comparing CBL VS. Non-CBL</a:t>
            </a: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73337527"/>
              </p:ext>
            </p:extLst>
          </p:nvPr>
        </p:nvGraphicFramePr>
        <p:xfrm>
          <a:off x="800473" y="2303780"/>
          <a:ext cx="10475230" cy="1112520"/>
        </p:xfrm>
        <a:graphic>
          <a:graphicData uri="http://schemas.openxmlformats.org/drawingml/2006/table">
            <a:tbl>
              <a:tblPr firstRow="1" bandRow="1">
                <a:tableStyleId>{5C22544A-7EE6-4342-B048-85BDC9FD1C3A}</a:tableStyleId>
              </a:tblPr>
              <a:tblGrid>
                <a:gridCol w="2095046">
                  <a:extLst>
                    <a:ext uri="{9D8B030D-6E8A-4147-A177-3AD203B41FA5}">
                      <a16:colId xmlns:a16="http://schemas.microsoft.com/office/drawing/2014/main" val="867165936"/>
                    </a:ext>
                  </a:extLst>
                </a:gridCol>
                <a:gridCol w="2095046">
                  <a:extLst>
                    <a:ext uri="{9D8B030D-6E8A-4147-A177-3AD203B41FA5}">
                      <a16:colId xmlns:a16="http://schemas.microsoft.com/office/drawing/2014/main" val="448000709"/>
                    </a:ext>
                  </a:extLst>
                </a:gridCol>
                <a:gridCol w="2095046">
                  <a:extLst>
                    <a:ext uri="{9D8B030D-6E8A-4147-A177-3AD203B41FA5}">
                      <a16:colId xmlns:a16="http://schemas.microsoft.com/office/drawing/2014/main" val="3925293397"/>
                    </a:ext>
                  </a:extLst>
                </a:gridCol>
                <a:gridCol w="2095046">
                  <a:extLst>
                    <a:ext uri="{9D8B030D-6E8A-4147-A177-3AD203B41FA5}">
                      <a16:colId xmlns:a16="http://schemas.microsoft.com/office/drawing/2014/main" val="1510399541"/>
                    </a:ext>
                  </a:extLst>
                </a:gridCol>
                <a:gridCol w="2095046">
                  <a:extLst>
                    <a:ext uri="{9D8B030D-6E8A-4147-A177-3AD203B41FA5}">
                      <a16:colId xmlns:a16="http://schemas.microsoft.com/office/drawing/2014/main" val="3762694548"/>
                    </a:ext>
                  </a:extLst>
                </a:gridCol>
              </a:tblGrid>
              <a:tr h="370840">
                <a:tc>
                  <a:txBody>
                    <a:bodyPr/>
                    <a:lstStyle/>
                    <a:p>
                      <a:r>
                        <a:rPr lang="en-US" dirty="0" smtClean="0"/>
                        <a:t>Semester</a:t>
                      </a:r>
                      <a:endParaRPr lang="en-US" dirty="0"/>
                    </a:p>
                  </a:txBody>
                  <a:tcPr/>
                </a:tc>
                <a:tc>
                  <a:txBody>
                    <a:bodyPr/>
                    <a:lstStyle/>
                    <a:p>
                      <a:pPr algn="ctr"/>
                      <a:r>
                        <a:rPr lang="en-US" dirty="0" smtClean="0"/>
                        <a:t>Enrollment</a:t>
                      </a:r>
                      <a:endParaRPr lang="en-US" dirty="0"/>
                    </a:p>
                  </a:txBody>
                  <a:tcPr/>
                </a:tc>
                <a:tc>
                  <a:txBody>
                    <a:bodyPr/>
                    <a:lstStyle/>
                    <a:p>
                      <a:pPr algn="ctr"/>
                      <a:r>
                        <a:rPr lang="en-US" dirty="0" smtClean="0"/>
                        <a:t>DFW Rate</a:t>
                      </a:r>
                      <a:endParaRPr lang="en-US" dirty="0"/>
                    </a:p>
                  </a:txBody>
                  <a:tcPr/>
                </a:tc>
                <a:tc>
                  <a:txBody>
                    <a:bodyPr/>
                    <a:lstStyle/>
                    <a:p>
                      <a:pPr algn="ctr"/>
                      <a:r>
                        <a:rPr lang="en-US" dirty="0" smtClean="0"/>
                        <a:t>URM</a:t>
                      </a:r>
                      <a:r>
                        <a:rPr lang="en-US" baseline="0" dirty="0" smtClean="0"/>
                        <a:t> Total</a:t>
                      </a:r>
                      <a:endParaRPr lang="en-US" dirty="0"/>
                    </a:p>
                  </a:txBody>
                  <a:tcPr/>
                </a:tc>
                <a:tc>
                  <a:txBody>
                    <a:bodyPr/>
                    <a:lstStyle/>
                    <a:p>
                      <a:pPr algn="ctr"/>
                      <a:r>
                        <a:rPr lang="en-US" dirty="0" smtClean="0"/>
                        <a:t>URM DFW</a:t>
                      </a:r>
                      <a:endParaRPr lang="en-US" dirty="0"/>
                    </a:p>
                  </a:txBody>
                  <a:tcPr/>
                </a:tc>
                <a:extLst>
                  <a:ext uri="{0D108BD9-81ED-4DB2-BD59-A6C34878D82A}">
                    <a16:rowId xmlns:a16="http://schemas.microsoft.com/office/drawing/2014/main" val="3945105087"/>
                  </a:ext>
                </a:extLst>
              </a:tr>
              <a:tr h="370840">
                <a:tc>
                  <a:txBody>
                    <a:bodyPr/>
                    <a:lstStyle/>
                    <a:p>
                      <a:r>
                        <a:rPr lang="en-US" dirty="0" smtClean="0"/>
                        <a:t>Spring 2017</a:t>
                      </a:r>
                      <a:endParaRPr lang="en-US" dirty="0"/>
                    </a:p>
                  </a:txBody>
                  <a:tcPr/>
                </a:tc>
                <a:tc>
                  <a:txBody>
                    <a:bodyPr/>
                    <a:lstStyle/>
                    <a:p>
                      <a:pPr algn="ctr"/>
                      <a:r>
                        <a:rPr lang="en-US" dirty="0" smtClean="0"/>
                        <a:t>30</a:t>
                      </a:r>
                      <a:endParaRPr lang="en-US" dirty="0"/>
                    </a:p>
                  </a:txBody>
                  <a:tcPr/>
                </a:tc>
                <a:tc>
                  <a:txBody>
                    <a:bodyPr/>
                    <a:lstStyle/>
                    <a:p>
                      <a:pPr algn="ctr"/>
                      <a:r>
                        <a:rPr lang="en-US" dirty="0" smtClean="0"/>
                        <a:t>10%</a:t>
                      </a:r>
                      <a:endParaRPr lang="en-US" dirty="0"/>
                    </a:p>
                  </a:txBody>
                  <a:tcPr/>
                </a:tc>
                <a:tc>
                  <a:txBody>
                    <a:bodyPr/>
                    <a:lstStyle/>
                    <a:p>
                      <a:pPr algn="ctr"/>
                      <a:r>
                        <a:rPr lang="en-US" dirty="0" smtClean="0"/>
                        <a:t>7</a:t>
                      </a:r>
                      <a:endParaRPr lang="en-US" dirty="0"/>
                    </a:p>
                  </a:txBody>
                  <a:tcPr/>
                </a:tc>
                <a:tc>
                  <a:txBody>
                    <a:bodyPr/>
                    <a:lstStyle/>
                    <a:p>
                      <a:pPr algn="ctr"/>
                      <a:r>
                        <a:rPr lang="en-US" dirty="0" smtClean="0"/>
                        <a:t>14.3%</a:t>
                      </a:r>
                      <a:endParaRPr lang="en-US" dirty="0"/>
                    </a:p>
                  </a:txBody>
                  <a:tcPr/>
                </a:tc>
                <a:extLst>
                  <a:ext uri="{0D108BD9-81ED-4DB2-BD59-A6C34878D82A}">
                    <a16:rowId xmlns:a16="http://schemas.microsoft.com/office/drawing/2014/main" val="24230640"/>
                  </a:ext>
                </a:extLst>
              </a:tr>
              <a:tr h="370840">
                <a:tc>
                  <a:txBody>
                    <a:bodyPr/>
                    <a:lstStyle/>
                    <a:p>
                      <a:r>
                        <a:rPr lang="en-US" dirty="0" smtClean="0"/>
                        <a:t>Fall 2017 (CBL)</a:t>
                      </a:r>
                      <a:endParaRPr lang="en-US" dirty="0"/>
                    </a:p>
                  </a:txBody>
                  <a:tcPr/>
                </a:tc>
                <a:tc>
                  <a:txBody>
                    <a:bodyPr/>
                    <a:lstStyle/>
                    <a:p>
                      <a:pPr algn="ctr"/>
                      <a:r>
                        <a:rPr lang="en-US" dirty="0" smtClean="0"/>
                        <a:t>31</a:t>
                      </a:r>
                      <a:endParaRPr lang="en-US" dirty="0"/>
                    </a:p>
                  </a:txBody>
                  <a:tcPr/>
                </a:tc>
                <a:tc>
                  <a:txBody>
                    <a:bodyPr/>
                    <a:lstStyle/>
                    <a:p>
                      <a:pPr algn="ctr"/>
                      <a:r>
                        <a:rPr lang="en-US" dirty="0" smtClean="0"/>
                        <a:t>12.9%</a:t>
                      </a:r>
                      <a:endParaRPr lang="en-US" dirty="0"/>
                    </a:p>
                  </a:txBody>
                  <a:tcPr/>
                </a:tc>
                <a:tc>
                  <a:txBody>
                    <a:bodyPr/>
                    <a:lstStyle/>
                    <a:p>
                      <a:pPr algn="ctr"/>
                      <a:r>
                        <a:rPr lang="en-US" dirty="0" smtClean="0"/>
                        <a:t>6</a:t>
                      </a:r>
                      <a:endParaRPr lang="en-US" dirty="0"/>
                    </a:p>
                  </a:txBody>
                  <a:tcPr/>
                </a:tc>
                <a:tc>
                  <a:txBody>
                    <a:bodyPr/>
                    <a:lstStyle/>
                    <a:p>
                      <a:pPr algn="ctr"/>
                      <a:r>
                        <a:rPr lang="en-US" b="1" dirty="0" smtClean="0"/>
                        <a:t>0%</a:t>
                      </a:r>
                      <a:endParaRPr lang="en-US" b="1" dirty="0"/>
                    </a:p>
                  </a:txBody>
                  <a:tcPr/>
                </a:tc>
                <a:extLst>
                  <a:ext uri="{0D108BD9-81ED-4DB2-BD59-A6C34878D82A}">
                    <a16:rowId xmlns:a16="http://schemas.microsoft.com/office/drawing/2014/main" val="439279762"/>
                  </a:ext>
                </a:extLst>
              </a:tr>
            </a:tbl>
          </a:graphicData>
        </a:graphic>
      </p:graphicFrame>
      <p:sp>
        <p:nvSpPr>
          <p:cNvPr id="14" name="Content Placeholder 2"/>
          <p:cNvSpPr txBox="1">
            <a:spLocks/>
          </p:cNvSpPr>
          <p:nvPr/>
        </p:nvSpPr>
        <p:spPr>
          <a:xfrm>
            <a:off x="1069848" y="2121408"/>
            <a:ext cx="10058400" cy="4050792"/>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endParaRPr lang="en-US" sz="2200" dirty="0" smtClean="0"/>
          </a:p>
          <a:p>
            <a:endParaRPr lang="en-US" sz="2200" dirty="0"/>
          </a:p>
          <a:p>
            <a:endParaRPr lang="en-US" sz="2200" dirty="0" smtClean="0"/>
          </a:p>
          <a:p>
            <a:endParaRPr lang="en-US" sz="2200" dirty="0"/>
          </a:p>
          <a:p>
            <a:pPr marL="0" indent="0">
              <a:buNone/>
            </a:pPr>
            <a:r>
              <a:rPr lang="en-US" sz="2200" dirty="0"/>
              <a:t>Student evaluations:</a:t>
            </a:r>
          </a:p>
          <a:p>
            <a:r>
              <a:rPr lang="en-US" dirty="0" smtClean="0"/>
              <a:t>Spring 2017: 4.68 </a:t>
            </a:r>
            <a:r>
              <a:rPr lang="en-US" dirty="0"/>
              <a:t>out of a possible </a:t>
            </a:r>
            <a:r>
              <a:rPr lang="en-US" dirty="0" smtClean="0"/>
              <a:t>5</a:t>
            </a:r>
          </a:p>
          <a:p>
            <a:r>
              <a:rPr lang="en-US" dirty="0" smtClean="0"/>
              <a:t>Fall 2017: </a:t>
            </a:r>
            <a:r>
              <a:rPr lang="en-US" dirty="0"/>
              <a:t>4.82 out of a possible </a:t>
            </a:r>
            <a:r>
              <a:rPr lang="en-US" dirty="0" smtClean="0"/>
              <a:t>5</a:t>
            </a:r>
            <a:endParaRPr lang="en-US" dirty="0"/>
          </a:p>
          <a:p>
            <a:endParaRPr lang="en-US" sz="2200" dirty="0" smtClean="0"/>
          </a:p>
        </p:txBody>
      </p:sp>
    </p:spTree>
    <p:extLst>
      <p:ext uri="{BB962C8B-B14F-4D97-AF65-F5344CB8AC3E}">
        <p14:creationId xmlns:p14="http://schemas.microsoft.com/office/powerpoint/2010/main" val="545677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of the following is CBL?</a:t>
            </a:r>
            <a:endParaRPr lang="en-US" dirty="0"/>
          </a:p>
        </p:txBody>
      </p:sp>
      <p:sp>
        <p:nvSpPr>
          <p:cNvPr id="3" name="Content Placeholder 2"/>
          <p:cNvSpPr>
            <a:spLocks noGrp="1"/>
          </p:cNvSpPr>
          <p:nvPr>
            <p:ph idx="1"/>
          </p:nvPr>
        </p:nvSpPr>
        <p:spPr>
          <a:xfrm>
            <a:off x="1069848" y="1872343"/>
            <a:ext cx="10058400" cy="4754880"/>
          </a:xfrm>
        </p:spPr>
        <p:txBody>
          <a:bodyPr>
            <a:normAutofit fontScale="92500" lnSpcReduction="10000"/>
          </a:bodyPr>
          <a:lstStyle/>
          <a:p>
            <a:r>
              <a:rPr lang="en-US" dirty="0" smtClean="0"/>
              <a:t>You are giving a lecture on the Syrian refugee crisis and you invite in a refugee that lives in the community to speak about their experience</a:t>
            </a:r>
          </a:p>
          <a:p>
            <a:r>
              <a:rPr lang="en-US" dirty="0" smtClean="0"/>
              <a:t>You take your students on a field trip to the state capital where they meet with their representatives and staffers to learn about the legislative process</a:t>
            </a:r>
          </a:p>
          <a:p>
            <a:r>
              <a:rPr lang="en-US" dirty="0" smtClean="0">
                <a:solidFill>
                  <a:srgbClr val="FF0000"/>
                </a:solidFill>
              </a:rPr>
              <a:t>A local school contacts you about a problem they are having with low enrollment in their free and reduced-price school lunch program in the high school; you apply for and are awarded a grant for you and a few students to research the problem</a:t>
            </a:r>
          </a:p>
          <a:p>
            <a:r>
              <a:rPr lang="en-US" dirty="0" smtClean="0">
                <a:solidFill>
                  <a:srgbClr val="FF0000"/>
                </a:solidFill>
              </a:rPr>
              <a:t>You create a partnership with a local nonprofit whereby your students conduct a policy analysis to propose potential solutions to the issue the non-profit works on; your students carry out their work in the classroom, not at the nonprofit organization</a:t>
            </a:r>
          </a:p>
          <a:p>
            <a:r>
              <a:rPr lang="en-US" dirty="0" smtClean="0"/>
              <a:t>You require your students to spend 15 hours volunteering at a local homeless shelter</a:t>
            </a:r>
          </a:p>
          <a:p>
            <a:r>
              <a:rPr lang="en-US" dirty="0" smtClean="0">
                <a:solidFill>
                  <a:srgbClr val="FF0000"/>
                </a:solidFill>
              </a:rPr>
              <a:t>You require your students to work on a project with your city that seeks to increase the participation of college students in city council meetings; your students must spend at least 15 hours working on the project, a portion of which will be spent at city hall</a:t>
            </a:r>
          </a:p>
          <a:p>
            <a:r>
              <a:rPr lang="en-US" dirty="0" smtClean="0"/>
              <a:t>You require your students to attend a local city council meeting</a:t>
            </a:r>
          </a:p>
          <a:p>
            <a:endParaRPr lang="en-US" dirty="0" smtClean="0"/>
          </a:p>
          <a:p>
            <a:endParaRPr lang="en-US" dirty="0"/>
          </a:p>
        </p:txBody>
      </p:sp>
    </p:spTree>
    <p:extLst>
      <p:ext uri="{BB962C8B-B14F-4D97-AF65-F5344CB8AC3E}">
        <p14:creationId xmlns:p14="http://schemas.microsoft.com/office/powerpoint/2010/main" val="1344117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Community-based learning</a:t>
            </a:r>
            <a:endParaRPr lang="en-US" dirty="0"/>
          </a:p>
        </p:txBody>
      </p:sp>
      <p:sp>
        <p:nvSpPr>
          <p:cNvPr id="3" name="Content Placeholder 2"/>
          <p:cNvSpPr>
            <a:spLocks noGrp="1"/>
          </p:cNvSpPr>
          <p:nvPr>
            <p:ph idx="1"/>
          </p:nvPr>
        </p:nvSpPr>
        <p:spPr/>
        <p:txBody>
          <a:bodyPr>
            <a:normAutofit/>
          </a:bodyPr>
          <a:lstStyle/>
          <a:p>
            <a:pPr marL="0" indent="0">
              <a:buNone/>
            </a:pPr>
            <a:r>
              <a:rPr lang="en-US" sz="2200" dirty="0" smtClean="0"/>
              <a:t>Definitions abound!</a:t>
            </a:r>
            <a:endParaRPr lang="en-US" sz="2200" dirty="0"/>
          </a:p>
          <a:p>
            <a:pPr marL="0" indent="0">
              <a:buNone/>
            </a:pPr>
            <a:endParaRPr lang="en-US" sz="2200" dirty="0" smtClean="0"/>
          </a:p>
          <a:p>
            <a:pPr marL="0" indent="0">
              <a:buNone/>
            </a:pPr>
            <a:r>
              <a:rPr lang="en-US" sz="2200" dirty="0" smtClean="0"/>
              <a:t>How we have defined it at UW-Whitewater is available on </a:t>
            </a:r>
            <a:r>
              <a:rPr lang="en-US" sz="2200" dirty="0"/>
              <a:t>our website: </a:t>
            </a:r>
            <a:r>
              <a:rPr lang="en-US" sz="2200" dirty="0">
                <a:hlinkClick r:id="rId2"/>
              </a:rPr>
              <a:t>http://</a:t>
            </a:r>
            <a:r>
              <a:rPr lang="en-US" sz="2200" dirty="0" smtClean="0">
                <a:hlinkClick r:id="rId2"/>
              </a:rPr>
              <a:t>www.uww.edu/ce/cbl/getting-started</a:t>
            </a:r>
            <a:endParaRPr lang="en-US" sz="2200" dirty="0" smtClean="0"/>
          </a:p>
          <a:p>
            <a:pPr marL="0" indent="0">
              <a:buNone/>
            </a:pPr>
            <a:endParaRPr lang="en-US" sz="2200" dirty="0" smtClean="0"/>
          </a:p>
          <a:p>
            <a:pPr marL="0" indent="0">
              <a:buNone/>
            </a:pPr>
            <a:r>
              <a:rPr lang="en-US" sz="2200" dirty="0" smtClean="0"/>
              <a:t>I prefer a shorter definition</a:t>
            </a:r>
            <a:r>
              <a:rPr lang="en-US" sz="2200" dirty="0"/>
              <a:t>: </a:t>
            </a:r>
            <a:r>
              <a:rPr lang="en-US" sz="2200" dirty="0" smtClean="0"/>
              <a:t>A mutually beneficial partnership between students, faculty/staff, and a community member that seeks to address a real community problem or need through civic action and applied inquiry</a:t>
            </a:r>
          </a:p>
          <a:p>
            <a:pPr marL="0" indent="0">
              <a:buNone/>
            </a:pPr>
            <a:endParaRPr lang="en-US" sz="2200" dirty="0"/>
          </a:p>
          <a:p>
            <a:pPr marL="0" indent="0">
              <a:buNone/>
            </a:pPr>
            <a:r>
              <a:rPr lang="en-US" sz="2200" dirty="0" smtClean="0"/>
              <a:t>More practically, it is a continuum</a:t>
            </a:r>
            <a:endParaRPr lang="en-US" sz="2200" dirty="0"/>
          </a:p>
        </p:txBody>
      </p:sp>
    </p:spTree>
    <p:extLst>
      <p:ext uri="{BB962C8B-B14F-4D97-AF65-F5344CB8AC3E}">
        <p14:creationId xmlns:p14="http://schemas.microsoft.com/office/powerpoint/2010/main" val="3005823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it?</a:t>
            </a:r>
            <a:endParaRPr lang="en-US" dirty="0"/>
          </a:p>
        </p:txBody>
      </p:sp>
      <p:sp>
        <p:nvSpPr>
          <p:cNvPr id="3" name="Content Placeholder 2"/>
          <p:cNvSpPr>
            <a:spLocks noGrp="1"/>
          </p:cNvSpPr>
          <p:nvPr>
            <p:ph idx="1"/>
          </p:nvPr>
        </p:nvSpPr>
        <p:spPr/>
        <p:txBody>
          <a:bodyPr>
            <a:noAutofit/>
          </a:bodyPr>
          <a:lstStyle/>
          <a:p>
            <a:r>
              <a:rPr lang="en-US" sz="2200" dirty="0" smtClean="0"/>
              <a:t>What do students think?  University of North Florida student reflections: </a:t>
            </a:r>
            <a:r>
              <a:rPr lang="en-US" sz="2200" dirty="0" smtClean="0">
                <a:hlinkClick r:id="rId2"/>
              </a:rPr>
              <a:t>https</a:t>
            </a:r>
            <a:r>
              <a:rPr lang="en-US" sz="2200" dirty="0">
                <a:hlinkClick r:id="rId2"/>
              </a:rPr>
              <a:t>://www.youtube.com/watch?v=_</a:t>
            </a:r>
            <a:r>
              <a:rPr lang="en-US" sz="2200" dirty="0" smtClean="0">
                <a:hlinkClick r:id="rId2"/>
              </a:rPr>
              <a:t>epbTlrTnCw</a:t>
            </a:r>
            <a:r>
              <a:rPr lang="en-US" sz="2200" dirty="0" smtClean="0"/>
              <a:t> </a:t>
            </a:r>
          </a:p>
          <a:p>
            <a:r>
              <a:rPr lang="en-US" sz="2200" dirty="0" smtClean="0"/>
              <a:t>It can enhance </a:t>
            </a:r>
            <a:r>
              <a:rPr lang="en-US" sz="2200" dirty="0"/>
              <a:t>course learning outcomes (Jenkins 2011</a:t>
            </a:r>
            <a:r>
              <a:rPr lang="en-US" sz="2200" dirty="0" smtClean="0"/>
              <a:t>)</a:t>
            </a:r>
          </a:p>
          <a:p>
            <a:r>
              <a:rPr lang="en-US" sz="2200" dirty="0" smtClean="0"/>
              <a:t>Able </a:t>
            </a:r>
            <a:r>
              <a:rPr lang="en-US" sz="2200" dirty="0"/>
              <a:t>to bridge the gap between theory and practice</a:t>
            </a:r>
          </a:p>
          <a:p>
            <a:r>
              <a:rPr lang="en-US" sz="2200" dirty="0" smtClean="0"/>
              <a:t>In political science CBL </a:t>
            </a:r>
            <a:r>
              <a:rPr lang="en-US" sz="2200" dirty="0"/>
              <a:t>has been shown to increase civic engagement and improve </a:t>
            </a:r>
            <a:r>
              <a:rPr lang="en-US" sz="2200" dirty="0" smtClean="0"/>
              <a:t>student </a:t>
            </a:r>
            <a:r>
              <a:rPr lang="en-US" sz="2200" dirty="0"/>
              <a:t>understanding of complex policy issues (</a:t>
            </a:r>
            <a:r>
              <a:rPr lang="en-US" sz="2200" dirty="0" err="1"/>
              <a:t>Assendelft</a:t>
            </a:r>
            <a:r>
              <a:rPr lang="en-US" sz="2200" dirty="0"/>
              <a:t> 2008</a:t>
            </a:r>
            <a:r>
              <a:rPr lang="en-US" sz="2200" dirty="0" smtClean="0"/>
              <a:t>)</a:t>
            </a:r>
          </a:p>
          <a:p>
            <a:r>
              <a:rPr lang="en-US" sz="2200" dirty="0" smtClean="0"/>
              <a:t>Comment from one of my students</a:t>
            </a:r>
            <a:r>
              <a:rPr lang="en-US" sz="2200" dirty="0"/>
              <a:t>: </a:t>
            </a:r>
            <a:r>
              <a:rPr lang="en-US" sz="2200" dirty="0" smtClean="0"/>
              <a:t>“</a:t>
            </a:r>
            <a:r>
              <a:rPr lang="en-US" sz="2200" i="1" dirty="0" smtClean="0"/>
              <a:t>Your </a:t>
            </a:r>
            <a:r>
              <a:rPr lang="en-US" sz="2200" i="1" dirty="0"/>
              <a:t>class was one of the first classes I took in all of my college career that felt truly worth it. I actually felt like I learned something that would help me with my career and in the real world.</a:t>
            </a:r>
            <a:r>
              <a:rPr lang="en-US" sz="2200" dirty="0"/>
              <a:t>” </a:t>
            </a:r>
          </a:p>
        </p:txBody>
      </p:sp>
    </p:spTree>
    <p:extLst>
      <p:ext uri="{BB962C8B-B14F-4D97-AF65-F5344CB8AC3E}">
        <p14:creationId xmlns:p14="http://schemas.microsoft.com/office/powerpoint/2010/main" val="2237715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it look like in POLISCI?</a:t>
            </a:r>
            <a:endParaRPr lang="en-US" dirty="0"/>
          </a:p>
        </p:txBody>
      </p:sp>
      <p:sp>
        <p:nvSpPr>
          <p:cNvPr id="3" name="Content Placeholder 2"/>
          <p:cNvSpPr>
            <a:spLocks noGrp="1"/>
          </p:cNvSpPr>
          <p:nvPr>
            <p:ph idx="1"/>
          </p:nvPr>
        </p:nvSpPr>
        <p:spPr/>
        <p:txBody>
          <a:bodyPr/>
          <a:lstStyle/>
          <a:p>
            <a:r>
              <a:rPr lang="en-US" sz="2200" dirty="0" smtClean="0"/>
              <a:t>How does CBL vary across disciplines?  Examples from UW-Whitewater</a:t>
            </a:r>
            <a:r>
              <a:rPr lang="en-US" sz="2200" dirty="0"/>
              <a:t>: </a:t>
            </a:r>
            <a:r>
              <a:rPr lang="en-US" sz="2200" dirty="0">
                <a:hlinkClick r:id="rId2"/>
              </a:rPr>
              <a:t>https://</a:t>
            </a:r>
            <a:r>
              <a:rPr lang="en-US" sz="2200" dirty="0" smtClean="0">
                <a:hlinkClick r:id="rId2"/>
              </a:rPr>
              <a:t>www.uww.edu/ce/cbl/impact</a:t>
            </a:r>
            <a:r>
              <a:rPr lang="en-US" sz="2200" dirty="0" smtClean="0"/>
              <a:t> </a:t>
            </a:r>
          </a:p>
          <a:p>
            <a:endParaRPr lang="en-US" sz="2200" dirty="0"/>
          </a:p>
          <a:p>
            <a:r>
              <a:rPr lang="en-US" sz="2200" dirty="0"/>
              <a:t>P</a:t>
            </a:r>
            <a:r>
              <a:rPr lang="en-US" sz="2200" dirty="0" smtClean="0"/>
              <a:t>olitical science example from Prof. </a:t>
            </a:r>
            <a:r>
              <a:rPr lang="en-US" sz="2200" dirty="0"/>
              <a:t>Patrick </a:t>
            </a:r>
            <a:r>
              <a:rPr lang="en-US" sz="2200" dirty="0" err="1" smtClean="0"/>
              <a:t>McGuinn</a:t>
            </a:r>
            <a:r>
              <a:rPr lang="en-US" sz="2200" dirty="0" smtClean="0"/>
              <a:t> at Drew University: </a:t>
            </a:r>
            <a:r>
              <a:rPr lang="en-US" sz="2200" dirty="0">
                <a:hlinkClick r:id="rId3"/>
              </a:rPr>
              <a:t>https://</a:t>
            </a:r>
            <a:r>
              <a:rPr lang="en-US" sz="2200" dirty="0" smtClean="0">
                <a:hlinkClick r:id="rId3"/>
              </a:rPr>
              <a:t>www.youtube.com/watch?v=Dy0-rulKnco</a:t>
            </a:r>
            <a:r>
              <a:rPr lang="en-US" sz="2200" dirty="0" smtClean="0"/>
              <a:t> </a:t>
            </a:r>
          </a:p>
          <a:p>
            <a:endParaRPr lang="en-US" sz="2200" dirty="0" smtClean="0"/>
          </a:p>
          <a:p>
            <a:r>
              <a:rPr lang="en-US" sz="2200" dirty="0" smtClean="0"/>
              <a:t>One of my goals today is walk you through guided steps to implement CBL in your classroom and provide you with a replicable model from my public policy analysis and advocacy course</a:t>
            </a:r>
            <a:r>
              <a:rPr lang="en-US" dirty="0"/>
              <a:t> </a:t>
            </a:r>
            <a:r>
              <a:rPr lang="en-US" dirty="0" smtClean="0"/>
              <a:t>(POLISCI 330)</a:t>
            </a:r>
            <a:endParaRPr lang="en-US" sz="2200" dirty="0"/>
          </a:p>
        </p:txBody>
      </p:sp>
    </p:spTree>
    <p:extLst>
      <p:ext uri="{BB962C8B-B14F-4D97-AF65-F5344CB8AC3E}">
        <p14:creationId xmlns:p14="http://schemas.microsoft.com/office/powerpoint/2010/main" val="2961125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One</a:t>
            </a:r>
            <a:endParaRPr lang="en-US" dirty="0"/>
          </a:p>
        </p:txBody>
      </p:sp>
      <p:sp>
        <p:nvSpPr>
          <p:cNvPr id="3" name="Content Placeholder 2"/>
          <p:cNvSpPr>
            <a:spLocks noGrp="1"/>
          </p:cNvSpPr>
          <p:nvPr>
            <p:ph idx="1"/>
          </p:nvPr>
        </p:nvSpPr>
        <p:spPr/>
        <p:txBody>
          <a:bodyPr/>
          <a:lstStyle/>
          <a:p>
            <a:r>
              <a:rPr lang="en-US" sz="2200" dirty="0" smtClean="0"/>
              <a:t>Be able to answer the question of why you want to incorporate CBL</a:t>
            </a:r>
          </a:p>
          <a:p>
            <a:pPr lvl="1"/>
            <a:r>
              <a:rPr lang="en-US" sz="2000" dirty="0" smtClean="0"/>
              <a:t>What is your motivation and what do you hope to accomplish?</a:t>
            </a:r>
          </a:p>
          <a:p>
            <a:endParaRPr lang="en-US" sz="1200" dirty="0"/>
          </a:p>
          <a:p>
            <a:r>
              <a:rPr lang="en-US" sz="2200" dirty="0" smtClean="0"/>
              <a:t>Identify a course that would be well suited for CBL</a:t>
            </a:r>
          </a:p>
          <a:p>
            <a:pPr lvl="1"/>
            <a:r>
              <a:rPr lang="en-US" sz="2000" dirty="0" smtClean="0"/>
              <a:t>American Government vs. Model UN vs. </a:t>
            </a:r>
            <a:r>
              <a:rPr lang="en-US" sz="2000" dirty="0"/>
              <a:t>A</a:t>
            </a:r>
            <a:r>
              <a:rPr lang="en-US" sz="2000" dirty="0" smtClean="0"/>
              <a:t>ncient </a:t>
            </a:r>
            <a:r>
              <a:rPr lang="en-US" sz="2000" dirty="0"/>
              <a:t>P</a:t>
            </a:r>
            <a:r>
              <a:rPr lang="en-US" sz="2000" dirty="0" smtClean="0"/>
              <a:t>olitical </a:t>
            </a:r>
            <a:r>
              <a:rPr lang="en-US" sz="2000" dirty="0"/>
              <a:t>T</a:t>
            </a:r>
            <a:r>
              <a:rPr lang="en-US" sz="2000" dirty="0" smtClean="0"/>
              <a:t>hought</a:t>
            </a:r>
          </a:p>
          <a:p>
            <a:endParaRPr lang="en-US" sz="1200" dirty="0" smtClean="0"/>
          </a:p>
          <a:p>
            <a:r>
              <a:rPr lang="en-US" sz="2200" dirty="0" smtClean="0"/>
              <a:t>Determine how CBL fits with course goals and desired learning outcomes</a:t>
            </a:r>
          </a:p>
          <a:p>
            <a:pPr lvl="1"/>
            <a:r>
              <a:rPr lang="en-US" sz="2000" dirty="0" smtClean="0"/>
              <a:t>e.g. civic engagement, the ability to apply class concepts to real situations, etc.</a:t>
            </a:r>
          </a:p>
        </p:txBody>
      </p:sp>
    </p:spTree>
    <p:extLst>
      <p:ext uri="{BB962C8B-B14F-4D97-AF65-F5344CB8AC3E}">
        <p14:creationId xmlns:p14="http://schemas.microsoft.com/office/powerpoint/2010/main" val="729962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Description</a:t>
            </a:r>
            <a:endParaRPr lang="en-US" dirty="0"/>
          </a:p>
        </p:txBody>
      </p:sp>
      <p:sp>
        <p:nvSpPr>
          <p:cNvPr id="3" name="Content Placeholder 2"/>
          <p:cNvSpPr>
            <a:spLocks noGrp="1"/>
          </p:cNvSpPr>
          <p:nvPr>
            <p:ph idx="1"/>
          </p:nvPr>
        </p:nvSpPr>
        <p:spPr/>
        <p:txBody>
          <a:bodyPr>
            <a:normAutofit/>
          </a:bodyPr>
          <a:lstStyle/>
          <a:p>
            <a:r>
              <a:rPr lang="en-US" sz="2200" dirty="0" smtClean="0"/>
              <a:t>Public Policy Analysis and Advocacy (POLISCI 330)</a:t>
            </a:r>
          </a:p>
          <a:p>
            <a:pPr lvl="1"/>
            <a:endParaRPr lang="en-US" sz="1200" dirty="0" smtClean="0"/>
          </a:p>
          <a:p>
            <a:pPr lvl="1"/>
            <a:r>
              <a:rPr lang="en-US" sz="2000" dirty="0" smtClean="0"/>
              <a:t>Course Catalog: </a:t>
            </a:r>
            <a:r>
              <a:rPr lang="en-US" sz="2000" dirty="0"/>
              <a:t>“A systematic introduction to the study of public policy through an analytical problem-solving approach and the use of that evidence-based approach to advocate for policy change. The course will also examine and explore public problems and policy issues.”</a:t>
            </a:r>
          </a:p>
          <a:p>
            <a:pPr lvl="1"/>
            <a:endParaRPr lang="en-US" sz="1200" dirty="0" smtClean="0"/>
          </a:p>
          <a:p>
            <a:pPr lvl="1"/>
            <a:r>
              <a:rPr lang="en-US" sz="2000" dirty="0" smtClean="0"/>
              <a:t>Required Course in Public Policy and Administration major and Non-Profit Emphasis in Management; also included in programs such as Political Science</a:t>
            </a:r>
            <a:endParaRPr lang="en-US" sz="2000" dirty="0"/>
          </a:p>
          <a:p>
            <a:pPr lvl="1"/>
            <a:endParaRPr lang="en-US" sz="1200" dirty="0" smtClean="0"/>
          </a:p>
          <a:p>
            <a:pPr lvl="1"/>
            <a:r>
              <a:rPr lang="en-US" sz="2000" dirty="0" smtClean="0"/>
              <a:t>Offered twice per academic year: once online, once in-person</a:t>
            </a:r>
          </a:p>
        </p:txBody>
      </p:sp>
    </p:spTree>
    <p:extLst>
      <p:ext uri="{BB962C8B-B14F-4D97-AF65-F5344CB8AC3E}">
        <p14:creationId xmlns:p14="http://schemas.microsoft.com/office/powerpoint/2010/main" val="2920341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Two</a:t>
            </a:r>
            <a:endParaRPr lang="en-US" dirty="0"/>
          </a:p>
        </p:txBody>
      </p:sp>
      <p:sp>
        <p:nvSpPr>
          <p:cNvPr id="3" name="Content Placeholder 2"/>
          <p:cNvSpPr>
            <a:spLocks noGrp="1"/>
          </p:cNvSpPr>
          <p:nvPr>
            <p:ph idx="1"/>
          </p:nvPr>
        </p:nvSpPr>
        <p:spPr/>
        <p:txBody>
          <a:bodyPr/>
          <a:lstStyle/>
          <a:p>
            <a:pPr marL="0" indent="0">
              <a:buNone/>
            </a:pPr>
            <a:r>
              <a:rPr lang="en-US" sz="2200" dirty="0" smtClean="0"/>
              <a:t>Identify a potential community partner and a problem facing the community</a:t>
            </a:r>
            <a:endParaRPr lang="en-US" sz="2200" dirty="0"/>
          </a:p>
          <a:p>
            <a:r>
              <a:rPr lang="en-US" dirty="0" smtClean="0"/>
              <a:t>You can first identify a potential partner based on the likelihood of a successful partnership and a workable problem</a:t>
            </a:r>
          </a:p>
          <a:p>
            <a:pPr marL="0" indent="0">
              <a:buNone/>
            </a:pPr>
            <a:r>
              <a:rPr lang="en-US" dirty="0" smtClean="0"/>
              <a:t>   OR</a:t>
            </a:r>
          </a:p>
          <a:p>
            <a:r>
              <a:rPr lang="en-US" dirty="0" smtClean="0"/>
              <a:t>You can investigate problems in your community that are a fit for your course and seek out a relevant partner working in that area</a:t>
            </a:r>
            <a:endParaRPr lang="en-US" dirty="0"/>
          </a:p>
          <a:p>
            <a:r>
              <a:rPr lang="en-US" sz="2200" dirty="0" smtClean="0"/>
              <a:t>Institutional setting and context matter</a:t>
            </a:r>
          </a:p>
          <a:p>
            <a:pPr lvl="1"/>
            <a:r>
              <a:rPr lang="en-US" sz="2000" dirty="0" smtClean="0"/>
              <a:t>Rural vs. Suburban vs. Urban</a:t>
            </a:r>
          </a:p>
          <a:p>
            <a:pPr lvl="1"/>
            <a:r>
              <a:rPr lang="en-US" sz="2000" dirty="0" smtClean="0"/>
              <a:t>Weak community relationship vs. Strong community relationship</a:t>
            </a:r>
          </a:p>
          <a:p>
            <a:pPr lvl="1"/>
            <a:r>
              <a:rPr lang="en-US" sz="2000" dirty="0" smtClean="0"/>
              <a:t>Institutional resources (lacking or present)</a:t>
            </a:r>
          </a:p>
        </p:txBody>
      </p:sp>
    </p:spTree>
    <p:extLst>
      <p:ext uri="{BB962C8B-B14F-4D97-AF65-F5344CB8AC3E}">
        <p14:creationId xmlns:p14="http://schemas.microsoft.com/office/powerpoint/2010/main" val="25189837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Partner &amp; Problem</a:t>
            </a:r>
            <a:endParaRPr lang="en-US" dirty="0"/>
          </a:p>
        </p:txBody>
      </p:sp>
      <p:sp>
        <p:nvSpPr>
          <p:cNvPr id="3" name="Content Placeholder 2"/>
          <p:cNvSpPr>
            <a:spLocks noGrp="1"/>
          </p:cNvSpPr>
          <p:nvPr>
            <p:ph idx="1"/>
          </p:nvPr>
        </p:nvSpPr>
        <p:spPr/>
        <p:txBody>
          <a:bodyPr/>
          <a:lstStyle/>
          <a:p>
            <a:r>
              <a:rPr lang="en-US" sz="2400" dirty="0" smtClean="0"/>
              <a:t>Partner:</a:t>
            </a:r>
          </a:p>
          <a:p>
            <a:pPr lvl="1"/>
            <a:r>
              <a:rPr lang="en-US" sz="2200" dirty="0">
                <a:hlinkClick r:id="rId2"/>
              </a:rPr>
              <a:t>United Way of Jefferson &amp; North Walworth </a:t>
            </a:r>
            <a:r>
              <a:rPr lang="en-US" sz="2200" dirty="0" smtClean="0">
                <a:hlinkClick r:id="rId2"/>
              </a:rPr>
              <a:t>Counties</a:t>
            </a:r>
            <a:endParaRPr lang="en-US" sz="2200" dirty="0" smtClean="0"/>
          </a:p>
          <a:p>
            <a:pPr lvl="1"/>
            <a:r>
              <a:rPr lang="en-US" sz="2200" dirty="0" smtClean="0"/>
              <a:t>Megan Hartwick, Executive Director</a:t>
            </a:r>
            <a:endParaRPr lang="en-US" sz="2200" dirty="0"/>
          </a:p>
          <a:p>
            <a:endParaRPr lang="en-US" dirty="0" smtClean="0"/>
          </a:p>
          <a:p>
            <a:r>
              <a:rPr lang="en-US" sz="2400" dirty="0" smtClean="0"/>
              <a:t>Problem:</a:t>
            </a:r>
          </a:p>
          <a:p>
            <a:pPr lvl="1"/>
            <a:r>
              <a:rPr lang="en-US" sz="2200" dirty="0" smtClean="0">
                <a:hlinkClick r:id="rId3"/>
              </a:rPr>
              <a:t>ALICE Report</a:t>
            </a:r>
            <a:r>
              <a:rPr lang="en-US" sz="2200" dirty="0" smtClean="0"/>
              <a:t> (Asset Limited, Income Constrained, Employed)</a:t>
            </a:r>
          </a:p>
          <a:p>
            <a:pPr lvl="1"/>
            <a:r>
              <a:rPr lang="en-US" sz="2200" dirty="0"/>
              <a:t>Policy Areas: Health Care, Housing, Child Care, Food, Transportation, Taxes, </a:t>
            </a:r>
            <a:r>
              <a:rPr lang="en-US" sz="2200" dirty="0" smtClean="0"/>
              <a:t>Employment</a:t>
            </a:r>
            <a:endParaRPr lang="en-US" sz="2200" dirty="0"/>
          </a:p>
          <a:p>
            <a:pPr lvl="1"/>
            <a:endParaRPr lang="en-US" dirty="0" smtClean="0"/>
          </a:p>
        </p:txBody>
      </p:sp>
    </p:spTree>
    <p:extLst>
      <p:ext uri="{BB962C8B-B14F-4D97-AF65-F5344CB8AC3E}">
        <p14:creationId xmlns:p14="http://schemas.microsoft.com/office/powerpoint/2010/main" val="38067922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981</TotalTime>
  <Words>1285</Words>
  <Application>Microsoft Office PowerPoint</Application>
  <PresentationFormat>Widescreen</PresentationFormat>
  <Paragraphs>117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Rockwell</vt:lpstr>
      <vt:lpstr>Rockwell Condensed</vt:lpstr>
      <vt:lpstr>Wingdings</vt:lpstr>
      <vt:lpstr>Wood Type</vt:lpstr>
      <vt:lpstr>Community-Based Learning</vt:lpstr>
      <vt:lpstr>Which of the following is CBL?</vt:lpstr>
      <vt:lpstr>Defining Community-based learning</vt:lpstr>
      <vt:lpstr>Why do it?</vt:lpstr>
      <vt:lpstr>What does it look like in POLISCI?</vt:lpstr>
      <vt:lpstr>Step One</vt:lpstr>
      <vt:lpstr>Course Description</vt:lpstr>
      <vt:lpstr>Step Two</vt:lpstr>
      <vt:lpstr>Community Partner &amp; Problem</vt:lpstr>
      <vt:lpstr>Step Three</vt:lpstr>
      <vt:lpstr>PowerPoint Presentation</vt:lpstr>
      <vt:lpstr>Step Four</vt:lpstr>
      <vt:lpstr>Course Structure</vt:lpstr>
      <vt:lpstr>Partner Feedback</vt:lpstr>
      <vt:lpstr>Comparing CBL VS. Non-CBL</vt:lpstr>
    </vt:vector>
  </TitlesOfParts>
  <Company>University of Wisconsin Whitewater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Ralston, Jonah J</dc:creator>
  <cp:lastModifiedBy>Parys, Jodie</cp:lastModifiedBy>
  <cp:revision>58</cp:revision>
  <dcterms:created xsi:type="dcterms:W3CDTF">2017-11-01T11:18:01Z</dcterms:created>
  <dcterms:modified xsi:type="dcterms:W3CDTF">2020-03-26T15:50:21Z</dcterms:modified>
</cp:coreProperties>
</file>