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2"/>
  </p:sldMasterIdLst>
  <p:notesMasterIdLst>
    <p:notesMasterId r:id="rId76"/>
  </p:notesMasterIdLst>
  <p:sldIdLst>
    <p:sldId id="325" r:id="rId3"/>
    <p:sldId id="312" r:id="rId4"/>
    <p:sldId id="366" r:id="rId5"/>
    <p:sldId id="376" r:id="rId6"/>
    <p:sldId id="377" r:id="rId7"/>
    <p:sldId id="378" r:id="rId8"/>
    <p:sldId id="379" r:id="rId9"/>
    <p:sldId id="381" r:id="rId10"/>
    <p:sldId id="382" r:id="rId11"/>
    <p:sldId id="383" r:id="rId12"/>
    <p:sldId id="384" r:id="rId13"/>
    <p:sldId id="390" r:id="rId14"/>
    <p:sldId id="385" r:id="rId15"/>
    <p:sldId id="386" r:id="rId16"/>
    <p:sldId id="387" r:id="rId17"/>
    <p:sldId id="388" r:id="rId18"/>
    <p:sldId id="389" r:id="rId19"/>
    <p:sldId id="365" r:id="rId20"/>
    <p:sldId id="350" r:id="rId21"/>
    <p:sldId id="412"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13" r:id="rId36"/>
    <p:sldId id="409" r:id="rId37"/>
    <p:sldId id="410" r:id="rId38"/>
    <p:sldId id="411" r:id="rId39"/>
    <p:sldId id="395" r:id="rId40"/>
    <p:sldId id="329" r:id="rId41"/>
    <p:sldId id="330" r:id="rId42"/>
    <p:sldId id="333" r:id="rId43"/>
    <p:sldId id="334" r:id="rId44"/>
    <p:sldId id="335" r:id="rId45"/>
    <p:sldId id="336" r:id="rId46"/>
    <p:sldId id="351" r:id="rId47"/>
    <p:sldId id="352" r:id="rId48"/>
    <p:sldId id="353" r:id="rId49"/>
    <p:sldId id="356" r:id="rId50"/>
    <p:sldId id="357" r:id="rId51"/>
    <p:sldId id="359" r:id="rId52"/>
    <p:sldId id="358" r:id="rId53"/>
    <p:sldId id="360" r:id="rId54"/>
    <p:sldId id="417" r:id="rId55"/>
    <p:sldId id="418" r:id="rId56"/>
    <p:sldId id="391" r:id="rId57"/>
    <p:sldId id="392" r:id="rId58"/>
    <p:sldId id="393" r:id="rId59"/>
    <p:sldId id="394" r:id="rId60"/>
    <p:sldId id="363" r:id="rId61"/>
    <p:sldId id="364" r:id="rId62"/>
    <p:sldId id="367" r:id="rId63"/>
    <p:sldId id="419" r:id="rId64"/>
    <p:sldId id="422" r:id="rId65"/>
    <p:sldId id="369" r:id="rId66"/>
    <p:sldId id="373" r:id="rId67"/>
    <p:sldId id="375" r:id="rId68"/>
    <p:sldId id="371" r:id="rId69"/>
    <p:sldId id="372" r:id="rId70"/>
    <p:sldId id="374" r:id="rId71"/>
    <p:sldId id="414" r:id="rId72"/>
    <p:sldId id="421" r:id="rId73"/>
    <p:sldId id="415" r:id="rId74"/>
    <p:sldId id="416" r:id="rId7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extLst>
    <p:ext uri="{EFAFB233-063F-42B5-8137-9DF3F51BA10A}">
      <p15:sldGuideLst xmlns:p15="http://schemas.microsoft.com/office/powerpoint/2012/main">
        <p15:guide id="1" orient="horz" pos="216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A00"/>
    <a:srgbClr val="5AF300"/>
    <a:srgbClr val="00FFF0"/>
    <a:srgbClr val="00A099"/>
    <a:srgbClr val="59D7F4"/>
    <a:srgbClr val="1584AD"/>
    <a:srgbClr val="03C6ED"/>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snapToGrid="0" snapToObjects="1">
      <p:cViewPr varScale="1">
        <p:scale>
          <a:sx n="109" d="100"/>
          <a:sy n="109" d="100"/>
        </p:scale>
        <p:origin x="1602" y="108"/>
      </p:cViewPr>
      <p:guideLst>
        <p:guide orient="horz" pos="2163"/>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E369D-55B3-4CC0-909F-C5800F4ECB0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9E38526-17DC-4ACF-A99B-6263B0F74728}">
      <dgm:prSet phldrT="[Text]"/>
      <dgm:spPr/>
      <dgm:t>
        <a:bodyPr/>
        <a:lstStyle/>
        <a:p>
          <a:r>
            <a:rPr lang="en-US" baseline="0" dirty="0"/>
            <a:t> Computer vision and image processing</a:t>
          </a:r>
          <a:endParaRPr lang="en-US" dirty="0"/>
        </a:p>
      </dgm:t>
    </dgm:pt>
    <dgm:pt modelId="{53A905CB-A5D5-4221-B999-262A2807CFBC}" type="parTrans" cxnId="{D5C65EF9-9F56-49FA-BBB2-AAFAC76B8112}">
      <dgm:prSet/>
      <dgm:spPr/>
      <dgm:t>
        <a:bodyPr/>
        <a:lstStyle/>
        <a:p>
          <a:endParaRPr lang="en-US"/>
        </a:p>
      </dgm:t>
    </dgm:pt>
    <dgm:pt modelId="{BCA0125D-F7D8-4304-A95A-B1453A97CD2A}" type="sibTrans" cxnId="{D5C65EF9-9F56-49FA-BBB2-AAFAC76B8112}">
      <dgm:prSet/>
      <dgm:spPr/>
      <dgm:t>
        <a:bodyPr/>
        <a:lstStyle/>
        <a:p>
          <a:endParaRPr lang="en-US"/>
        </a:p>
      </dgm:t>
    </dgm:pt>
    <dgm:pt modelId="{D7BE5661-6503-47A0-AE6E-DBC03B886497}">
      <dgm:prSet phldrT="[Text]"/>
      <dgm:spPr/>
      <dgm:t>
        <a:bodyPr/>
        <a:lstStyle/>
        <a:p>
          <a:r>
            <a:rPr lang="en-US" dirty="0"/>
            <a:t>Machine learning related to vision</a:t>
          </a:r>
        </a:p>
      </dgm:t>
    </dgm:pt>
    <dgm:pt modelId="{50D27AA8-FB2E-49A7-A19E-F68E63807197}" type="parTrans" cxnId="{FA1ABA67-693A-47A4-A029-58D6BACC266C}">
      <dgm:prSet/>
      <dgm:spPr/>
      <dgm:t>
        <a:bodyPr/>
        <a:lstStyle/>
        <a:p>
          <a:endParaRPr lang="en-US"/>
        </a:p>
      </dgm:t>
    </dgm:pt>
    <dgm:pt modelId="{CDF137E1-EFA7-4DBC-88CC-6DE42231EFC9}" type="sibTrans" cxnId="{FA1ABA67-693A-47A4-A029-58D6BACC266C}">
      <dgm:prSet/>
      <dgm:spPr/>
      <dgm:t>
        <a:bodyPr/>
        <a:lstStyle/>
        <a:p>
          <a:endParaRPr lang="en-US"/>
        </a:p>
      </dgm:t>
    </dgm:pt>
    <dgm:pt modelId="{C12DAEB8-F5A3-441A-9CB1-447E86747962}">
      <dgm:prSet phldrT="[Text]"/>
      <dgm:spPr/>
      <dgm:t>
        <a:bodyPr/>
        <a:lstStyle/>
        <a:p>
          <a:r>
            <a:rPr lang="en-US" dirty="0"/>
            <a:t>Optimization problems arising in vision</a:t>
          </a:r>
        </a:p>
      </dgm:t>
    </dgm:pt>
    <dgm:pt modelId="{FF0D5147-8903-4174-A384-2BC375B432FC}" type="parTrans" cxnId="{FD1B1C64-C0B3-41F4-AA24-61AA0A99D6D4}">
      <dgm:prSet/>
      <dgm:spPr/>
      <dgm:t>
        <a:bodyPr/>
        <a:lstStyle/>
        <a:p>
          <a:endParaRPr lang="en-US"/>
        </a:p>
      </dgm:t>
    </dgm:pt>
    <dgm:pt modelId="{AA5588F9-981D-4C64-A14D-35F393560266}" type="sibTrans" cxnId="{FD1B1C64-C0B3-41F4-AA24-61AA0A99D6D4}">
      <dgm:prSet/>
      <dgm:spPr/>
      <dgm:t>
        <a:bodyPr/>
        <a:lstStyle/>
        <a:p>
          <a:endParaRPr lang="en-US"/>
        </a:p>
      </dgm:t>
    </dgm:pt>
    <dgm:pt modelId="{2C8723A7-CDC1-43AB-A6B8-789F999DAA71}" type="pres">
      <dgm:prSet presAssocID="{CD9E369D-55B3-4CC0-909F-C5800F4ECB0D}" presName="linear" presStyleCnt="0">
        <dgm:presLayoutVars>
          <dgm:dir/>
          <dgm:resizeHandles val="exact"/>
        </dgm:presLayoutVars>
      </dgm:prSet>
      <dgm:spPr/>
      <dgm:t>
        <a:bodyPr/>
        <a:lstStyle/>
        <a:p>
          <a:endParaRPr lang="en-US"/>
        </a:p>
      </dgm:t>
    </dgm:pt>
    <dgm:pt modelId="{2BBDF854-B104-4527-B68A-8F2905B2906D}" type="pres">
      <dgm:prSet presAssocID="{29E38526-17DC-4ACF-A99B-6263B0F74728}" presName="comp" presStyleCnt="0"/>
      <dgm:spPr/>
    </dgm:pt>
    <dgm:pt modelId="{94E5F240-B0CA-4974-B05A-BDB97DF8470D}" type="pres">
      <dgm:prSet presAssocID="{29E38526-17DC-4ACF-A99B-6263B0F74728}" presName="box" presStyleLbl="node1" presStyleIdx="0" presStyleCnt="3"/>
      <dgm:spPr/>
      <dgm:t>
        <a:bodyPr/>
        <a:lstStyle/>
        <a:p>
          <a:endParaRPr lang="en-US"/>
        </a:p>
      </dgm:t>
    </dgm:pt>
    <dgm:pt modelId="{C361AC1B-4A5D-4735-BC24-D71B28FD6439}" type="pres">
      <dgm:prSet presAssocID="{29E38526-17DC-4ACF-A99B-6263B0F74728}" presName="img" presStyleLbl="fgImgPlace1" presStyleIdx="0" presStyleCnt="3"/>
      <dgm:spPr/>
    </dgm:pt>
    <dgm:pt modelId="{93779A95-1D11-418D-8EC0-75AA71A9E1D5}" type="pres">
      <dgm:prSet presAssocID="{29E38526-17DC-4ACF-A99B-6263B0F74728}" presName="text" presStyleLbl="node1" presStyleIdx="0" presStyleCnt="3">
        <dgm:presLayoutVars>
          <dgm:bulletEnabled val="1"/>
        </dgm:presLayoutVars>
      </dgm:prSet>
      <dgm:spPr/>
      <dgm:t>
        <a:bodyPr/>
        <a:lstStyle/>
        <a:p>
          <a:endParaRPr lang="en-US"/>
        </a:p>
      </dgm:t>
    </dgm:pt>
    <dgm:pt modelId="{317C170A-9CE4-4814-9C99-53B2F2B1E09C}" type="pres">
      <dgm:prSet presAssocID="{BCA0125D-F7D8-4304-A95A-B1453A97CD2A}" presName="spacer" presStyleCnt="0"/>
      <dgm:spPr/>
    </dgm:pt>
    <dgm:pt modelId="{E802DB18-DDC3-4940-BBF1-D2CEA9817AAC}" type="pres">
      <dgm:prSet presAssocID="{D7BE5661-6503-47A0-AE6E-DBC03B886497}" presName="comp" presStyleCnt="0"/>
      <dgm:spPr/>
    </dgm:pt>
    <dgm:pt modelId="{C15F8862-9F14-4767-A7FC-A06B5ED1A462}" type="pres">
      <dgm:prSet presAssocID="{D7BE5661-6503-47A0-AE6E-DBC03B886497}" presName="box" presStyleLbl="node1" presStyleIdx="1" presStyleCnt="3"/>
      <dgm:spPr/>
      <dgm:t>
        <a:bodyPr/>
        <a:lstStyle/>
        <a:p>
          <a:endParaRPr lang="en-US"/>
        </a:p>
      </dgm:t>
    </dgm:pt>
    <dgm:pt modelId="{CBD8DC15-0B21-40C3-A9EB-521EC9D18EA5}" type="pres">
      <dgm:prSet presAssocID="{D7BE5661-6503-47A0-AE6E-DBC03B886497}" presName="img" presStyleLbl="fgImgPlace1" presStyleIdx="1" presStyleCnt="3"/>
      <dgm:spPr>
        <a:blipFill rotWithShape="1">
          <a:blip xmlns:r="http://schemas.openxmlformats.org/officeDocument/2006/relationships" r:embed="rId1"/>
          <a:stretch>
            <a:fillRect/>
          </a:stretch>
        </a:blipFill>
      </dgm:spPr>
    </dgm:pt>
    <dgm:pt modelId="{716847B1-2131-4D58-AE89-C4A2E6CD2A53}" type="pres">
      <dgm:prSet presAssocID="{D7BE5661-6503-47A0-AE6E-DBC03B886497}" presName="text" presStyleLbl="node1" presStyleIdx="1" presStyleCnt="3">
        <dgm:presLayoutVars>
          <dgm:bulletEnabled val="1"/>
        </dgm:presLayoutVars>
      </dgm:prSet>
      <dgm:spPr/>
      <dgm:t>
        <a:bodyPr/>
        <a:lstStyle/>
        <a:p>
          <a:endParaRPr lang="en-US"/>
        </a:p>
      </dgm:t>
    </dgm:pt>
    <dgm:pt modelId="{365E38D8-FF18-4283-8041-C0E06F36CB8C}" type="pres">
      <dgm:prSet presAssocID="{CDF137E1-EFA7-4DBC-88CC-6DE42231EFC9}" presName="spacer" presStyleCnt="0"/>
      <dgm:spPr/>
    </dgm:pt>
    <dgm:pt modelId="{D2DECE2A-9F20-4DC7-AED5-591B623B5CD3}" type="pres">
      <dgm:prSet presAssocID="{C12DAEB8-F5A3-441A-9CB1-447E86747962}" presName="comp" presStyleCnt="0"/>
      <dgm:spPr/>
    </dgm:pt>
    <dgm:pt modelId="{D7CE0ABE-DCF7-4BFD-A7F9-9C73135F6431}" type="pres">
      <dgm:prSet presAssocID="{C12DAEB8-F5A3-441A-9CB1-447E86747962}" presName="box" presStyleLbl="node1" presStyleIdx="2" presStyleCnt="3"/>
      <dgm:spPr/>
      <dgm:t>
        <a:bodyPr/>
        <a:lstStyle/>
        <a:p>
          <a:endParaRPr lang="en-US"/>
        </a:p>
      </dgm:t>
    </dgm:pt>
    <dgm:pt modelId="{823E6BC0-14C2-4731-BB5B-12A76453B274}" type="pres">
      <dgm:prSet presAssocID="{C12DAEB8-F5A3-441A-9CB1-447E86747962}" presName="img" presStyleLbl="fgImgPlace1" presStyleIdx="2" presStyleCnt="3"/>
      <dgm:spPr>
        <a:blipFill rotWithShape="1">
          <a:blip xmlns:r="http://schemas.openxmlformats.org/officeDocument/2006/relationships" r:embed="rId2"/>
          <a:stretch>
            <a:fillRect/>
          </a:stretch>
        </a:blipFill>
      </dgm:spPr>
    </dgm:pt>
    <dgm:pt modelId="{9E6868FB-FF20-42FE-8271-FBC32E5A71E8}" type="pres">
      <dgm:prSet presAssocID="{C12DAEB8-F5A3-441A-9CB1-447E86747962}" presName="text" presStyleLbl="node1" presStyleIdx="2" presStyleCnt="3">
        <dgm:presLayoutVars>
          <dgm:bulletEnabled val="1"/>
        </dgm:presLayoutVars>
      </dgm:prSet>
      <dgm:spPr/>
      <dgm:t>
        <a:bodyPr/>
        <a:lstStyle/>
        <a:p>
          <a:endParaRPr lang="en-US"/>
        </a:p>
      </dgm:t>
    </dgm:pt>
  </dgm:ptLst>
  <dgm:cxnLst>
    <dgm:cxn modelId="{9E46A5F2-7FC0-479F-9EB2-C0F1DBA2357C}" type="presOf" srcId="{29E38526-17DC-4ACF-A99B-6263B0F74728}" destId="{93779A95-1D11-418D-8EC0-75AA71A9E1D5}" srcOrd="1" destOrd="0" presId="urn:microsoft.com/office/officeart/2005/8/layout/vList4"/>
    <dgm:cxn modelId="{6E4C5492-BBDD-4DD3-9C2B-596C4D91190C}" type="presOf" srcId="{CD9E369D-55B3-4CC0-909F-C5800F4ECB0D}" destId="{2C8723A7-CDC1-43AB-A6B8-789F999DAA71}" srcOrd="0" destOrd="0" presId="urn:microsoft.com/office/officeart/2005/8/layout/vList4"/>
    <dgm:cxn modelId="{08D3FEA4-8E36-4C3C-A135-0DE8F22CD80E}" type="presOf" srcId="{D7BE5661-6503-47A0-AE6E-DBC03B886497}" destId="{C15F8862-9F14-4767-A7FC-A06B5ED1A462}" srcOrd="0" destOrd="0" presId="urn:microsoft.com/office/officeart/2005/8/layout/vList4"/>
    <dgm:cxn modelId="{D5C65EF9-9F56-49FA-BBB2-AAFAC76B8112}" srcId="{CD9E369D-55B3-4CC0-909F-C5800F4ECB0D}" destId="{29E38526-17DC-4ACF-A99B-6263B0F74728}" srcOrd="0" destOrd="0" parTransId="{53A905CB-A5D5-4221-B999-262A2807CFBC}" sibTransId="{BCA0125D-F7D8-4304-A95A-B1453A97CD2A}"/>
    <dgm:cxn modelId="{265AE192-976C-4DA9-92AF-AE1288D51A1D}" type="presOf" srcId="{C12DAEB8-F5A3-441A-9CB1-447E86747962}" destId="{9E6868FB-FF20-42FE-8271-FBC32E5A71E8}" srcOrd="1" destOrd="0" presId="urn:microsoft.com/office/officeart/2005/8/layout/vList4"/>
    <dgm:cxn modelId="{FD1B1C64-C0B3-41F4-AA24-61AA0A99D6D4}" srcId="{CD9E369D-55B3-4CC0-909F-C5800F4ECB0D}" destId="{C12DAEB8-F5A3-441A-9CB1-447E86747962}" srcOrd="2" destOrd="0" parTransId="{FF0D5147-8903-4174-A384-2BC375B432FC}" sibTransId="{AA5588F9-981D-4C64-A14D-35F393560266}"/>
    <dgm:cxn modelId="{FA1ABA67-693A-47A4-A029-58D6BACC266C}" srcId="{CD9E369D-55B3-4CC0-909F-C5800F4ECB0D}" destId="{D7BE5661-6503-47A0-AE6E-DBC03B886497}" srcOrd="1" destOrd="0" parTransId="{50D27AA8-FB2E-49A7-A19E-F68E63807197}" sibTransId="{CDF137E1-EFA7-4DBC-88CC-6DE42231EFC9}"/>
    <dgm:cxn modelId="{F5873386-2963-4EB1-B5A8-9D81A582D025}" type="presOf" srcId="{C12DAEB8-F5A3-441A-9CB1-447E86747962}" destId="{D7CE0ABE-DCF7-4BFD-A7F9-9C73135F6431}" srcOrd="0" destOrd="0" presId="urn:microsoft.com/office/officeart/2005/8/layout/vList4"/>
    <dgm:cxn modelId="{194A024A-F37B-47AF-9CCF-E2CC0821B657}" type="presOf" srcId="{29E38526-17DC-4ACF-A99B-6263B0F74728}" destId="{94E5F240-B0CA-4974-B05A-BDB97DF8470D}" srcOrd="0" destOrd="0" presId="urn:microsoft.com/office/officeart/2005/8/layout/vList4"/>
    <dgm:cxn modelId="{C170C1BB-C9C4-4C71-89A3-614AACE51941}" type="presOf" srcId="{D7BE5661-6503-47A0-AE6E-DBC03B886497}" destId="{716847B1-2131-4D58-AE89-C4A2E6CD2A53}" srcOrd="1" destOrd="0" presId="urn:microsoft.com/office/officeart/2005/8/layout/vList4"/>
    <dgm:cxn modelId="{1DB200D1-B2C6-4C9B-A6D3-F9B8D0334F2F}" type="presParOf" srcId="{2C8723A7-CDC1-43AB-A6B8-789F999DAA71}" destId="{2BBDF854-B104-4527-B68A-8F2905B2906D}" srcOrd="0" destOrd="0" presId="urn:microsoft.com/office/officeart/2005/8/layout/vList4"/>
    <dgm:cxn modelId="{E41E1D51-575F-454A-BCFE-86B846C8849B}" type="presParOf" srcId="{2BBDF854-B104-4527-B68A-8F2905B2906D}" destId="{94E5F240-B0CA-4974-B05A-BDB97DF8470D}" srcOrd="0" destOrd="0" presId="urn:microsoft.com/office/officeart/2005/8/layout/vList4"/>
    <dgm:cxn modelId="{B09A661E-8BBC-4481-9A86-5B17C951E987}" type="presParOf" srcId="{2BBDF854-B104-4527-B68A-8F2905B2906D}" destId="{C361AC1B-4A5D-4735-BC24-D71B28FD6439}" srcOrd="1" destOrd="0" presId="urn:microsoft.com/office/officeart/2005/8/layout/vList4"/>
    <dgm:cxn modelId="{5BF7F856-E8BC-4FD8-8C58-D9267C081AD6}" type="presParOf" srcId="{2BBDF854-B104-4527-B68A-8F2905B2906D}" destId="{93779A95-1D11-418D-8EC0-75AA71A9E1D5}" srcOrd="2" destOrd="0" presId="urn:microsoft.com/office/officeart/2005/8/layout/vList4"/>
    <dgm:cxn modelId="{19E99BC3-3350-44D2-95A2-A517CC4F7A58}" type="presParOf" srcId="{2C8723A7-CDC1-43AB-A6B8-789F999DAA71}" destId="{317C170A-9CE4-4814-9C99-53B2F2B1E09C}" srcOrd="1" destOrd="0" presId="urn:microsoft.com/office/officeart/2005/8/layout/vList4"/>
    <dgm:cxn modelId="{5CC18944-0456-45AE-8080-DC0405E8A880}" type="presParOf" srcId="{2C8723A7-CDC1-43AB-A6B8-789F999DAA71}" destId="{E802DB18-DDC3-4940-BBF1-D2CEA9817AAC}" srcOrd="2" destOrd="0" presId="urn:microsoft.com/office/officeart/2005/8/layout/vList4"/>
    <dgm:cxn modelId="{75BA9A3D-1682-4AC2-BD4E-D7EECABAD761}" type="presParOf" srcId="{E802DB18-DDC3-4940-BBF1-D2CEA9817AAC}" destId="{C15F8862-9F14-4767-A7FC-A06B5ED1A462}" srcOrd="0" destOrd="0" presId="urn:microsoft.com/office/officeart/2005/8/layout/vList4"/>
    <dgm:cxn modelId="{B6E72EB0-3A14-4AC8-B646-0A8D4FEB574C}" type="presParOf" srcId="{E802DB18-DDC3-4940-BBF1-D2CEA9817AAC}" destId="{CBD8DC15-0B21-40C3-A9EB-521EC9D18EA5}" srcOrd="1" destOrd="0" presId="urn:microsoft.com/office/officeart/2005/8/layout/vList4"/>
    <dgm:cxn modelId="{68D0F85F-7D22-41A5-889A-5E90A9952838}" type="presParOf" srcId="{E802DB18-DDC3-4940-BBF1-D2CEA9817AAC}" destId="{716847B1-2131-4D58-AE89-C4A2E6CD2A53}" srcOrd="2" destOrd="0" presId="urn:microsoft.com/office/officeart/2005/8/layout/vList4"/>
    <dgm:cxn modelId="{42C92DDD-F9B2-438A-B58E-BC2369529E00}" type="presParOf" srcId="{2C8723A7-CDC1-43AB-A6B8-789F999DAA71}" destId="{365E38D8-FF18-4283-8041-C0E06F36CB8C}" srcOrd="3" destOrd="0" presId="urn:microsoft.com/office/officeart/2005/8/layout/vList4"/>
    <dgm:cxn modelId="{BECC64D4-9509-40B5-BD9E-D131FE16A170}" type="presParOf" srcId="{2C8723A7-CDC1-43AB-A6B8-789F999DAA71}" destId="{D2DECE2A-9F20-4DC7-AED5-591B623B5CD3}" srcOrd="4" destOrd="0" presId="urn:microsoft.com/office/officeart/2005/8/layout/vList4"/>
    <dgm:cxn modelId="{C0A3F681-9371-4069-9B18-138985FD0C3C}" type="presParOf" srcId="{D2DECE2A-9F20-4DC7-AED5-591B623B5CD3}" destId="{D7CE0ABE-DCF7-4BFD-A7F9-9C73135F6431}" srcOrd="0" destOrd="0" presId="urn:microsoft.com/office/officeart/2005/8/layout/vList4"/>
    <dgm:cxn modelId="{9A391564-DB6F-4E82-902C-3D52FCEE64E7}" type="presParOf" srcId="{D2DECE2A-9F20-4DC7-AED5-591B623B5CD3}" destId="{823E6BC0-14C2-4731-BB5B-12A76453B274}" srcOrd="1" destOrd="0" presId="urn:microsoft.com/office/officeart/2005/8/layout/vList4"/>
    <dgm:cxn modelId="{4CF860F8-25A1-47D2-B2CF-E4D4203AD63F}" type="presParOf" srcId="{D2DECE2A-9F20-4DC7-AED5-591B623B5CD3}" destId="{9E6868FB-FF20-42FE-8271-FBC32E5A71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83424-36EC-40C3-8100-FAAFD0BF3DE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1A9DA880-616A-48C4-88DB-420BA6AA9DDE}">
      <dgm:prSet phldrT="[Text]" custT="1"/>
      <dgm:spPr/>
      <dgm:t>
        <a:bodyPr/>
        <a:lstStyle/>
        <a:p>
          <a:r>
            <a:rPr lang="en-US" sz="2000" dirty="0"/>
            <a:t>Finishing on time</a:t>
          </a:r>
        </a:p>
      </dgm:t>
    </dgm:pt>
    <dgm:pt modelId="{313BAF1F-E251-42ED-B9B7-B75BA3AD88BA}" type="parTrans" cxnId="{45B4A0FC-3B0D-4B5C-832D-1A81C3FAAA98}">
      <dgm:prSet/>
      <dgm:spPr/>
      <dgm:t>
        <a:bodyPr/>
        <a:lstStyle/>
        <a:p>
          <a:endParaRPr lang="en-US" sz="1600"/>
        </a:p>
      </dgm:t>
    </dgm:pt>
    <dgm:pt modelId="{0009871F-A05B-449C-9F65-ADB28E3FFD77}" type="sibTrans" cxnId="{45B4A0FC-3B0D-4B5C-832D-1A81C3FAAA98}">
      <dgm:prSet/>
      <dgm:spPr/>
      <dgm:t>
        <a:bodyPr/>
        <a:lstStyle/>
        <a:p>
          <a:endParaRPr lang="en-US" sz="1600"/>
        </a:p>
      </dgm:t>
    </dgm:pt>
    <dgm:pt modelId="{9C909973-83DC-4199-A072-A39D8B04FE31}">
      <dgm:prSet phldrT="[Text]" custT="1"/>
      <dgm:spPr/>
      <dgm:t>
        <a:bodyPr/>
        <a:lstStyle/>
        <a:p>
          <a:r>
            <a:rPr lang="en-US" sz="2000" dirty="0">
              <a:latin typeface="GE Inspira" panose="020F0603030400020203" pitchFamily="34" charset="0"/>
            </a:rPr>
            <a:t>In WI only </a:t>
          </a:r>
          <a:r>
            <a:rPr lang="en-US" sz="2000" b="1" dirty="0">
              <a:latin typeface="GE Inspira" panose="020F0603030400020203" pitchFamily="34" charset="0"/>
            </a:rPr>
            <a:t>12%</a:t>
          </a:r>
          <a:r>
            <a:rPr lang="en-US" sz="2000" dirty="0">
              <a:latin typeface="GE Inspira" panose="020F0603030400020203" pitchFamily="34" charset="0"/>
            </a:rPr>
            <a:t>  finish a 2-year degree on time,  </a:t>
          </a:r>
          <a:r>
            <a:rPr lang="en-US" sz="2000" b="1" dirty="0">
              <a:latin typeface="GE Inspira" panose="020F0603030400020203" pitchFamily="34" charset="0"/>
            </a:rPr>
            <a:t>20%</a:t>
          </a:r>
          <a:r>
            <a:rPr lang="en-US" sz="2000" dirty="0">
              <a:latin typeface="GE Inspira" panose="020F0603030400020203" pitchFamily="34" charset="0"/>
            </a:rPr>
            <a:t> finish a 4-year degree on time</a:t>
          </a:r>
          <a:endParaRPr lang="en-US" sz="2000" dirty="0"/>
        </a:p>
      </dgm:t>
    </dgm:pt>
    <dgm:pt modelId="{07AE553F-2C9F-4B74-8D57-04BDE0E221DC}" type="parTrans" cxnId="{5B67908F-8A8E-4077-BAFC-9F7DA7B00B0A}">
      <dgm:prSet/>
      <dgm:spPr/>
      <dgm:t>
        <a:bodyPr/>
        <a:lstStyle/>
        <a:p>
          <a:endParaRPr lang="en-US" sz="1600"/>
        </a:p>
      </dgm:t>
    </dgm:pt>
    <dgm:pt modelId="{E72B9D67-981D-49AE-9C90-0ACD10821D3D}" type="sibTrans" cxnId="{5B67908F-8A8E-4077-BAFC-9F7DA7B00B0A}">
      <dgm:prSet/>
      <dgm:spPr/>
      <dgm:t>
        <a:bodyPr/>
        <a:lstStyle/>
        <a:p>
          <a:endParaRPr lang="en-US" sz="1600"/>
        </a:p>
      </dgm:t>
    </dgm:pt>
    <dgm:pt modelId="{FDF7F352-5900-4D0C-A063-201A52923C9A}">
      <dgm:prSet phldrT="[Text]" custT="1"/>
      <dgm:spPr/>
      <dgm:t>
        <a:bodyPr/>
        <a:lstStyle/>
        <a:p>
          <a:r>
            <a:rPr lang="en-US" sz="2000">
              <a:latin typeface="GE Inspira" panose="020F0603030400020203" pitchFamily="34" charset="0"/>
            </a:rPr>
            <a:t>Nationwide, student debt tops </a:t>
          </a:r>
          <a:r>
            <a:rPr lang="en-US" sz="2000" b="1">
              <a:latin typeface="GE Inspira" panose="020F0603030400020203" pitchFamily="34" charset="0"/>
            </a:rPr>
            <a:t>$1</a:t>
          </a:r>
          <a:r>
            <a:rPr lang="en-US" sz="2000">
              <a:latin typeface="GE Inspira" panose="020F0603030400020203" pitchFamily="34" charset="0"/>
            </a:rPr>
            <a:t> </a:t>
          </a:r>
          <a:r>
            <a:rPr lang="en-US" sz="2000" b="1">
              <a:latin typeface="GE Inspira" panose="020F0603030400020203" pitchFamily="34" charset="0"/>
            </a:rPr>
            <a:t>trillion</a:t>
          </a:r>
          <a:r>
            <a:rPr lang="en-US" sz="2000">
              <a:latin typeface="GE Inspira" panose="020F0603030400020203" pitchFamily="34" charset="0"/>
            </a:rPr>
            <a:t>  and there are millions of defaults</a:t>
          </a:r>
          <a:endParaRPr lang="en-US" sz="2000" dirty="0"/>
        </a:p>
      </dgm:t>
    </dgm:pt>
    <dgm:pt modelId="{F6DA79C0-DFC1-4CA1-A8FF-15FC8D69D73E}" type="parTrans" cxnId="{F1725E40-C4E2-4782-8B87-32181B730EBF}">
      <dgm:prSet/>
      <dgm:spPr/>
      <dgm:t>
        <a:bodyPr/>
        <a:lstStyle/>
        <a:p>
          <a:endParaRPr lang="en-US" sz="1600"/>
        </a:p>
      </dgm:t>
    </dgm:pt>
    <dgm:pt modelId="{87218C02-47B5-4128-9228-EC5C79906276}" type="sibTrans" cxnId="{F1725E40-C4E2-4782-8B87-32181B730EBF}">
      <dgm:prSet/>
      <dgm:spPr/>
      <dgm:t>
        <a:bodyPr/>
        <a:lstStyle/>
        <a:p>
          <a:endParaRPr lang="en-US" sz="1600"/>
        </a:p>
      </dgm:t>
    </dgm:pt>
    <dgm:pt modelId="{8B29993F-CDCE-43A5-A11E-4ADC84C0D428}">
      <dgm:prSet phldrT="[Text]" custT="1"/>
      <dgm:spPr/>
      <dgm:t>
        <a:bodyPr/>
        <a:lstStyle/>
        <a:p>
          <a:r>
            <a:rPr lang="en-US" sz="2000" dirty="0"/>
            <a:t>Student Debt</a:t>
          </a:r>
        </a:p>
      </dgm:t>
    </dgm:pt>
    <dgm:pt modelId="{93AC8CD2-D5D6-4AB6-887F-91444EF6A59B}" type="sibTrans" cxnId="{409295C2-7CBF-4617-8FA3-37A7511271C1}">
      <dgm:prSet/>
      <dgm:spPr/>
      <dgm:t>
        <a:bodyPr/>
        <a:lstStyle/>
        <a:p>
          <a:endParaRPr lang="en-US" sz="1600"/>
        </a:p>
      </dgm:t>
    </dgm:pt>
    <dgm:pt modelId="{1059C736-B3C7-4905-A8F2-933E5A4B6C5A}" type="parTrans" cxnId="{409295C2-7CBF-4617-8FA3-37A7511271C1}">
      <dgm:prSet/>
      <dgm:spPr/>
      <dgm:t>
        <a:bodyPr/>
        <a:lstStyle/>
        <a:p>
          <a:endParaRPr lang="en-US" sz="1600"/>
        </a:p>
      </dgm:t>
    </dgm:pt>
    <dgm:pt modelId="{1296FCDC-4217-4AC4-95B7-57BD96975F33}">
      <dgm:prSet phldrT="[Text]" custT="1"/>
      <dgm:spPr/>
      <dgm:t>
        <a:bodyPr/>
        <a:lstStyle/>
        <a:p>
          <a:r>
            <a:rPr lang="en-US" sz="2000" dirty="0"/>
            <a:t>Changing majors</a:t>
          </a:r>
        </a:p>
      </dgm:t>
    </dgm:pt>
    <dgm:pt modelId="{5FAC1513-FC3C-4D19-97FA-CDFDFD040C1A}" type="sibTrans" cxnId="{FAEA2220-22DA-4E8A-9169-4B41251F954D}">
      <dgm:prSet/>
      <dgm:spPr/>
      <dgm:t>
        <a:bodyPr/>
        <a:lstStyle/>
        <a:p>
          <a:endParaRPr lang="en-US" sz="1600"/>
        </a:p>
      </dgm:t>
    </dgm:pt>
    <dgm:pt modelId="{20030E12-5244-4128-A4B1-77CF877C821E}" type="parTrans" cxnId="{FAEA2220-22DA-4E8A-9169-4B41251F954D}">
      <dgm:prSet/>
      <dgm:spPr/>
      <dgm:t>
        <a:bodyPr/>
        <a:lstStyle/>
        <a:p>
          <a:endParaRPr lang="en-US" sz="1600"/>
        </a:p>
      </dgm:t>
    </dgm:pt>
    <dgm:pt modelId="{EA691DDB-359A-491A-AE82-33F10AAA0644}">
      <dgm:prSet phldrT="[Text]" custT="1"/>
      <dgm:spPr/>
      <dgm:t>
        <a:bodyPr/>
        <a:lstStyle/>
        <a:p>
          <a:r>
            <a:rPr lang="en-US" sz="2000">
              <a:latin typeface="GE Inspira" panose="020F0603030400020203" pitchFamily="34" charset="0"/>
            </a:rPr>
            <a:t>Research indicates that 75% of students </a:t>
          </a:r>
          <a:r>
            <a:rPr lang="en-US" sz="2000" i="1">
              <a:latin typeface="GE Inspira" panose="020F0603030400020203" pitchFamily="34" charset="0"/>
            </a:rPr>
            <a:t>change major  </a:t>
          </a:r>
          <a:r>
            <a:rPr lang="en-US" sz="2000">
              <a:latin typeface="GE Inspira" panose="020F0603030400020203" pitchFamily="34" charset="0"/>
            </a:rPr>
            <a:t>at least once</a:t>
          </a:r>
          <a:endParaRPr lang="en-US" sz="2000" dirty="0"/>
        </a:p>
      </dgm:t>
    </dgm:pt>
    <dgm:pt modelId="{EBD01B57-460E-492C-879C-7AA786A10B28}" type="parTrans" cxnId="{97AFEE3F-3995-4446-8A26-4D8B93CF9EBC}">
      <dgm:prSet/>
      <dgm:spPr/>
      <dgm:t>
        <a:bodyPr/>
        <a:lstStyle/>
        <a:p>
          <a:endParaRPr lang="en-US" sz="1600"/>
        </a:p>
      </dgm:t>
    </dgm:pt>
    <dgm:pt modelId="{BDA24DDE-38A7-4D4D-98E8-7E33678DFF8F}" type="sibTrans" cxnId="{97AFEE3F-3995-4446-8A26-4D8B93CF9EBC}">
      <dgm:prSet/>
      <dgm:spPr/>
      <dgm:t>
        <a:bodyPr/>
        <a:lstStyle/>
        <a:p>
          <a:endParaRPr lang="en-US" sz="1600"/>
        </a:p>
      </dgm:t>
    </dgm:pt>
    <dgm:pt modelId="{92B93CE0-D2EC-433F-AD76-D8CA3240C8A1}" type="pres">
      <dgm:prSet presAssocID="{3BB83424-36EC-40C3-8100-FAAFD0BF3DE6}" presName="Name0" presStyleCnt="0">
        <dgm:presLayoutVars>
          <dgm:dir/>
          <dgm:animLvl val="lvl"/>
          <dgm:resizeHandles val="exact"/>
        </dgm:presLayoutVars>
      </dgm:prSet>
      <dgm:spPr/>
      <dgm:t>
        <a:bodyPr/>
        <a:lstStyle/>
        <a:p>
          <a:endParaRPr lang="en-US"/>
        </a:p>
      </dgm:t>
    </dgm:pt>
    <dgm:pt modelId="{A7760809-8B03-4CC6-BD1A-AEBE8F273A24}" type="pres">
      <dgm:prSet presAssocID="{1296FCDC-4217-4AC4-95B7-57BD96975F33}" presName="composite" presStyleCnt="0"/>
      <dgm:spPr/>
    </dgm:pt>
    <dgm:pt modelId="{A44CA278-7AB7-4447-8B09-D6AD49891FFF}" type="pres">
      <dgm:prSet presAssocID="{1296FCDC-4217-4AC4-95B7-57BD96975F33}" presName="parTx" presStyleLbl="alignNode1" presStyleIdx="0" presStyleCnt="3">
        <dgm:presLayoutVars>
          <dgm:chMax val="0"/>
          <dgm:chPref val="0"/>
          <dgm:bulletEnabled val="1"/>
        </dgm:presLayoutVars>
      </dgm:prSet>
      <dgm:spPr/>
      <dgm:t>
        <a:bodyPr/>
        <a:lstStyle/>
        <a:p>
          <a:endParaRPr lang="en-US"/>
        </a:p>
      </dgm:t>
    </dgm:pt>
    <dgm:pt modelId="{46326B43-FE39-4F7A-8103-8E5FF870257A}" type="pres">
      <dgm:prSet presAssocID="{1296FCDC-4217-4AC4-95B7-57BD96975F33}" presName="desTx" presStyleLbl="alignAccFollowNode1" presStyleIdx="0" presStyleCnt="3">
        <dgm:presLayoutVars>
          <dgm:bulletEnabled val="1"/>
        </dgm:presLayoutVars>
      </dgm:prSet>
      <dgm:spPr/>
      <dgm:t>
        <a:bodyPr/>
        <a:lstStyle/>
        <a:p>
          <a:endParaRPr lang="en-US"/>
        </a:p>
      </dgm:t>
    </dgm:pt>
    <dgm:pt modelId="{00689B85-69FC-49CD-8620-86872A07AC5B}" type="pres">
      <dgm:prSet presAssocID="{5FAC1513-FC3C-4D19-97FA-CDFDFD040C1A}" presName="space" presStyleCnt="0"/>
      <dgm:spPr/>
    </dgm:pt>
    <dgm:pt modelId="{7678321B-B576-45D6-B86E-38702538BDD4}" type="pres">
      <dgm:prSet presAssocID="{1A9DA880-616A-48C4-88DB-420BA6AA9DDE}" presName="composite" presStyleCnt="0"/>
      <dgm:spPr/>
    </dgm:pt>
    <dgm:pt modelId="{F3FFE21F-0F85-4B53-8853-A4CBDF51B5E0}" type="pres">
      <dgm:prSet presAssocID="{1A9DA880-616A-48C4-88DB-420BA6AA9DDE}" presName="parTx" presStyleLbl="alignNode1" presStyleIdx="1" presStyleCnt="3">
        <dgm:presLayoutVars>
          <dgm:chMax val="0"/>
          <dgm:chPref val="0"/>
          <dgm:bulletEnabled val="1"/>
        </dgm:presLayoutVars>
      </dgm:prSet>
      <dgm:spPr/>
      <dgm:t>
        <a:bodyPr/>
        <a:lstStyle/>
        <a:p>
          <a:endParaRPr lang="en-US"/>
        </a:p>
      </dgm:t>
    </dgm:pt>
    <dgm:pt modelId="{0AEF7819-A597-40D6-8A40-19AA230F2340}" type="pres">
      <dgm:prSet presAssocID="{1A9DA880-616A-48C4-88DB-420BA6AA9DDE}" presName="desTx" presStyleLbl="alignAccFollowNode1" presStyleIdx="1" presStyleCnt="3">
        <dgm:presLayoutVars>
          <dgm:bulletEnabled val="1"/>
        </dgm:presLayoutVars>
      </dgm:prSet>
      <dgm:spPr/>
      <dgm:t>
        <a:bodyPr/>
        <a:lstStyle/>
        <a:p>
          <a:endParaRPr lang="en-US"/>
        </a:p>
      </dgm:t>
    </dgm:pt>
    <dgm:pt modelId="{065883B0-6D6A-48F7-B520-E8184543E8AD}" type="pres">
      <dgm:prSet presAssocID="{0009871F-A05B-449C-9F65-ADB28E3FFD77}" presName="space" presStyleCnt="0"/>
      <dgm:spPr/>
    </dgm:pt>
    <dgm:pt modelId="{58677E36-F3E5-4622-8C72-F6FDEAC60794}" type="pres">
      <dgm:prSet presAssocID="{8B29993F-CDCE-43A5-A11E-4ADC84C0D428}" presName="composite" presStyleCnt="0"/>
      <dgm:spPr/>
    </dgm:pt>
    <dgm:pt modelId="{E3D2CC9B-F855-411E-9C30-6734511F269A}" type="pres">
      <dgm:prSet presAssocID="{8B29993F-CDCE-43A5-A11E-4ADC84C0D428}" presName="parTx" presStyleLbl="alignNode1" presStyleIdx="2" presStyleCnt="3">
        <dgm:presLayoutVars>
          <dgm:chMax val="0"/>
          <dgm:chPref val="0"/>
          <dgm:bulletEnabled val="1"/>
        </dgm:presLayoutVars>
      </dgm:prSet>
      <dgm:spPr/>
      <dgm:t>
        <a:bodyPr/>
        <a:lstStyle/>
        <a:p>
          <a:endParaRPr lang="en-US"/>
        </a:p>
      </dgm:t>
    </dgm:pt>
    <dgm:pt modelId="{98876564-CFCE-4178-A313-3ACAA55942D3}" type="pres">
      <dgm:prSet presAssocID="{8B29993F-CDCE-43A5-A11E-4ADC84C0D428}" presName="desTx" presStyleLbl="alignAccFollowNode1" presStyleIdx="2" presStyleCnt="3">
        <dgm:presLayoutVars>
          <dgm:bulletEnabled val="1"/>
        </dgm:presLayoutVars>
      </dgm:prSet>
      <dgm:spPr/>
      <dgm:t>
        <a:bodyPr/>
        <a:lstStyle/>
        <a:p>
          <a:endParaRPr lang="en-US"/>
        </a:p>
      </dgm:t>
    </dgm:pt>
  </dgm:ptLst>
  <dgm:cxnLst>
    <dgm:cxn modelId="{F40BBEE0-3B98-4F35-8792-432C938A24F2}" type="presOf" srcId="{1A9DA880-616A-48C4-88DB-420BA6AA9DDE}" destId="{F3FFE21F-0F85-4B53-8853-A4CBDF51B5E0}" srcOrd="0" destOrd="0" presId="urn:microsoft.com/office/officeart/2005/8/layout/hList1"/>
    <dgm:cxn modelId="{DCC8327A-7F66-49AD-9F82-73D87E4D2BCC}" type="presOf" srcId="{3BB83424-36EC-40C3-8100-FAAFD0BF3DE6}" destId="{92B93CE0-D2EC-433F-AD76-D8CA3240C8A1}" srcOrd="0" destOrd="0" presId="urn:microsoft.com/office/officeart/2005/8/layout/hList1"/>
    <dgm:cxn modelId="{409295C2-7CBF-4617-8FA3-37A7511271C1}" srcId="{3BB83424-36EC-40C3-8100-FAAFD0BF3DE6}" destId="{8B29993F-CDCE-43A5-A11E-4ADC84C0D428}" srcOrd="2" destOrd="0" parTransId="{1059C736-B3C7-4905-A8F2-933E5A4B6C5A}" sibTransId="{93AC8CD2-D5D6-4AB6-887F-91444EF6A59B}"/>
    <dgm:cxn modelId="{5B67908F-8A8E-4077-BAFC-9F7DA7B00B0A}" srcId="{1A9DA880-616A-48C4-88DB-420BA6AA9DDE}" destId="{9C909973-83DC-4199-A072-A39D8B04FE31}" srcOrd="0" destOrd="0" parTransId="{07AE553F-2C9F-4B74-8D57-04BDE0E221DC}" sibTransId="{E72B9D67-981D-49AE-9C90-0ACD10821D3D}"/>
    <dgm:cxn modelId="{45B4A0FC-3B0D-4B5C-832D-1A81C3FAAA98}" srcId="{3BB83424-36EC-40C3-8100-FAAFD0BF3DE6}" destId="{1A9DA880-616A-48C4-88DB-420BA6AA9DDE}" srcOrd="1" destOrd="0" parTransId="{313BAF1F-E251-42ED-B9B7-B75BA3AD88BA}" sibTransId="{0009871F-A05B-449C-9F65-ADB28E3FFD77}"/>
    <dgm:cxn modelId="{F3E85A5E-A60A-4EEA-A324-C8ADCDDB16E1}" type="presOf" srcId="{9C909973-83DC-4199-A072-A39D8B04FE31}" destId="{0AEF7819-A597-40D6-8A40-19AA230F2340}" srcOrd="0" destOrd="0" presId="urn:microsoft.com/office/officeart/2005/8/layout/hList1"/>
    <dgm:cxn modelId="{FAEA2220-22DA-4E8A-9169-4B41251F954D}" srcId="{3BB83424-36EC-40C3-8100-FAAFD0BF3DE6}" destId="{1296FCDC-4217-4AC4-95B7-57BD96975F33}" srcOrd="0" destOrd="0" parTransId="{20030E12-5244-4128-A4B1-77CF877C821E}" sibTransId="{5FAC1513-FC3C-4D19-97FA-CDFDFD040C1A}"/>
    <dgm:cxn modelId="{39C178CF-B9F3-4B13-82B8-7AE6178BCE1B}" type="presOf" srcId="{EA691DDB-359A-491A-AE82-33F10AAA0644}" destId="{46326B43-FE39-4F7A-8103-8E5FF870257A}" srcOrd="0" destOrd="0" presId="urn:microsoft.com/office/officeart/2005/8/layout/hList1"/>
    <dgm:cxn modelId="{97AFEE3F-3995-4446-8A26-4D8B93CF9EBC}" srcId="{1296FCDC-4217-4AC4-95B7-57BD96975F33}" destId="{EA691DDB-359A-491A-AE82-33F10AAA0644}" srcOrd="0" destOrd="0" parTransId="{EBD01B57-460E-492C-879C-7AA786A10B28}" sibTransId="{BDA24DDE-38A7-4D4D-98E8-7E33678DFF8F}"/>
    <dgm:cxn modelId="{3440A7DB-E34C-4CA3-94BE-3A9C401FC426}" type="presOf" srcId="{1296FCDC-4217-4AC4-95B7-57BD96975F33}" destId="{A44CA278-7AB7-4447-8B09-D6AD49891FFF}" srcOrd="0" destOrd="0" presId="urn:microsoft.com/office/officeart/2005/8/layout/hList1"/>
    <dgm:cxn modelId="{060B378C-56C7-4441-8CB0-67EB88E61454}" type="presOf" srcId="{8B29993F-CDCE-43A5-A11E-4ADC84C0D428}" destId="{E3D2CC9B-F855-411E-9C30-6734511F269A}" srcOrd="0" destOrd="0" presId="urn:microsoft.com/office/officeart/2005/8/layout/hList1"/>
    <dgm:cxn modelId="{00AF8CFE-85C4-4F89-ACD1-1173D01DB233}" type="presOf" srcId="{FDF7F352-5900-4D0C-A063-201A52923C9A}" destId="{98876564-CFCE-4178-A313-3ACAA55942D3}" srcOrd="0" destOrd="0" presId="urn:microsoft.com/office/officeart/2005/8/layout/hList1"/>
    <dgm:cxn modelId="{F1725E40-C4E2-4782-8B87-32181B730EBF}" srcId="{8B29993F-CDCE-43A5-A11E-4ADC84C0D428}" destId="{FDF7F352-5900-4D0C-A063-201A52923C9A}" srcOrd="0" destOrd="0" parTransId="{F6DA79C0-DFC1-4CA1-A8FF-15FC8D69D73E}" sibTransId="{87218C02-47B5-4128-9228-EC5C79906276}"/>
    <dgm:cxn modelId="{465D63CD-24F4-427F-9223-F14D0645E876}" type="presParOf" srcId="{92B93CE0-D2EC-433F-AD76-D8CA3240C8A1}" destId="{A7760809-8B03-4CC6-BD1A-AEBE8F273A24}" srcOrd="0" destOrd="0" presId="urn:microsoft.com/office/officeart/2005/8/layout/hList1"/>
    <dgm:cxn modelId="{C3FA49A5-0053-4A2F-BF79-2E66016E27B5}" type="presParOf" srcId="{A7760809-8B03-4CC6-BD1A-AEBE8F273A24}" destId="{A44CA278-7AB7-4447-8B09-D6AD49891FFF}" srcOrd="0" destOrd="0" presId="urn:microsoft.com/office/officeart/2005/8/layout/hList1"/>
    <dgm:cxn modelId="{0D7B3B9B-071D-4936-A196-06EE52CAFCAA}" type="presParOf" srcId="{A7760809-8B03-4CC6-BD1A-AEBE8F273A24}" destId="{46326B43-FE39-4F7A-8103-8E5FF870257A}" srcOrd="1" destOrd="0" presId="urn:microsoft.com/office/officeart/2005/8/layout/hList1"/>
    <dgm:cxn modelId="{8382DDE7-D8ED-495A-9122-3099081D81F5}" type="presParOf" srcId="{92B93CE0-D2EC-433F-AD76-D8CA3240C8A1}" destId="{00689B85-69FC-49CD-8620-86872A07AC5B}" srcOrd="1" destOrd="0" presId="urn:microsoft.com/office/officeart/2005/8/layout/hList1"/>
    <dgm:cxn modelId="{DA4EACC6-DD88-4D01-B1E7-AA67891943B8}" type="presParOf" srcId="{92B93CE0-D2EC-433F-AD76-D8CA3240C8A1}" destId="{7678321B-B576-45D6-B86E-38702538BDD4}" srcOrd="2" destOrd="0" presId="urn:microsoft.com/office/officeart/2005/8/layout/hList1"/>
    <dgm:cxn modelId="{5A69973B-537D-4FA5-B5F3-A42068B1E74F}" type="presParOf" srcId="{7678321B-B576-45D6-B86E-38702538BDD4}" destId="{F3FFE21F-0F85-4B53-8853-A4CBDF51B5E0}" srcOrd="0" destOrd="0" presId="urn:microsoft.com/office/officeart/2005/8/layout/hList1"/>
    <dgm:cxn modelId="{2CDFC96C-5232-4C4F-BA5B-93E7A0FD2B7D}" type="presParOf" srcId="{7678321B-B576-45D6-B86E-38702538BDD4}" destId="{0AEF7819-A597-40D6-8A40-19AA230F2340}" srcOrd="1" destOrd="0" presId="urn:microsoft.com/office/officeart/2005/8/layout/hList1"/>
    <dgm:cxn modelId="{7B9097F1-4FEB-46B4-AFB5-1EB9746423A6}" type="presParOf" srcId="{92B93CE0-D2EC-433F-AD76-D8CA3240C8A1}" destId="{065883B0-6D6A-48F7-B520-E8184543E8AD}" srcOrd="3" destOrd="0" presId="urn:microsoft.com/office/officeart/2005/8/layout/hList1"/>
    <dgm:cxn modelId="{3DB99E62-E6A3-4D8B-A324-0AC5BB183CB5}" type="presParOf" srcId="{92B93CE0-D2EC-433F-AD76-D8CA3240C8A1}" destId="{58677E36-F3E5-4622-8C72-F6FDEAC60794}" srcOrd="4" destOrd="0" presId="urn:microsoft.com/office/officeart/2005/8/layout/hList1"/>
    <dgm:cxn modelId="{6980A4A5-0EBF-4338-B7B6-CBAFD4683C1A}" type="presParOf" srcId="{58677E36-F3E5-4622-8C72-F6FDEAC60794}" destId="{E3D2CC9B-F855-411E-9C30-6734511F269A}" srcOrd="0" destOrd="0" presId="urn:microsoft.com/office/officeart/2005/8/layout/hList1"/>
    <dgm:cxn modelId="{0C10153D-60BE-427F-8028-5528DD389C8B}" type="presParOf" srcId="{58677E36-F3E5-4622-8C72-F6FDEAC60794}" destId="{98876564-CFCE-4178-A313-3ACAA55942D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5F240-B0CA-4974-B05A-BDB97DF8470D}">
      <dsp:nvSpPr>
        <dsp:cNvPr id="0" name=""/>
        <dsp:cNvSpPr/>
      </dsp:nvSpPr>
      <dsp:spPr>
        <a:xfrm>
          <a:off x="0" y="0"/>
          <a:ext cx="4572000" cy="952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baseline="0" dirty="0"/>
            <a:t> Computer vision and image processing</a:t>
          </a:r>
          <a:endParaRPr lang="en-US" sz="2400" kern="1200" dirty="0"/>
        </a:p>
      </dsp:txBody>
      <dsp:txXfrm>
        <a:off x="1009650" y="0"/>
        <a:ext cx="3562350" cy="952499"/>
      </dsp:txXfrm>
    </dsp:sp>
    <dsp:sp modelId="{C361AC1B-4A5D-4735-BC24-D71B28FD6439}">
      <dsp:nvSpPr>
        <dsp:cNvPr id="0" name=""/>
        <dsp:cNvSpPr/>
      </dsp:nvSpPr>
      <dsp:spPr>
        <a:xfrm>
          <a:off x="95250" y="95249"/>
          <a:ext cx="914400" cy="76199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5F8862-9F14-4767-A7FC-A06B5ED1A462}">
      <dsp:nvSpPr>
        <dsp:cNvPr id="0" name=""/>
        <dsp:cNvSpPr/>
      </dsp:nvSpPr>
      <dsp:spPr>
        <a:xfrm>
          <a:off x="0" y="1047749"/>
          <a:ext cx="4572000" cy="952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Machine learning related to vision</a:t>
          </a:r>
        </a:p>
      </dsp:txBody>
      <dsp:txXfrm>
        <a:off x="1009650" y="1047749"/>
        <a:ext cx="3562350" cy="952499"/>
      </dsp:txXfrm>
    </dsp:sp>
    <dsp:sp modelId="{CBD8DC15-0B21-40C3-A9EB-521EC9D18EA5}">
      <dsp:nvSpPr>
        <dsp:cNvPr id="0" name=""/>
        <dsp:cNvSpPr/>
      </dsp:nvSpPr>
      <dsp:spPr>
        <a:xfrm>
          <a:off x="95250" y="1142999"/>
          <a:ext cx="914400" cy="761999"/>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CE0ABE-DCF7-4BFD-A7F9-9C73135F6431}">
      <dsp:nvSpPr>
        <dsp:cNvPr id="0" name=""/>
        <dsp:cNvSpPr/>
      </dsp:nvSpPr>
      <dsp:spPr>
        <a:xfrm>
          <a:off x="0" y="2095499"/>
          <a:ext cx="4572000" cy="952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Optimization problems arising in vision</a:t>
          </a:r>
        </a:p>
      </dsp:txBody>
      <dsp:txXfrm>
        <a:off x="1009650" y="2095499"/>
        <a:ext cx="3562350" cy="952499"/>
      </dsp:txXfrm>
    </dsp:sp>
    <dsp:sp modelId="{823E6BC0-14C2-4731-BB5B-12A76453B274}">
      <dsp:nvSpPr>
        <dsp:cNvPr id="0" name=""/>
        <dsp:cNvSpPr/>
      </dsp:nvSpPr>
      <dsp:spPr>
        <a:xfrm>
          <a:off x="95250" y="2190749"/>
          <a:ext cx="914400" cy="761999"/>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CA278-7AB7-4447-8B09-D6AD49891FFF}">
      <dsp:nvSpPr>
        <dsp:cNvPr id="0" name=""/>
        <dsp:cNvSpPr/>
      </dsp:nvSpPr>
      <dsp:spPr>
        <a:xfrm>
          <a:off x="4583" y="0"/>
          <a:ext cx="1742902" cy="69716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Changing majors</a:t>
          </a:r>
        </a:p>
      </dsp:txBody>
      <dsp:txXfrm>
        <a:off x="4583" y="0"/>
        <a:ext cx="1742902" cy="697160"/>
      </dsp:txXfrm>
    </dsp:sp>
    <dsp:sp modelId="{46326B43-FE39-4F7A-8103-8E5FF870257A}">
      <dsp:nvSpPr>
        <dsp:cNvPr id="0" name=""/>
        <dsp:cNvSpPr/>
      </dsp:nvSpPr>
      <dsp:spPr>
        <a:xfrm>
          <a:off x="4583" y="697160"/>
          <a:ext cx="1742902" cy="14364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GE Inspira" panose="020F0603030400020203" pitchFamily="34" charset="0"/>
            </a:rPr>
            <a:t>Research indicates that 75% of students </a:t>
          </a:r>
          <a:r>
            <a:rPr lang="en-US" sz="2000" i="1" kern="1200">
              <a:latin typeface="GE Inspira" panose="020F0603030400020203" pitchFamily="34" charset="0"/>
            </a:rPr>
            <a:t>change major  </a:t>
          </a:r>
          <a:r>
            <a:rPr lang="en-US" sz="2000" kern="1200">
              <a:latin typeface="GE Inspira" panose="020F0603030400020203" pitchFamily="34" charset="0"/>
            </a:rPr>
            <a:t>at least once</a:t>
          </a:r>
          <a:endParaRPr lang="en-US" sz="2000" kern="1200" dirty="0"/>
        </a:p>
      </dsp:txBody>
      <dsp:txXfrm>
        <a:off x="4583" y="697160"/>
        <a:ext cx="1742902" cy="1436441"/>
      </dsp:txXfrm>
    </dsp:sp>
    <dsp:sp modelId="{F3FFE21F-0F85-4B53-8853-A4CBDF51B5E0}">
      <dsp:nvSpPr>
        <dsp:cNvPr id="0" name=""/>
        <dsp:cNvSpPr/>
      </dsp:nvSpPr>
      <dsp:spPr>
        <a:xfrm>
          <a:off x="1991491" y="0"/>
          <a:ext cx="1742902" cy="697160"/>
        </a:xfrm>
        <a:prstGeom prst="rect">
          <a:avLst/>
        </a:prstGeom>
        <a:solidFill>
          <a:schemeClr val="accent4">
            <a:hueOff val="-764177"/>
            <a:satOff val="-5123"/>
            <a:lumOff val="-5295"/>
            <a:alphaOff val="0"/>
          </a:schemeClr>
        </a:solidFill>
        <a:ln w="12700" cap="flat" cmpd="sng" algn="ctr">
          <a:solidFill>
            <a:schemeClr val="accent4">
              <a:hueOff val="-764177"/>
              <a:satOff val="-5123"/>
              <a:lumOff val="-52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Finishing on time</a:t>
          </a:r>
        </a:p>
      </dsp:txBody>
      <dsp:txXfrm>
        <a:off x="1991491" y="0"/>
        <a:ext cx="1742902" cy="697160"/>
      </dsp:txXfrm>
    </dsp:sp>
    <dsp:sp modelId="{0AEF7819-A597-40D6-8A40-19AA230F2340}">
      <dsp:nvSpPr>
        <dsp:cNvPr id="0" name=""/>
        <dsp:cNvSpPr/>
      </dsp:nvSpPr>
      <dsp:spPr>
        <a:xfrm>
          <a:off x="1991491" y="697160"/>
          <a:ext cx="1742902" cy="1436441"/>
        </a:xfrm>
        <a:prstGeom prst="rect">
          <a:avLst/>
        </a:prstGeom>
        <a:solidFill>
          <a:schemeClr val="accent4">
            <a:tint val="40000"/>
            <a:alpha val="90000"/>
            <a:hueOff val="-724163"/>
            <a:satOff val="-9914"/>
            <a:lumOff val="-1313"/>
            <a:alphaOff val="0"/>
          </a:schemeClr>
        </a:solidFill>
        <a:ln w="12700" cap="flat" cmpd="sng" algn="ctr">
          <a:solidFill>
            <a:schemeClr val="accent4">
              <a:tint val="40000"/>
              <a:alpha val="90000"/>
              <a:hueOff val="-724163"/>
              <a:satOff val="-9914"/>
              <a:lumOff val="-13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GE Inspira" panose="020F0603030400020203" pitchFamily="34" charset="0"/>
            </a:rPr>
            <a:t>In WI only </a:t>
          </a:r>
          <a:r>
            <a:rPr lang="en-US" sz="2000" b="1" kern="1200" dirty="0">
              <a:latin typeface="GE Inspira" panose="020F0603030400020203" pitchFamily="34" charset="0"/>
            </a:rPr>
            <a:t>12%</a:t>
          </a:r>
          <a:r>
            <a:rPr lang="en-US" sz="2000" kern="1200" dirty="0">
              <a:latin typeface="GE Inspira" panose="020F0603030400020203" pitchFamily="34" charset="0"/>
            </a:rPr>
            <a:t>  finish a 2-year degree on time,  </a:t>
          </a:r>
          <a:r>
            <a:rPr lang="en-US" sz="2000" b="1" kern="1200" dirty="0">
              <a:latin typeface="GE Inspira" panose="020F0603030400020203" pitchFamily="34" charset="0"/>
            </a:rPr>
            <a:t>20%</a:t>
          </a:r>
          <a:r>
            <a:rPr lang="en-US" sz="2000" kern="1200" dirty="0">
              <a:latin typeface="GE Inspira" panose="020F0603030400020203" pitchFamily="34" charset="0"/>
            </a:rPr>
            <a:t> finish a 4-year degree on time</a:t>
          </a:r>
          <a:endParaRPr lang="en-US" sz="2000" kern="1200" dirty="0"/>
        </a:p>
      </dsp:txBody>
      <dsp:txXfrm>
        <a:off x="1991491" y="697160"/>
        <a:ext cx="1742902" cy="1436441"/>
      </dsp:txXfrm>
    </dsp:sp>
    <dsp:sp modelId="{E3D2CC9B-F855-411E-9C30-6734511F269A}">
      <dsp:nvSpPr>
        <dsp:cNvPr id="0" name=""/>
        <dsp:cNvSpPr/>
      </dsp:nvSpPr>
      <dsp:spPr>
        <a:xfrm>
          <a:off x="3978400" y="0"/>
          <a:ext cx="1742902" cy="697160"/>
        </a:xfrm>
        <a:prstGeom prst="rect">
          <a:avLst/>
        </a:prstGeom>
        <a:solidFill>
          <a:schemeClr val="accent4">
            <a:hueOff val="-1528355"/>
            <a:satOff val="-10245"/>
            <a:lumOff val="-10589"/>
            <a:alphaOff val="0"/>
          </a:schemeClr>
        </a:solidFill>
        <a:ln w="12700" cap="flat" cmpd="sng" algn="ctr">
          <a:solidFill>
            <a:schemeClr val="accent4">
              <a:hueOff val="-1528355"/>
              <a:satOff val="-10245"/>
              <a:lumOff val="-105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a:t>Student Debt</a:t>
          </a:r>
        </a:p>
      </dsp:txBody>
      <dsp:txXfrm>
        <a:off x="3978400" y="0"/>
        <a:ext cx="1742902" cy="697160"/>
      </dsp:txXfrm>
    </dsp:sp>
    <dsp:sp modelId="{98876564-CFCE-4178-A313-3ACAA55942D3}">
      <dsp:nvSpPr>
        <dsp:cNvPr id="0" name=""/>
        <dsp:cNvSpPr/>
      </dsp:nvSpPr>
      <dsp:spPr>
        <a:xfrm>
          <a:off x="3978400" y="697160"/>
          <a:ext cx="1742902" cy="1436441"/>
        </a:xfrm>
        <a:prstGeom prst="rect">
          <a:avLst/>
        </a:prstGeom>
        <a:solidFill>
          <a:schemeClr val="accent4">
            <a:tint val="40000"/>
            <a:alpha val="90000"/>
            <a:hueOff val="-1448327"/>
            <a:satOff val="-19828"/>
            <a:lumOff val="-2626"/>
            <a:alphaOff val="0"/>
          </a:schemeClr>
        </a:solidFill>
        <a:ln w="12700" cap="flat" cmpd="sng" algn="ctr">
          <a:solidFill>
            <a:schemeClr val="accent4">
              <a:tint val="40000"/>
              <a:alpha val="90000"/>
              <a:hueOff val="-1448327"/>
              <a:satOff val="-19828"/>
              <a:lumOff val="-26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GE Inspira" panose="020F0603030400020203" pitchFamily="34" charset="0"/>
            </a:rPr>
            <a:t>Nationwide, student debt tops </a:t>
          </a:r>
          <a:r>
            <a:rPr lang="en-US" sz="2000" b="1" kern="1200">
              <a:latin typeface="GE Inspira" panose="020F0603030400020203" pitchFamily="34" charset="0"/>
            </a:rPr>
            <a:t>$1</a:t>
          </a:r>
          <a:r>
            <a:rPr lang="en-US" sz="2000" kern="1200">
              <a:latin typeface="GE Inspira" panose="020F0603030400020203" pitchFamily="34" charset="0"/>
            </a:rPr>
            <a:t> </a:t>
          </a:r>
          <a:r>
            <a:rPr lang="en-US" sz="2000" b="1" kern="1200">
              <a:latin typeface="GE Inspira" panose="020F0603030400020203" pitchFamily="34" charset="0"/>
            </a:rPr>
            <a:t>trillion</a:t>
          </a:r>
          <a:r>
            <a:rPr lang="en-US" sz="2000" kern="1200">
              <a:latin typeface="GE Inspira" panose="020F0603030400020203" pitchFamily="34" charset="0"/>
            </a:rPr>
            <a:t>  and there are millions of defaults</a:t>
          </a:r>
          <a:endParaRPr lang="en-US" sz="2000" kern="1200" dirty="0"/>
        </a:p>
      </dsp:txBody>
      <dsp:txXfrm>
        <a:off x="3978400" y="697160"/>
        <a:ext cx="1742902" cy="143644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0AFAB2-C04F-4C2E-AC88-2A3DDD5A1F25}" type="datetimeFigureOut">
              <a:rPr lang="en-US" smtClean="0"/>
              <a:t>10/24/2017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ADF43-F709-4588-AB62-A9EFD82F1C1B}" type="slidenum">
              <a:rPr lang="en-US" smtClean="0"/>
              <a:t>‹#›</a:t>
            </a:fld>
            <a:endParaRPr lang="en-US"/>
          </a:p>
        </p:txBody>
      </p:sp>
    </p:spTree>
    <p:extLst>
      <p:ext uri="{BB962C8B-B14F-4D97-AF65-F5344CB8AC3E}">
        <p14:creationId xmlns:p14="http://schemas.microsoft.com/office/powerpoint/2010/main" val="275096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ADF43-F709-4588-AB62-A9EFD82F1C1B}" type="slidenum">
              <a:rPr lang="en-US" smtClean="0"/>
              <a:t>2</a:t>
            </a:fld>
            <a:endParaRPr lang="en-US"/>
          </a:p>
        </p:txBody>
      </p:sp>
    </p:spTree>
    <p:extLst>
      <p:ext uri="{BB962C8B-B14F-4D97-AF65-F5344CB8AC3E}">
        <p14:creationId xmlns:p14="http://schemas.microsoft.com/office/powerpoint/2010/main" val="18579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6006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dirty="0"/>
              <a:t>Getting good answers to</a:t>
            </a:r>
            <a:r>
              <a:rPr lang="en-US" baseline="0" dirty="0"/>
              <a:t> these questions is difficult – but technology can be very helpful in addressing these issues and the insights that our technology provides can lead to four-year degree completion versus a meandering degree path that requires substantially more than four years – in addition to this personal benefit, it is worth noting that the societal problem of student debt, now more $1 trillion, can be significantly eased by reducing average degree completion time</a:t>
            </a:r>
          </a:p>
          <a:p>
            <a:endParaRPr lang="en-US" dirty="0"/>
          </a:p>
        </p:txBody>
      </p:sp>
    </p:spTree>
    <p:extLst>
      <p:ext uri="{BB962C8B-B14F-4D97-AF65-F5344CB8AC3E}">
        <p14:creationId xmlns:p14="http://schemas.microsoft.com/office/powerpoint/2010/main" val="2831310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90B34F21-C760-445D-A96A-E89D9042FA48}" type="datetime1">
              <a:rPr lang="en-US" smtClean="0"/>
              <a:pPr/>
              <a:t>10/24/2017</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pPr>
              <a:defRPr/>
            </a:pPr>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536B3A6F-9FB4-4614-A6A1-3BF95F53C574}" type="slidenum">
              <a:rPr lang="en-US" smtClean="0"/>
              <a:pPr/>
              <a:t>‹#›</a:t>
            </a:fld>
            <a:endParaRPr lang="en-US"/>
          </a:p>
        </p:txBody>
      </p:sp>
    </p:spTree>
    <p:extLst>
      <p:ext uri="{BB962C8B-B14F-4D97-AF65-F5344CB8AC3E}">
        <p14:creationId xmlns:p14="http://schemas.microsoft.com/office/powerpoint/2010/main" val="2336759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5284-2451-4897-B7E8-3682A08670A2}" type="datetime1">
              <a:rPr lang="en-US" smtClean="0"/>
              <a:pPr/>
              <a:t>10/24/2017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47A1CB-F18A-4274-97F5-08967713C06F}" type="slidenum">
              <a:rPr lang="en-US" smtClean="0"/>
              <a:pPr/>
              <a:t>‹#›</a:t>
            </a:fld>
            <a:endParaRPr lang="en-US"/>
          </a:p>
        </p:txBody>
      </p:sp>
    </p:spTree>
    <p:extLst>
      <p:ext uri="{BB962C8B-B14F-4D97-AF65-F5344CB8AC3E}">
        <p14:creationId xmlns:p14="http://schemas.microsoft.com/office/powerpoint/2010/main" val="83714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7F6823-F421-41C5-80DB-3C069A1B0365}" type="datetime1">
              <a:rPr lang="en-US" smtClean="0"/>
              <a:pPr/>
              <a:t>10/24/2017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DFB4551-CDED-48FB-9847-44FE780AE0BA}" type="slidenum">
              <a:rPr lang="en-US" smtClean="0"/>
              <a:pPr/>
              <a:t>‹#›</a:t>
            </a:fld>
            <a:endParaRPr lang="en-US"/>
          </a:p>
        </p:txBody>
      </p:sp>
    </p:spTree>
    <p:extLst>
      <p:ext uri="{BB962C8B-B14F-4D97-AF65-F5344CB8AC3E}">
        <p14:creationId xmlns:p14="http://schemas.microsoft.com/office/powerpoint/2010/main" val="44059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descr="PPTtemplates04-2014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0"/>
            <a:ext cx="95123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E6974C5C-68DA-4AF0-A447-60364045A6FA}" type="datetime1">
              <a:rPr lang="en-US" altLang="en-US"/>
              <a:pPr>
                <a:defRPr/>
              </a:pPr>
              <a:t>10/24/2017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6E8D15-35A2-4395-B12C-E2EDB4AE8D53}" type="slidenum">
              <a:rPr lang="en-US" altLang="en-US"/>
              <a:pPr>
                <a:defRPr/>
              </a:pPr>
              <a:t>‹#›</a:t>
            </a:fld>
            <a:endParaRPr lang="en-US" altLang="en-US"/>
          </a:p>
        </p:txBody>
      </p:sp>
    </p:spTree>
    <p:extLst>
      <p:ext uri="{BB962C8B-B14F-4D97-AF65-F5344CB8AC3E}">
        <p14:creationId xmlns:p14="http://schemas.microsoft.com/office/powerpoint/2010/main" val="3131903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07505"/>
            <a:ext cx="8229600" cy="1392799"/>
          </a:xfrm>
          <a:prstGeom prst="rect">
            <a:avLst/>
          </a:prstGeom>
        </p:spPr>
        <p:txBody>
          <a:bodyPr lIns="91425" tIns="91425" rIns="91425" bIns="91425" anchor="b" anchorCtr="0"/>
          <a:lstStyle>
            <a:lvl1pPr>
              <a:spcBef>
                <a:spcPts val="0"/>
              </a:spcBef>
              <a:defRPr>
                <a:latin typeface="Times New Roman"/>
                <a:ea typeface="Times New Roman"/>
                <a:cs typeface="Times New Roman"/>
                <a:sym typeface="Times New Roman"/>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1" name="Shape 61"/>
          <p:cNvSpPr txBox="1">
            <a:spLocks noGrp="1"/>
          </p:cNvSpPr>
          <p:nvPr>
            <p:ph type="body" idx="1"/>
          </p:nvPr>
        </p:nvSpPr>
        <p:spPr>
          <a:xfrm>
            <a:off x="457200" y="1730373"/>
            <a:ext cx="8229600" cy="4837200"/>
          </a:xfrm>
          <a:prstGeom prst="rect">
            <a:avLst/>
          </a:prstGeom>
        </p:spPr>
        <p:txBody>
          <a:bodyPr lIns="91425" tIns="91425" rIns="91425" bIns="91425" anchor="t" anchorCtr="0"/>
          <a:lstStyle>
            <a:lvl1pPr>
              <a:spcBef>
                <a:spcPts val="0"/>
              </a:spcBef>
              <a:defRPr>
                <a:latin typeface="Times New Roman"/>
                <a:ea typeface="Times New Roman"/>
                <a:cs typeface="Times New Roman"/>
                <a:sym typeface="Times New Roman"/>
              </a:defRPr>
            </a:lvl1pPr>
            <a:lvl2pPr>
              <a:spcBef>
                <a:spcPts val="0"/>
              </a:spcBef>
              <a:defRPr>
                <a:latin typeface="Times New Roman"/>
                <a:ea typeface="Times New Roman"/>
                <a:cs typeface="Times New Roman"/>
                <a:sym typeface="Times New Roman"/>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85555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7708BA-A30E-405B-A78D-620130EF0932}" type="datetime1">
              <a:rPr lang="en-US" smtClean="0"/>
              <a:pPr/>
              <a:t>10/24/2017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305CB61D-FC35-42B4-91C9-278C4754DF0C}" type="slidenum">
              <a:rPr lang="en-US" smtClean="0"/>
              <a:pPr/>
              <a:t>‹#›</a:t>
            </a:fld>
            <a:endParaRPr lang="en-US"/>
          </a:p>
        </p:txBody>
      </p:sp>
    </p:spTree>
    <p:extLst>
      <p:ext uri="{BB962C8B-B14F-4D97-AF65-F5344CB8AC3E}">
        <p14:creationId xmlns:p14="http://schemas.microsoft.com/office/powerpoint/2010/main" val="268062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8E963679-9270-461F-84AD-CBB1A006C829}" type="datetime1">
              <a:rPr lang="en-US" smtClean="0"/>
              <a:pPr/>
              <a:t>10/24/2017</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pPr>
              <a:defRPr/>
            </a:pPr>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3F0C006F-B9BE-4D9D-A091-48B8D41CC8E1}" type="slidenum">
              <a:rPr lang="en-US" smtClean="0"/>
              <a:pPr/>
              <a:t>‹#›</a:t>
            </a:fld>
            <a:endParaRPr lang="en-US"/>
          </a:p>
        </p:txBody>
      </p:sp>
    </p:spTree>
    <p:extLst>
      <p:ext uri="{BB962C8B-B14F-4D97-AF65-F5344CB8AC3E}">
        <p14:creationId xmlns:p14="http://schemas.microsoft.com/office/powerpoint/2010/main" val="970384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25C0EB-CC87-4D0B-B30A-ECAE300CF1D3}" type="datetime1">
              <a:rPr lang="en-US" smtClean="0"/>
              <a:pPr/>
              <a:t>10/24/2017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1B18D69-86EA-449C-BE85-0D64397217C4}" type="slidenum">
              <a:rPr lang="en-US" smtClean="0"/>
              <a:pPr/>
              <a:t>‹#›</a:t>
            </a:fld>
            <a:endParaRPr lang="en-US"/>
          </a:p>
        </p:txBody>
      </p:sp>
    </p:spTree>
    <p:extLst>
      <p:ext uri="{BB962C8B-B14F-4D97-AF65-F5344CB8AC3E}">
        <p14:creationId xmlns:p14="http://schemas.microsoft.com/office/powerpoint/2010/main" val="400254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3AD4B-C584-458F-98BD-9619D625A064}" type="datetime1">
              <a:rPr lang="en-US" smtClean="0"/>
              <a:pPr/>
              <a:t>10/24/2017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34FEEBC-0767-4539-BF5C-5E7BA188EFB8}" type="slidenum">
              <a:rPr lang="en-US" smtClean="0"/>
              <a:pPr/>
              <a:t>‹#›</a:t>
            </a:fld>
            <a:endParaRPr lang="en-US"/>
          </a:p>
        </p:txBody>
      </p:sp>
    </p:spTree>
    <p:extLst>
      <p:ext uri="{BB962C8B-B14F-4D97-AF65-F5344CB8AC3E}">
        <p14:creationId xmlns:p14="http://schemas.microsoft.com/office/powerpoint/2010/main" val="81705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BCEFB8-7D29-4BFE-890A-E591EB85EC5C}" type="datetime1">
              <a:rPr lang="en-US" smtClean="0"/>
              <a:pPr/>
              <a:t>10/24/2017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56DE404-6126-42BF-A614-3D02FDE41F9B}" type="slidenum">
              <a:rPr lang="en-US" smtClean="0"/>
              <a:pPr/>
              <a:t>‹#›</a:t>
            </a:fld>
            <a:endParaRPr lang="en-US"/>
          </a:p>
        </p:txBody>
      </p:sp>
    </p:spTree>
    <p:extLst>
      <p:ext uri="{BB962C8B-B14F-4D97-AF65-F5344CB8AC3E}">
        <p14:creationId xmlns:p14="http://schemas.microsoft.com/office/powerpoint/2010/main" val="33235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D288E-468B-4F83-BA5E-424964A552A9}" type="datetime1">
              <a:rPr lang="en-US" smtClean="0"/>
              <a:pPr/>
              <a:t>10/24/2017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ADD60DA-600E-47EF-85F4-A3DA3A603D2D}" type="slidenum">
              <a:rPr lang="en-US" smtClean="0"/>
              <a:pPr/>
              <a:t>‹#›</a:t>
            </a:fld>
            <a:endParaRPr lang="en-US"/>
          </a:p>
        </p:txBody>
      </p:sp>
    </p:spTree>
    <p:extLst>
      <p:ext uri="{BB962C8B-B14F-4D97-AF65-F5344CB8AC3E}">
        <p14:creationId xmlns:p14="http://schemas.microsoft.com/office/powerpoint/2010/main" val="40880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4AD4820-8688-4C17-B097-3F2608674B9C}" type="datetime1">
              <a:rPr lang="en-US" smtClean="0"/>
              <a:pPr/>
              <a:t>10/24/2017</a:t>
            </a:fld>
            <a:endParaRPr lang="en-US"/>
          </a:p>
        </p:txBody>
      </p:sp>
      <p:sp>
        <p:nvSpPr>
          <p:cNvPr id="9" name="Footer Placeholder 8"/>
          <p:cNvSpPr>
            <a:spLocks noGrp="1"/>
          </p:cNvSpPr>
          <p:nvPr>
            <p:ph type="ftr" sz="quarter" idx="11"/>
          </p:nvPr>
        </p:nvSpPr>
        <p:spPr/>
        <p:txBody>
          <a:bodyPr/>
          <a:lstStyle>
            <a:lvl1pPr algn="r">
              <a:defRPr/>
            </a:lvl1pPr>
          </a:lstStyle>
          <a:p>
            <a:pPr>
              <a:defRPr/>
            </a:pPr>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2941821F-87FA-4011-B880-39431643F423}" type="slidenum">
              <a:rPr lang="en-US" smtClean="0"/>
              <a:pPr/>
              <a:t>‹#›</a:t>
            </a:fld>
            <a:endParaRPr 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908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EA95A9D-68F1-4986-9F9F-A9BB0D8B959E}" type="datetime1">
              <a:rPr lang="en-US" smtClean="0"/>
              <a:pPr/>
              <a:t>10/24/2017</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AF359C2A-882C-4A00-B3A2-758A7678C8AC}" type="slidenum">
              <a:rPr lang="en-US" smtClean="0"/>
              <a:pPr/>
              <a:t>‹#›</a:t>
            </a:fld>
            <a:endParaRPr 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408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89D66BB5-FA43-4133-A57F-33DEFA0D4249}" type="datetimeFigureOut">
              <a:rPr lang="en-US" dirty="0"/>
              <a:t>10/24/2017</a:t>
            </a:fld>
            <a:endParaRPr lang="en-US" dirty="0"/>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6422405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depies@blackthorne.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uww.edu/cld/career/students/job-and-internship-search-strategi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uww.edu/urp/"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uww.edu/urp/"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Layout" Target="../diagrams/layout1.xml"/><Relationship Id="rId7" Type="http://schemas.openxmlformats.org/officeDocument/2006/relationships/image" Target="../media/image5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mailto:osterz@uww.edu"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1" name="Tekstboks 27"/>
          <p:cNvSpPr txBox="1">
            <a:spLocks noChangeArrowheads="1"/>
          </p:cNvSpPr>
          <p:nvPr/>
        </p:nvSpPr>
        <p:spPr bwMode="auto">
          <a:xfrm rot="-178500">
            <a:off x="1793875" y="2181225"/>
            <a:ext cx="1501775" cy="369888"/>
          </a:xfrm>
          <a:prstGeom prst="rect">
            <a:avLst/>
          </a:prstGeom>
          <a:noFill/>
          <a:ln w="9525">
            <a:noFill/>
            <a:miter lim="800000"/>
            <a:headEnd/>
            <a:tailEnd/>
          </a:ln>
        </p:spPr>
        <p:txBody>
          <a:bodyPr wrap="none">
            <a:spAutoFit/>
          </a:bodyPr>
          <a:lstStyle/>
          <a:p>
            <a:pPr algn="ctr"/>
            <a:r>
              <a:rPr lang="da-DK">
                <a:solidFill>
                  <a:srgbClr val="FFFFFF"/>
                </a:solidFill>
                <a:latin typeface="Calibri" pitchFamily="-108" charset="0"/>
              </a:rPr>
              <a:t>Your text here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461" y="1717759"/>
            <a:ext cx="3692525" cy="1099023"/>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593" y="360418"/>
            <a:ext cx="1448382" cy="135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915" y="833438"/>
            <a:ext cx="29718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a:spLocks noGrp="1"/>
          </p:cNvSpPr>
          <p:nvPr>
            <p:ph type="subTitle" idx="1"/>
          </p:nvPr>
        </p:nvSpPr>
        <p:spPr>
          <a:xfrm>
            <a:off x="1325561" y="3114675"/>
            <a:ext cx="6400800" cy="1752600"/>
          </a:xfrm>
        </p:spPr>
        <p:txBody>
          <a:bodyPr>
            <a:normAutofit/>
          </a:bodyPr>
          <a:lstStyle/>
          <a:p>
            <a:r>
              <a:rPr lang="en-US" sz="3200" b="1" dirty="0">
                <a:solidFill>
                  <a:srgbClr val="7030A0"/>
                </a:solidFill>
              </a:rPr>
              <a:t>Undergraduate research /</a:t>
            </a:r>
          </a:p>
          <a:p>
            <a:r>
              <a:rPr lang="en-US" sz="3200" b="1" dirty="0">
                <a:solidFill>
                  <a:srgbClr val="7030A0"/>
                </a:solidFill>
              </a:rPr>
              <a:t>Internship workshop</a:t>
            </a:r>
          </a:p>
        </p:txBody>
      </p:sp>
      <p:sp>
        <p:nvSpPr>
          <p:cNvPr id="7" name="TextBox 6"/>
          <p:cNvSpPr txBox="1"/>
          <p:nvPr/>
        </p:nvSpPr>
        <p:spPr>
          <a:xfrm>
            <a:off x="2585714" y="4867275"/>
            <a:ext cx="5027851" cy="646331"/>
          </a:xfrm>
          <a:prstGeom prst="rect">
            <a:avLst/>
          </a:prstGeom>
          <a:noFill/>
        </p:spPr>
        <p:txBody>
          <a:bodyPr wrap="none" rtlCol="0">
            <a:spAutoFit/>
          </a:bodyPr>
          <a:lstStyle/>
          <a:p>
            <a:pPr algn="ctr"/>
            <a:r>
              <a:rPr lang="en-US" dirty="0"/>
              <a:t>Thursday, October 19, 2017 5:30 pm – 7:30 pm</a:t>
            </a:r>
          </a:p>
          <a:p>
            <a:pPr algn="ctr"/>
            <a:r>
              <a:rPr lang="en-US" dirty="0"/>
              <a:t>McGraw Auditorium, UW Whitewater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TESCH Global</a:t>
            </a:r>
          </a:p>
        </p:txBody>
      </p:sp>
      <p:sp>
        <p:nvSpPr>
          <p:cNvPr id="3" name="Content Placeholder 2"/>
          <p:cNvSpPr>
            <a:spLocks noGrp="1"/>
          </p:cNvSpPr>
          <p:nvPr>
            <p:ph idx="1"/>
          </p:nvPr>
        </p:nvSpPr>
        <p:spPr>
          <a:xfrm>
            <a:off x="2478024" y="2450592"/>
            <a:ext cx="4608576" cy="3931920"/>
          </a:xfrm>
        </p:spPr>
        <p:txBody>
          <a:bodyPr>
            <a:normAutofit/>
          </a:bodyPr>
          <a:lstStyle/>
          <a:p>
            <a:pPr marL="0" indent="0" algn="ctr">
              <a:buNone/>
            </a:pPr>
            <a:r>
              <a:rPr lang="en-US" sz="2800" dirty="0"/>
              <a:t>Antonio Fernandez</a:t>
            </a:r>
          </a:p>
        </p:txBody>
      </p:sp>
      <p:pic>
        <p:nvPicPr>
          <p:cNvPr id="3078" name="Picture 6" descr="Image result for TESCH 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087" y="3657599"/>
            <a:ext cx="4924586" cy="126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0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664D085-C814-4D74-BCE0-2059F0DC04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B5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A5539E-D8B4-4F5A-B46F-C304F5D7A8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81999" y="368046"/>
            <a:ext cx="8835749" cy="6172200"/>
          </a:xfrm>
          <a:prstGeom prst="rect">
            <a:avLst/>
          </a:prstGeom>
        </p:spPr>
      </p:pic>
    </p:spTree>
    <p:extLst>
      <p:ext uri="{BB962C8B-B14F-4D97-AF65-F5344CB8AC3E}">
        <p14:creationId xmlns:p14="http://schemas.microsoft.com/office/powerpoint/2010/main" val="164966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BlackThorne</a:t>
            </a:r>
            <a:endParaRPr lang="en-US" dirty="0"/>
          </a:p>
        </p:txBody>
      </p:sp>
      <p:sp>
        <p:nvSpPr>
          <p:cNvPr id="3" name="Content Placeholder 2"/>
          <p:cNvSpPr>
            <a:spLocks noGrp="1"/>
          </p:cNvSpPr>
          <p:nvPr>
            <p:ph idx="1"/>
          </p:nvPr>
        </p:nvSpPr>
        <p:spPr>
          <a:xfrm>
            <a:off x="2286000" y="2450592"/>
            <a:ext cx="4800600" cy="3931920"/>
          </a:xfrm>
        </p:spPr>
        <p:txBody>
          <a:bodyPr>
            <a:normAutofit/>
          </a:bodyPr>
          <a:lstStyle/>
          <a:p>
            <a:pPr marL="0" indent="0" algn="ctr">
              <a:buNone/>
            </a:pPr>
            <a:r>
              <a:rPr lang="en-US" sz="2800" dirty="0"/>
              <a:t>Michael </a:t>
            </a:r>
            <a:r>
              <a:rPr lang="en-US" sz="2800" dirty="0" err="1"/>
              <a:t>Depies</a:t>
            </a:r>
            <a:endParaRPr lang="en-US" sz="2800" dirty="0"/>
          </a:p>
        </p:txBody>
      </p:sp>
      <p:pic>
        <p:nvPicPr>
          <p:cNvPr id="9218" name="Picture 2" descr="Image result for Blackthorne white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687" y="3439096"/>
            <a:ext cx="615315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156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Blackthorne</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C:\Users\pmonaghan\Desktop\Blackthorn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 y="-11838"/>
            <a:ext cx="9168329" cy="68698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http://mtra.us/wp-content/uploads/2011/08/MedicalI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7" y="659415"/>
            <a:ext cx="899054" cy="923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viaenergetiki.files.wordpress.com/2010/10/2-rakst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23" r="2158"/>
          <a:stretch/>
        </p:blipFill>
        <p:spPr bwMode="auto">
          <a:xfrm>
            <a:off x="2779169" y="634053"/>
            <a:ext cx="857948" cy="963752"/>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pic>
        <p:nvPicPr>
          <p:cNvPr id="7" name="Picture 6" descr="http://www.finance-and-economy.com/wp-content/uploads/2010/09/finance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8193" y="669475"/>
            <a:ext cx="1126441" cy="867374"/>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pic>
        <p:nvPicPr>
          <p:cNvPr id="8" name="Picture 8" descr="http://www.osawaterworks.com/images/water%20art-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793" y="693518"/>
            <a:ext cx="1141626" cy="844821"/>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pic>
        <p:nvPicPr>
          <p:cNvPr id="9" name="Picture 10" descr="http://1.bp.blogspot.com/-zBnaSr9rCM0/T8rS5jCA_3I/AAAAAAABLH8/TgpP2mhyxgc/s1600/dna-stran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6308" y="647508"/>
            <a:ext cx="1258159" cy="94361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12" descr="http://blog.logisticator.com/wp-content/uploads/2012/10/shutterstock_10462732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47" t="-8193" r="-3583" b="8193"/>
          <a:stretch/>
        </p:blipFill>
        <p:spPr bwMode="auto">
          <a:xfrm>
            <a:off x="5265849" y="704470"/>
            <a:ext cx="946388" cy="8229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87152" y="1597805"/>
            <a:ext cx="8066248" cy="3877985"/>
          </a:xfrm>
          <a:prstGeom prst="rect">
            <a:avLst/>
          </a:prstGeom>
        </p:spPr>
        <p:txBody>
          <a:bodyPr wrap="square">
            <a:spAutoFit/>
          </a:bodyPr>
          <a:lstStyle/>
          <a:p>
            <a:pPr algn="ctr"/>
            <a:r>
              <a:rPr lang="en-US" sz="1600" b="1" dirty="0"/>
              <a:t>            The Problem</a:t>
            </a:r>
          </a:p>
          <a:p>
            <a:pPr algn="ctr"/>
            <a:endParaRPr lang="en-US" sz="1600" b="1" dirty="0"/>
          </a:p>
          <a:p>
            <a:r>
              <a:rPr lang="en-US" sz="1600" b="1" dirty="0"/>
              <a:t>Predictive Analytic Solutions require Multiple Interdepartmental Teams –</a:t>
            </a:r>
          </a:p>
          <a:p>
            <a:endParaRPr lang="en-US" sz="1600" b="1" dirty="0"/>
          </a:p>
          <a:p>
            <a:endParaRPr lang="en-US" sz="1600" b="1" dirty="0"/>
          </a:p>
          <a:p>
            <a:r>
              <a:rPr lang="en-US" sz="1600" b="1" dirty="0"/>
              <a:t>  Domain Experts </a:t>
            </a:r>
            <a:r>
              <a:rPr lang="en-US" sz="1600" dirty="0"/>
              <a:t>to define the problem</a:t>
            </a:r>
          </a:p>
          <a:p>
            <a:r>
              <a:rPr lang="en-US" sz="1600" b="1" dirty="0"/>
              <a:t>  Statistics Experts </a:t>
            </a:r>
            <a:r>
              <a:rPr lang="en-US" sz="1600" dirty="0"/>
              <a:t>using specialized software packages</a:t>
            </a:r>
          </a:p>
          <a:p>
            <a:r>
              <a:rPr lang="en-US" sz="1400" i="1" dirty="0"/>
              <a:t>             (SAS, SPSS, Matlab, Informatics or ‘R’)</a:t>
            </a:r>
          </a:p>
          <a:p>
            <a:r>
              <a:rPr lang="en-US" sz="1600" b="1" dirty="0"/>
              <a:t>  Project Coordinators </a:t>
            </a:r>
            <a:r>
              <a:rPr lang="en-US" sz="1600" dirty="0"/>
              <a:t>to Manage the Project</a:t>
            </a:r>
          </a:p>
          <a:p>
            <a:r>
              <a:rPr lang="en-US" sz="1600" b="1" dirty="0"/>
              <a:t>  Systems Engineers –  </a:t>
            </a:r>
            <a:r>
              <a:rPr lang="en-US" sz="1600" dirty="0"/>
              <a:t>for Server Side deployment</a:t>
            </a:r>
          </a:p>
          <a:p>
            <a:r>
              <a:rPr lang="en-US" sz="1600" b="1" dirty="0"/>
              <a:t>  Programmers – Java, C++, C, </a:t>
            </a:r>
            <a:r>
              <a:rPr lang="en-US" sz="1600" dirty="0"/>
              <a:t>to develop the program</a:t>
            </a:r>
          </a:p>
          <a:p>
            <a:endParaRPr lang="en-US" sz="800" dirty="0"/>
          </a:p>
          <a:p>
            <a:endParaRPr lang="en-US" sz="1600" b="1" dirty="0"/>
          </a:p>
          <a:p>
            <a:r>
              <a:rPr lang="en-US" sz="1600" b="1" dirty="0"/>
              <a:t>Labor Market demand </a:t>
            </a:r>
            <a:r>
              <a:rPr lang="en-US" sz="1600" dirty="0"/>
              <a:t>for expert technicians, managers, and developers </a:t>
            </a:r>
            <a:r>
              <a:rPr lang="en-US" sz="1600" b="1" i="1" dirty="0"/>
              <a:t>far outstrips supply</a:t>
            </a:r>
            <a:r>
              <a:rPr lang="en-US" sz="1600" b="1" dirty="0"/>
              <a:t>.</a:t>
            </a:r>
          </a:p>
          <a:p>
            <a:endParaRPr lang="en-US" sz="1600" b="1" dirty="0"/>
          </a:p>
          <a:p>
            <a:r>
              <a:rPr lang="en-US" sz="1600" b="1" dirty="0"/>
              <a:t>Time critical opportunities necessitate retooling the legacy approach. </a:t>
            </a:r>
          </a:p>
        </p:txBody>
      </p:sp>
      <p:pic>
        <p:nvPicPr>
          <p:cNvPr id="12" name="Picture 6" descr="Image result for crowd madne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2642415"/>
            <a:ext cx="3661219" cy="17887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Picture 14" descr="https://shirleymclain930.files.wordpress.com/2012/12/bigstock-vintage-pocket-watch-and-old-h-127615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8851" y="5126041"/>
            <a:ext cx="1916449" cy="1278203"/>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6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a:t>
            </a:r>
          </a:p>
        </p:txBody>
      </p:sp>
      <p:sp>
        <p:nvSpPr>
          <p:cNvPr id="3" name="Content Placeholder 2"/>
          <p:cNvSpPr>
            <a:spLocks noGrp="1"/>
          </p:cNvSpPr>
          <p:nvPr>
            <p:ph idx="1"/>
          </p:nvPr>
        </p:nvSpPr>
        <p:spPr/>
        <p:txBody>
          <a:bodyPr/>
          <a:lstStyle/>
          <a:p>
            <a:endParaRPr lang="en-US" dirty="0"/>
          </a:p>
        </p:txBody>
      </p:sp>
      <p:pic>
        <p:nvPicPr>
          <p:cNvPr id="4" name="Picture 2" descr="C:\Users\pmonaghan\Desktop\Blackthorn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 y="-11838"/>
            <a:ext cx="9168329" cy="6869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http://www.build-electronic-circuits.com/wp-content/uploads/2013/08/program-co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7" y="762000"/>
            <a:ext cx="3809999" cy="38179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http://www2.fbi.gov/hq/lab/fsc/backissu/oct2000/images/cod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159093"/>
            <a:ext cx="3087952" cy="30893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4" descr="http://img.wonderhowto.com/img/08/21/63472011601432/0/write-basic-encryption-program-using-java.w6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26" y="671677"/>
            <a:ext cx="3705881" cy="25549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25" descr="http://www.iucr.org/__data/assets/image/0013/6502/Image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9776" y="2146790"/>
            <a:ext cx="5178425" cy="37479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7" descr="http://carbonbased.biz/uploaded_images/Picture-1-70899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159093"/>
            <a:ext cx="3442334" cy="3287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38400" y="1556120"/>
            <a:ext cx="3900510" cy="369332"/>
          </a:xfrm>
          <a:prstGeom prst="rect">
            <a:avLst/>
          </a:prstGeom>
          <a:solidFill>
            <a:schemeClr val="bg1"/>
          </a:solidFill>
        </p:spPr>
        <p:txBody>
          <a:bodyPr wrap="square" rtlCol="0">
            <a:spAutoFit/>
          </a:bodyPr>
          <a:lstStyle/>
          <a:p>
            <a:pPr algn="ctr"/>
            <a:r>
              <a:rPr lang="en-US" b="1" dirty="0"/>
              <a:t>QUITE LITERALLY </a:t>
            </a:r>
            <a:r>
              <a:rPr lang="en-US" b="1" i="1" dirty="0"/>
              <a:t>THE PROBLEM</a:t>
            </a:r>
          </a:p>
        </p:txBody>
      </p:sp>
    </p:spTree>
    <p:extLst>
      <p:ext uri="{BB962C8B-B14F-4D97-AF65-F5344CB8AC3E}">
        <p14:creationId xmlns:p14="http://schemas.microsoft.com/office/powerpoint/2010/main" val="419338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monaghan\Desktop\Blackthorn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 y="-11838"/>
            <a:ext cx="9168329" cy="68698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842194"/>
            <a:ext cx="4114800" cy="369332"/>
          </a:xfrm>
          <a:prstGeom prst="rect">
            <a:avLst/>
          </a:prstGeom>
          <a:noFill/>
        </p:spPr>
        <p:txBody>
          <a:bodyPr wrap="square" rtlCol="0">
            <a:spAutoFit/>
          </a:bodyPr>
          <a:lstStyle/>
          <a:p>
            <a:pPr algn="ctr"/>
            <a:r>
              <a:rPr lang="en-US" i="1" dirty="0">
                <a:latin typeface="Bookman Old Style" panose="02050604050505020204" pitchFamily="18" charset="0"/>
              </a:rPr>
              <a:t>Platform Objective </a:t>
            </a:r>
          </a:p>
        </p:txBody>
      </p:sp>
      <p:sp>
        <p:nvSpPr>
          <p:cNvPr id="8" name="TextBox 7"/>
          <p:cNvSpPr txBox="1"/>
          <p:nvPr/>
        </p:nvSpPr>
        <p:spPr>
          <a:xfrm>
            <a:off x="1143000" y="2311062"/>
            <a:ext cx="6781800" cy="2308324"/>
          </a:xfrm>
          <a:prstGeom prst="rect">
            <a:avLst/>
          </a:prstGeom>
          <a:noFill/>
        </p:spPr>
        <p:txBody>
          <a:bodyPr wrap="square" rtlCol="0">
            <a:spAutoFit/>
          </a:bodyPr>
          <a:lstStyle/>
          <a:p>
            <a:r>
              <a:rPr lang="en-US" sz="1600" dirty="0"/>
              <a:t>Facilitate all the model building capabilities of Matlab, SPSS, SAS, and “R” in a visual drag-and-drop strategy development environment.</a:t>
            </a:r>
          </a:p>
          <a:p>
            <a:endParaRPr lang="en-US" sz="1600" i="1" dirty="0"/>
          </a:p>
          <a:p>
            <a:r>
              <a:rPr lang="en-US" sz="1600" dirty="0"/>
              <a:t>So domain experts can </a:t>
            </a:r>
            <a:r>
              <a:rPr lang="en-US" sz="1600" i="1" dirty="0"/>
              <a:t>design, develop, test, deploy and manage sophisticated algorithmic trading strategies,</a:t>
            </a:r>
          </a:p>
          <a:p>
            <a:endParaRPr lang="en-US" sz="1600" i="1" dirty="0"/>
          </a:p>
          <a:p>
            <a:r>
              <a:rPr lang="en-US" sz="1600" i="1" dirty="0"/>
              <a:t>		in a fraction of the time,</a:t>
            </a:r>
          </a:p>
          <a:p>
            <a:endParaRPr lang="en-US" sz="1600" i="1" dirty="0"/>
          </a:p>
          <a:p>
            <a:r>
              <a:rPr lang="en-US" sz="1600" i="1" dirty="0"/>
              <a:t>		     without ANY systems engineers.</a:t>
            </a:r>
          </a:p>
        </p:txBody>
      </p:sp>
    </p:spTree>
    <p:extLst>
      <p:ext uri="{BB962C8B-B14F-4D97-AF65-F5344CB8AC3E}">
        <p14:creationId xmlns:p14="http://schemas.microsoft.com/office/powerpoint/2010/main" val="1235254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pmonaghan\Desktop\Blackthorn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 y="-11838"/>
            <a:ext cx="9168329" cy="6869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3758059"/>
            <a:ext cx="4114800" cy="369332"/>
          </a:xfrm>
          <a:prstGeom prst="rect">
            <a:avLst/>
          </a:prstGeom>
          <a:noFill/>
        </p:spPr>
        <p:txBody>
          <a:bodyPr wrap="square" rtlCol="0">
            <a:spAutoFit/>
          </a:bodyPr>
          <a:lstStyle/>
          <a:p>
            <a:pPr algn="ctr"/>
            <a:r>
              <a:rPr lang="en-US" i="1" dirty="0">
                <a:latin typeface="Bookman Old Style" panose="02050604050505020204" pitchFamily="18" charset="0"/>
              </a:rPr>
              <a:t>Daily Technology</a:t>
            </a:r>
          </a:p>
        </p:txBody>
      </p:sp>
      <p:sp>
        <p:nvSpPr>
          <p:cNvPr id="7" name="TextBox 6"/>
          <p:cNvSpPr txBox="1"/>
          <p:nvPr/>
        </p:nvSpPr>
        <p:spPr>
          <a:xfrm>
            <a:off x="990600" y="4226927"/>
            <a:ext cx="3022600" cy="1569660"/>
          </a:xfrm>
          <a:prstGeom prst="rect">
            <a:avLst/>
          </a:prstGeom>
          <a:noFill/>
        </p:spPr>
        <p:txBody>
          <a:bodyPr wrap="square" rtlCol="0">
            <a:spAutoFit/>
          </a:bodyPr>
          <a:lstStyle/>
          <a:p>
            <a:r>
              <a:rPr lang="en-US" sz="1600" i="1" dirty="0"/>
              <a:t>Java Shop</a:t>
            </a:r>
          </a:p>
          <a:p>
            <a:r>
              <a:rPr lang="en-US" sz="1600" i="1" dirty="0"/>
              <a:t>Finite State Machines</a:t>
            </a:r>
          </a:p>
          <a:p>
            <a:r>
              <a:rPr lang="en-US" sz="1600" i="1" dirty="0"/>
              <a:t>Big Data</a:t>
            </a:r>
          </a:p>
          <a:p>
            <a:r>
              <a:rPr lang="en-US" sz="1600" i="1" dirty="0"/>
              <a:t>AWS </a:t>
            </a:r>
            <a:r>
              <a:rPr lang="en-US" sz="1600" i="1" dirty="0" err="1"/>
              <a:t>Webservices</a:t>
            </a:r>
            <a:r>
              <a:rPr lang="en-US" sz="1600" i="1" dirty="0"/>
              <a:t> (RESTFUL)</a:t>
            </a:r>
          </a:p>
          <a:p>
            <a:r>
              <a:rPr lang="en-US" sz="1600" i="1" dirty="0"/>
              <a:t>Eclipse RCP</a:t>
            </a:r>
          </a:p>
          <a:p>
            <a:r>
              <a:rPr lang="en-US" sz="1600" i="1" dirty="0"/>
              <a:t>SVN</a:t>
            </a:r>
          </a:p>
        </p:txBody>
      </p:sp>
      <p:sp>
        <p:nvSpPr>
          <p:cNvPr id="8" name="TextBox 7"/>
          <p:cNvSpPr txBox="1"/>
          <p:nvPr/>
        </p:nvSpPr>
        <p:spPr>
          <a:xfrm>
            <a:off x="2133600" y="1610520"/>
            <a:ext cx="4114800" cy="369332"/>
          </a:xfrm>
          <a:prstGeom prst="rect">
            <a:avLst/>
          </a:prstGeom>
          <a:noFill/>
        </p:spPr>
        <p:txBody>
          <a:bodyPr wrap="square" rtlCol="0">
            <a:spAutoFit/>
          </a:bodyPr>
          <a:lstStyle/>
          <a:p>
            <a:pPr algn="ctr"/>
            <a:r>
              <a:rPr lang="en-US" i="1" dirty="0">
                <a:latin typeface="Bookman Old Style" panose="02050604050505020204" pitchFamily="18" charset="0"/>
              </a:rPr>
              <a:t>Experience</a:t>
            </a:r>
          </a:p>
        </p:txBody>
      </p:sp>
      <p:sp>
        <p:nvSpPr>
          <p:cNvPr id="9" name="TextBox 8"/>
          <p:cNvSpPr txBox="1"/>
          <p:nvPr/>
        </p:nvSpPr>
        <p:spPr>
          <a:xfrm>
            <a:off x="990600" y="2079388"/>
            <a:ext cx="6781800" cy="1323439"/>
          </a:xfrm>
          <a:prstGeom prst="rect">
            <a:avLst/>
          </a:prstGeom>
          <a:noFill/>
        </p:spPr>
        <p:txBody>
          <a:bodyPr wrap="square" rtlCol="0">
            <a:spAutoFit/>
          </a:bodyPr>
          <a:lstStyle/>
          <a:p>
            <a:r>
              <a:rPr lang="en-US" sz="1600" i="1" dirty="0"/>
              <a:t>Autonomy</a:t>
            </a:r>
          </a:p>
          <a:p>
            <a:r>
              <a:rPr lang="en-US" sz="1600" i="1" dirty="0"/>
              <a:t>Problem Solving</a:t>
            </a:r>
          </a:p>
          <a:p>
            <a:r>
              <a:rPr lang="en-US" sz="1600" i="1" dirty="0"/>
              <a:t>Customer driven requirements (+Communication)</a:t>
            </a:r>
          </a:p>
          <a:p>
            <a:r>
              <a:rPr lang="en-US" sz="1600" i="1" dirty="0"/>
              <a:t>Full stack developer</a:t>
            </a:r>
          </a:p>
          <a:p>
            <a:r>
              <a:rPr lang="en-US" sz="1600" i="1" dirty="0"/>
              <a:t>finance, statistics and time series analytics</a:t>
            </a:r>
          </a:p>
        </p:txBody>
      </p:sp>
      <p:sp>
        <p:nvSpPr>
          <p:cNvPr id="10" name="TextBox 9"/>
          <p:cNvSpPr txBox="1"/>
          <p:nvPr/>
        </p:nvSpPr>
        <p:spPr>
          <a:xfrm>
            <a:off x="4724400" y="3725793"/>
            <a:ext cx="4114800" cy="369332"/>
          </a:xfrm>
          <a:prstGeom prst="rect">
            <a:avLst/>
          </a:prstGeom>
          <a:noFill/>
        </p:spPr>
        <p:txBody>
          <a:bodyPr wrap="square" rtlCol="0">
            <a:spAutoFit/>
          </a:bodyPr>
          <a:lstStyle/>
          <a:p>
            <a:pPr algn="ctr"/>
            <a:r>
              <a:rPr lang="en-US" i="1" dirty="0">
                <a:latin typeface="Bookman Old Style" panose="02050604050505020204" pitchFamily="18" charset="0"/>
              </a:rPr>
              <a:t>Research Technology</a:t>
            </a:r>
          </a:p>
        </p:txBody>
      </p:sp>
      <p:sp>
        <p:nvSpPr>
          <p:cNvPr id="11" name="TextBox 10"/>
          <p:cNvSpPr txBox="1"/>
          <p:nvPr/>
        </p:nvSpPr>
        <p:spPr>
          <a:xfrm>
            <a:off x="5105400" y="4194661"/>
            <a:ext cx="3022600" cy="2062103"/>
          </a:xfrm>
          <a:prstGeom prst="rect">
            <a:avLst/>
          </a:prstGeom>
          <a:noFill/>
        </p:spPr>
        <p:txBody>
          <a:bodyPr wrap="square" rtlCol="0">
            <a:spAutoFit/>
          </a:bodyPr>
          <a:lstStyle/>
          <a:p>
            <a:r>
              <a:rPr lang="en-US" sz="1600" i="1" dirty="0" err="1"/>
              <a:t>Kotlin</a:t>
            </a:r>
            <a:endParaRPr lang="en-US" sz="1600" i="1" dirty="0"/>
          </a:p>
          <a:p>
            <a:r>
              <a:rPr lang="en-US" sz="1600" i="1" dirty="0"/>
              <a:t>Reactive Programing</a:t>
            </a:r>
          </a:p>
          <a:p>
            <a:r>
              <a:rPr lang="en-US" sz="1600" i="1" dirty="0"/>
              <a:t>	-</a:t>
            </a:r>
            <a:r>
              <a:rPr lang="en-US" sz="1600" i="1" dirty="0" err="1"/>
              <a:t>JavaRx</a:t>
            </a:r>
            <a:endParaRPr lang="en-US" sz="1600" i="1" dirty="0"/>
          </a:p>
          <a:p>
            <a:r>
              <a:rPr lang="en-US" sz="1600" i="1" dirty="0"/>
              <a:t>	-Apache </a:t>
            </a:r>
            <a:r>
              <a:rPr lang="en-US" sz="1600" i="1" dirty="0" err="1"/>
              <a:t>Akka</a:t>
            </a:r>
            <a:endParaRPr lang="en-US" sz="1600" i="1" dirty="0"/>
          </a:p>
          <a:p>
            <a:r>
              <a:rPr lang="en-US" sz="1600" i="1" dirty="0"/>
              <a:t>	-Quasars</a:t>
            </a:r>
          </a:p>
          <a:p>
            <a:r>
              <a:rPr lang="en-US" sz="1600" i="1" dirty="0" err="1"/>
              <a:t>Microservice</a:t>
            </a:r>
            <a:r>
              <a:rPr lang="en-US" sz="1600" i="1" dirty="0"/>
              <a:t> Architecture</a:t>
            </a:r>
          </a:p>
          <a:p>
            <a:r>
              <a:rPr lang="en-US" sz="1600" i="1" dirty="0"/>
              <a:t>	-</a:t>
            </a:r>
            <a:r>
              <a:rPr lang="en-US" sz="1600" i="1" dirty="0" err="1"/>
              <a:t>Vert.x</a:t>
            </a:r>
            <a:endParaRPr lang="en-US" sz="1600" i="1" dirty="0"/>
          </a:p>
          <a:p>
            <a:r>
              <a:rPr lang="en-US" sz="1600" i="1" dirty="0"/>
              <a:t>Resource/System Integration</a:t>
            </a:r>
          </a:p>
        </p:txBody>
      </p:sp>
    </p:spTree>
    <p:extLst>
      <p:ext uri="{BB962C8B-B14F-4D97-AF65-F5344CB8AC3E}">
        <p14:creationId xmlns:p14="http://schemas.microsoft.com/office/powerpoint/2010/main" val="329858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pmonaghan\Desktop\Blackthorn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9" y="-11838"/>
            <a:ext cx="9168329" cy="6869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0" y="1842194"/>
            <a:ext cx="4114800" cy="923330"/>
          </a:xfrm>
          <a:prstGeom prst="rect">
            <a:avLst/>
          </a:prstGeom>
          <a:noFill/>
        </p:spPr>
        <p:txBody>
          <a:bodyPr wrap="square" rtlCol="0">
            <a:spAutoFit/>
          </a:bodyPr>
          <a:lstStyle/>
          <a:p>
            <a:pPr algn="ctr"/>
            <a:r>
              <a:rPr lang="en-US" i="1" dirty="0">
                <a:latin typeface="Bookman Old Style" panose="02050604050505020204" pitchFamily="18" charset="0"/>
              </a:rPr>
              <a:t>Opportunities: </a:t>
            </a:r>
          </a:p>
          <a:p>
            <a:pPr algn="ctr"/>
            <a:r>
              <a:rPr lang="en-US" i="1" dirty="0"/>
              <a:t>Internships &amp; Research</a:t>
            </a:r>
          </a:p>
          <a:p>
            <a:pPr algn="ctr"/>
            <a:endParaRPr lang="en-US" i="1" dirty="0">
              <a:latin typeface="Bookman Old Style" panose="02050604050505020204" pitchFamily="18" charset="0"/>
            </a:endParaRPr>
          </a:p>
        </p:txBody>
      </p:sp>
      <p:sp>
        <p:nvSpPr>
          <p:cNvPr id="7" name="TextBox 6"/>
          <p:cNvSpPr txBox="1"/>
          <p:nvPr/>
        </p:nvSpPr>
        <p:spPr>
          <a:xfrm>
            <a:off x="2286000" y="2562062"/>
            <a:ext cx="4114800" cy="2862322"/>
          </a:xfrm>
          <a:prstGeom prst="rect">
            <a:avLst/>
          </a:prstGeom>
          <a:noFill/>
        </p:spPr>
        <p:txBody>
          <a:bodyPr wrap="square" rtlCol="0">
            <a:spAutoFit/>
          </a:bodyPr>
          <a:lstStyle/>
          <a:p>
            <a:r>
              <a:rPr lang="en-US" sz="2000" i="1" dirty="0"/>
              <a:t>Contact Professor Hien for research and internship opportunities</a:t>
            </a:r>
          </a:p>
          <a:p>
            <a:endParaRPr lang="en-US" sz="2000" i="1" dirty="0"/>
          </a:p>
          <a:p>
            <a:r>
              <a:rPr lang="en-US" sz="2000" i="1" dirty="0"/>
              <a:t>Or…</a:t>
            </a:r>
          </a:p>
          <a:p>
            <a:endParaRPr lang="en-US" sz="2000" i="1" dirty="0"/>
          </a:p>
          <a:p>
            <a:r>
              <a:rPr lang="en-US" sz="2000" i="1" dirty="0"/>
              <a:t>Reach me at </a:t>
            </a:r>
            <a:r>
              <a:rPr lang="en-US" sz="2000" i="1" dirty="0">
                <a:hlinkClick r:id="rId3"/>
              </a:rPr>
              <a:t>mdepies@blackthorne.com</a:t>
            </a:r>
            <a:r>
              <a:rPr lang="en-US" sz="2000" i="1" dirty="0"/>
              <a:t> for further questions.</a:t>
            </a:r>
          </a:p>
        </p:txBody>
      </p:sp>
    </p:spTree>
    <p:extLst>
      <p:ext uri="{BB962C8B-B14F-4D97-AF65-F5344CB8AC3E}">
        <p14:creationId xmlns:p14="http://schemas.microsoft.com/office/powerpoint/2010/main" val="313143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8902"/>
            <a:ext cx="7680960" cy="668413"/>
          </a:xfrm>
        </p:spPr>
        <p:txBody>
          <a:bodyPr/>
          <a:lstStyle/>
          <a:p>
            <a:r>
              <a:rPr lang="en-US" b="1" dirty="0">
                <a:solidFill>
                  <a:srgbClr val="7030A0"/>
                </a:solidFill>
              </a:rPr>
              <a:t>UWW Career Services</a:t>
            </a:r>
          </a:p>
        </p:txBody>
      </p:sp>
      <p:sp>
        <p:nvSpPr>
          <p:cNvPr id="3" name="Rectangle 2"/>
          <p:cNvSpPr/>
          <p:nvPr/>
        </p:nvSpPr>
        <p:spPr>
          <a:xfrm>
            <a:off x="299357" y="1930178"/>
            <a:ext cx="8545285" cy="369332"/>
          </a:xfrm>
          <a:prstGeom prst="rect">
            <a:avLst/>
          </a:prstGeom>
        </p:spPr>
        <p:txBody>
          <a:bodyPr wrap="square">
            <a:spAutoFit/>
          </a:bodyPr>
          <a:lstStyle/>
          <a:p>
            <a:r>
              <a:rPr lang="en-US" dirty="0">
                <a:hlinkClick r:id="rId2"/>
              </a:rPr>
              <a:t>http://www.uww.edu/cld/career/students/job-and-internship-search-strategies</a:t>
            </a:r>
            <a:r>
              <a:rPr lang="en-US" dirty="0"/>
              <a:t> </a:t>
            </a:r>
          </a:p>
        </p:txBody>
      </p:sp>
      <p:pic>
        <p:nvPicPr>
          <p:cNvPr id="6" name="Picture 5"/>
          <p:cNvPicPr>
            <a:picLocks noChangeAspect="1"/>
          </p:cNvPicPr>
          <p:nvPr/>
        </p:nvPicPr>
        <p:blipFill>
          <a:blip r:embed="rId3"/>
          <a:stretch>
            <a:fillRect/>
          </a:stretch>
        </p:blipFill>
        <p:spPr>
          <a:xfrm>
            <a:off x="411480" y="3419049"/>
            <a:ext cx="8266096" cy="1534579"/>
          </a:xfrm>
          <a:prstGeom prst="rect">
            <a:avLst/>
          </a:prstGeom>
        </p:spPr>
      </p:pic>
    </p:spTree>
    <p:extLst>
      <p:ext uri="{BB962C8B-B14F-4D97-AF65-F5344CB8AC3E}">
        <p14:creationId xmlns:p14="http://schemas.microsoft.com/office/powerpoint/2010/main" val="2248855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STUDENT PRESENTATIONS</a:t>
            </a:r>
          </a:p>
        </p:txBody>
      </p:sp>
    </p:spTree>
    <p:extLst>
      <p:ext uri="{BB962C8B-B14F-4D97-AF65-F5344CB8AC3E}">
        <p14:creationId xmlns:p14="http://schemas.microsoft.com/office/powerpoint/2010/main" val="147772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arallelogram 45"/>
          <p:cNvSpPr/>
          <p:nvPr/>
        </p:nvSpPr>
        <p:spPr bwMode="auto">
          <a:xfrm>
            <a:off x="1570786" y="5557480"/>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45" name="Parallelogram 44"/>
          <p:cNvSpPr/>
          <p:nvPr/>
        </p:nvSpPr>
        <p:spPr bwMode="auto">
          <a:xfrm>
            <a:off x="2680027" y="1552930"/>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rgbClr val="171717"/>
              </a:solidFill>
            </a:endParaRPr>
          </a:p>
        </p:txBody>
      </p:sp>
      <p:sp>
        <p:nvSpPr>
          <p:cNvPr id="9" name="Parallelogram 8"/>
          <p:cNvSpPr/>
          <p:nvPr/>
        </p:nvSpPr>
        <p:spPr bwMode="auto">
          <a:xfrm>
            <a:off x="2946400" y="719882"/>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rgbClr val="171717"/>
              </a:solidFill>
            </a:endParaRPr>
          </a:p>
        </p:txBody>
      </p:sp>
      <p:sp>
        <p:nvSpPr>
          <p:cNvPr id="20486" name="Rektangel 76"/>
          <p:cNvSpPr>
            <a:spLocks noChangeArrowheads="1"/>
          </p:cNvSpPr>
          <p:nvPr/>
        </p:nvSpPr>
        <p:spPr bwMode="auto">
          <a:xfrm>
            <a:off x="3214221" y="757933"/>
            <a:ext cx="5408613" cy="338554"/>
          </a:xfrm>
          <a:prstGeom prst="rect">
            <a:avLst/>
          </a:prstGeom>
          <a:noFill/>
          <a:ln w="9525">
            <a:noFill/>
            <a:miter lim="800000"/>
            <a:headEnd/>
            <a:tailEnd/>
          </a:ln>
        </p:spPr>
        <p:txBody>
          <a:bodyPr>
            <a:spAutoFit/>
          </a:bodyPr>
          <a:lstStyle/>
          <a:p>
            <a:pPr defTabSz="914400"/>
            <a:r>
              <a:rPr lang="en-US" sz="1600" noProof="1">
                <a:solidFill>
                  <a:srgbClr val="171717"/>
                </a:solidFill>
                <a:latin typeface="Arial Black" panose="020B0A04020102020204" pitchFamily="34" charset="0"/>
                <a:cs typeface="Arial" charset="0"/>
              </a:rPr>
              <a:t>Welcome by </a:t>
            </a:r>
            <a:r>
              <a:rPr lang="en-US" sz="1600" noProof="1" smtClean="0">
                <a:solidFill>
                  <a:srgbClr val="171717"/>
                </a:solidFill>
                <a:latin typeface="Arial Black" panose="020B0A04020102020204" pitchFamily="34" charset="0"/>
                <a:cs typeface="Arial" charset="0"/>
              </a:rPr>
              <a:t>Tom Drucker </a:t>
            </a:r>
            <a:r>
              <a:rPr lang="en-US" sz="1600" noProof="1">
                <a:solidFill>
                  <a:srgbClr val="171717"/>
                </a:solidFill>
                <a:latin typeface="Arial Black" panose="020B0A04020102020204" pitchFamily="34" charset="0"/>
                <a:cs typeface="Arial" charset="0"/>
              </a:rPr>
              <a:t>(5:30pm-5:35pm).  </a:t>
            </a:r>
            <a:endParaRPr lang="da-DK" sz="1600" dirty="0">
              <a:solidFill>
                <a:srgbClr val="171717"/>
              </a:solidFill>
              <a:latin typeface="Arial Black" panose="020B0A04020102020204" pitchFamily="34" charset="0"/>
            </a:endParaRPr>
          </a:p>
        </p:txBody>
      </p:sp>
      <p:grpSp>
        <p:nvGrpSpPr>
          <p:cNvPr id="20487" name="Group 96"/>
          <p:cNvGrpSpPr>
            <a:grpSpLocks/>
          </p:cNvGrpSpPr>
          <p:nvPr/>
        </p:nvGrpSpPr>
        <p:grpSpPr bwMode="auto">
          <a:xfrm>
            <a:off x="1734671" y="1534440"/>
            <a:ext cx="1041400" cy="720725"/>
            <a:chOff x="1016388" y="913002"/>
            <a:chExt cx="731924" cy="428904"/>
          </a:xfrm>
        </p:grpSpPr>
        <p:sp>
          <p:nvSpPr>
            <p:cNvPr id="12" name="Parallelogram 11"/>
            <p:cNvSpPr/>
            <p:nvPr/>
          </p:nvSpPr>
          <p:spPr bwMode="auto">
            <a:xfrm>
              <a:off x="1016388" y="913002"/>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20515" name="TextBox 7"/>
            <p:cNvSpPr txBox="1">
              <a:spLocks noChangeArrowheads="1"/>
            </p:cNvSpPr>
            <p:nvPr/>
          </p:nvSpPr>
          <p:spPr bwMode="auto">
            <a:xfrm>
              <a:off x="1246510" y="954850"/>
              <a:ext cx="279015" cy="311369"/>
            </a:xfrm>
            <a:prstGeom prst="rect">
              <a:avLst/>
            </a:prstGeom>
            <a:noFill/>
            <a:ln w="9525">
              <a:noFill/>
              <a:miter lim="800000"/>
              <a:headEnd/>
              <a:tailEnd/>
            </a:ln>
          </p:spPr>
          <p:txBody>
            <a:bodyPr>
              <a:spAutoFit/>
            </a:bodyPr>
            <a:lstStyle/>
            <a:p>
              <a:r>
                <a:rPr lang="en-US" sz="2800" dirty="0">
                  <a:solidFill>
                    <a:schemeClr val="bg1"/>
                  </a:solidFill>
                  <a:latin typeface="Calibri" pitchFamily="-108" charset="0"/>
                </a:rPr>
                <a:t>2</a:t>
              </a:r>
            </a:p>
          </p:txBody>
        </p:sp>
      </p:grpSp>
      <p:sp>
        <p:nvSpPr>
          <p:cNvPr id="14" name="Parallelogram 13"/>
          <p:cNvSpPr/>
          <p:nvPr/>
        </p:nvSpPr>
        <p:spPr bwMode="auto">
          <a:xfrm>
            <a:off x="2477579" y="2317242"/>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rgbClr val="171717"/>
              </a:solidFill>
            </a:endParaRPr>
          </a:p>
        </p:txBody>
      </p:sp>
      <p:sp>
        <p:nvSpPr>
          <p:cNvPr id="20491" name="Rektangel 76"/>
          <p:cNvSpPr>
            <a:spLocks noChangeArrowheads="1"/>
          </p:cNvSpPr>
          <p:nvPr/>
        </p:nvSpPr>
        <p:spPr bwMode="auto">
          <a:xfrm>
            <a:off x="2985621" y="1534440"/>
            <a:ext cx="5408613" cy="830997"/>
          </a:xfrm>
          <a:prstGeom prst="rect">
            <a:avLst/>
          </a:prstGeom>
          <a:noFill/>
          <a:ln w="9525">
            <a:noFill/>
            <a:miter lim="800000"/>
            <a:headEnd/>
            <a:tailEnd/>
          </a:ln>
        </p:spPr>
        <p:txBody>
          <a:bodyPr>
            <a:spAutoFit/>
          </a:bodyPr>
          <a:lstStyle/>
          <a:p>
            <a:pPr defTabSz="914400"/>
            <a:r>
              <a:rPr lang="da-DK" sz="1600" dirty="0">
                <a:solidFill>
                  <a:srgbClr val="171717"/>
                </a:solidFill>
                <a:latin typeface="Arial Black" panose="020B0A04020102020204" pitchFamily="34" charset="0"/>
                <a:cs typeface="Arial" charset="0"/>
              </a:rPr>
              <a:t>Opening</a:t>
            </a:r>
            <a:r>
              <a:rPr lang="da-DK" sz="1600" dirty="0">
                <a:solidFill>
                  <a:srgbClr val="171717"/>
                </a:solidFill>
                <a:latin typeface="Arial Black" panose="020B0A04020102020204" pitchFamily="34" charset="0"/>
              </a:rPr>
              <a:t> </a:t>
            </a:r>
            <a:r>
              <a:rPr lang="da-DK" sz="1600" dirty="0">
                <a:solidFill>
                  <a:srgbClr val="171717"/>
                </a:solidFill>
                <a:latin typeface="Arial Black" panose="020B0A04020102020204" pitchFamily="34" charset="0"/>
                <a:cs typeface="Arial" charset="0"/>
              </a:rPr>
              <a:t>remark</a:t>
            </a:r>
            <a:r>
              <a:rPr lang="da-DK" sz="1600" dirty="0">
                <a:solidFill>
                  <a:srgbClr val="171717"/>
                </a:solidFill>
                <a:latin typeface="Arial Black" panose="020B0A04020102020204" pitchFamily="34" charset="0"/>
              </a:rPr>
              <a:t> by Assistant </a:t>
            </a:r>
            <a:r>
              <a:rPr lang="da-DK" sz="1600" dirty="0">
                <a:solidFill>
                  <a:srgbClr val="171717"/>
                </a:solidFill>
                <a:latin typeface="Arial Black" panose="020B0A04020102020204" pitchFamily="34" charset="0"/>
                <a:cs typeface="Arial" charset="0"/>
              </a:rPr>
              <a:t>Dean Susan Johnson </a:t>
            </a:r>
            <a:r>
              <a:rPr lang="da-DK" sz="1600" dirty="0">
                <a:solidFill>
                  <a:srgbClr val="171717"/>
                </a:solidFill>
                <a:latin typeface="Arial Black" panose="020B0A04020102020204" pitchFamily="34" charset="0"/>
              </a:rPr>
              <a:t> (</a:t>
            </a:r>
            <a:r>
              <a:rPr lang="da-DK" sz="1600" dirty="0">
                <a:solidFill>
                  <a:srgbClr val="171717"/>
                </a:solidFill>
                <a:latin typeface="Arial Black" panose="020B0A04020102020204" pitchFamily="34" charset="0"/>
                <a:cs typeface="Arial" charset="0"/>
              </a:rPr>
              <a:t>introduced</a:t>
            </a:r>
            <a:r>
              <a:rPr lang="da-DK" sz="1600" dirty="0">
                <a:solidFill>
                  <a:srgbClr val="171717"/>
                </a:solidFill>
                <a:latin typeface="Arial Black" panose="020B0A04020102020204" pitchFamily="34" charset="0"/>
              </a:rPr>
              <a:t> by </a:t>
            </a:r>
            <a:r>
              <a:rPr lang="da-DK" sz="1600" dirty="0">
                <a:solidFill>
                  <a:srgbClr val="171717"/>
                </a:solidFill>
                <a:latin typeface="Arial Black" panose="020B0A04020102020204" pitchFamily="34" charset="0"/>
                <a:cs typeface="Arial" charset="0"/>
              </a:rPr>
              <a:t>Tom Drucker</a:t>
            </a:r>
            <a:r>
              <a:rPr lang="da-DK" sz="1600" dirty="0">
                <a:solidFill>
                  <a:srgbClr val="171717"/>
                </a:solidFill>
                <a:latin typeface="Arial Black" panose="020B0A04020102020204" pitchFamily="34" charset="0"/>
              </a:rPr>
              <a:t>) (5:35pm-5:45pm)</a:t>
            </a:r>
          </a:p>
        </p:txBody>
      </p:sp>
      <p:grpSp>
        <p:nvGrpSpPr>
          <p:cNvPr id="20492" name="Group 96"/>
          <p:cNvGrpSpPr>
            <a:grpSpLocks/>
          </p:cNvGrpSpPr>
          <p:nvPr/>
        </p:nvGrpSpPr>
        <p:grpSpPr bwMode="auto">
          <a:xfrm>
            <a:off x="1319509" y="3109126"/>
            <a:ext cx="1041400" cy="722312"/>
            <a:chOff x="988254" y="886286"/>
            <a:chExt cx="731924" cy="428904"/>
          </a:xfrm>
        </p:grpSpPr>
        <p:sp>
          <p:nvSpPr>
            <p:cNvPr id="17" name="Parallelogram 16"/>
            <p:cNvSpPr/>
            <p:nvPr/>
          </p:nvSpPr>
          <p:spPr bwMode="auto">
            <a:xfrm>
              <a:off x="988254" y="886286"/>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20513" name="TextBox 7"/>
            <p:cNvSpPr txBox="1">
              <a:spLocks noChangeArrowheads="1"/>
            </p:cNvSpPr>
            <p:nvPr/>
          </p:nvSpPr>
          <p:spPr bwMode="auto">
            <a:xfrm>
              <a:off x="1211907" y="954850"/>
              <a:ext cx="284842" cy="310684"/>
            </a:xfrm>
            <a:prstGeom prst="rect">
              <a:avLst/>
            </a:prstGeom>
            <a:noFill/>
            <a:ln w="9525">
              <a:noFill/>
              <a:miter lim="800000"/>
              <a:headEnd/>
              <a:tailEnd/>
            </a:ln>
          </p:spPr>
          <p:txBody>
            <a:bodyPr wrap="square">
              <a:spAutoFit/>
            </a:bodyPr>
            <a:lstStyle/>
            <a:p>
              <a:r>
                <a:rPr lang="en-US" sz="2800" dirty="0">
                  <a:solidFill>
                    <a:schemeClr val="bg1"/>
                  </a:solidFill>
                  <a:latin typeface="Calibri" pitchFamily="-108" charset="0"/>
                </a:rPr>
                <a:t>4</a:t>
              </a:r>
            </a:p>
          </p:txBody>
        </p:sp>
      </p:grpSp>
      <p:sp>
        <p:nvSpPr>
          <p:cNvPr id="19" name="Parallelogram 18"/>
          <p:cNvSpPr/>
          <p:nvPr/>
        </p:nvSpPr>
        <p:spPr bwMode="auto">
          <a:xfrm>
            <a:off x="2240716" y="3109127"/>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rgbClr val="171717"/>
              </a:solidFill>
            </a:endParaRPr>
          </a:p>
        </p:txBody>
      </p:sp>
      <p:sp>
        <p:nvSpPr>
          <p:cNvPr id="20496" name="Rektangel 76"/>
          <p:cNvSpPr>
            <a:spLocks noChangeArrowheads="1"/>
          </p:cNvSpPr>
          <p:nvPr/>
        </p:nvSpPr>
        <p:spPr bwMode="auto">
          <a:xfrm>
            <a:off x="2519603" y="3121480"/>
            <a:ext cx="5408613" cy="584775"/>
          </a:xfrm>
          <a:prstGeom prst="rect">
            <a:avLst/>
          </a:prstGeom>
          <a:noFill/>
          <a:ln w="9525">
            <a:noFill/>
            <a:miter lim="800000"/>
            <a:headEnd/>
            <a:tailEnd/>
          </a:ln>
        </p:spPr>
        <p:txBody>
          <a:bodyPr>
            <a:spAutoFit/>
          </a:bodyPr>
          <a:lstStyle/>
          <a:p>
            <a:pPr defTabSz="914400"/>
            <a:r>
              <a:rPr lang="en-US" sz="1600" dirty="0">
                <a:latin typeface="Arial Black" panose="020B0A04020102020204" pitchFamily="34" charset="0"/>
              </a:rPr>
              <a:t>Feature student presentations, introduced and facilitated by Zach Oster (6:10-6:40pm)</a:t>
            </a:r>
            <a:endParaRPr lang="da-DK" sz="1600" dirty="0">
              <a:solidFill>
                <a:srgbClr val="171717"/>
              </a:solidFill>
              <a:latin typeface="Arial Black" panose="020B0A04020102020204" pitchFamily="34" charset="0"/>
            </a:endParaRPr>
          </a:p>
        </p:txBody>
      </p:sp>
      <p:grpSp>
        <p:nvGrpSpPr>
          <p:cNvPr id="20497" name="Group 96"/>
          <p:cNvGrpSpPr>
            <a:grpSpLocks/>
          </p:cNvGrpSpPr>
          <p:nvPr/>
        </p:nvGrpSpPr>
        <p:grpSpPr bwMode="auto">
          <a:xfrm>
            <a:off x="1084498" y="3927478"/>
            <a:ext cx="1041400" cy="722312"/>
            <a:chOff x="1016388" y="951319"/>
            <a:chExt cx="731924" cy="428904"/>
          </a:xfrm>
        </p:grpSpPr>
        <p:sp>
          <p:nvSpPr>
            <p:cNvPr id="22" name="Parallelogram 21"/>
            <p:cNvSpPr/>
            <p:nvPr/>
          </p:nvSpPr>
          <p:spPr bwMode="auto">
            <a:xfrm>
              <a:off x="1016388" y="951319"/>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20511" name="TextBox 7"/>
            <p:cNvSpPr txBox="1">
              <a:spLocks noChangeArrowheads="1"/>
            </p:cNvSpPr>
            <p:nvPr/>
          </p:nvSpPr>
          <p:spPr bwMode="auto">
            <a:xfrm>
              <a:off x="1246510" y="954850"/>
              <a:ext cx="279015" cy="310685"/>
            </a:xfrm>
            <a:prstGeom prst="rect">
              <a:avLst/>
            </a:prstGeom>
            <a:noFill/>
            <a:ln w="9525">
              <a:noFill/>
              <a:miter lim="800000"/>
              <a:headEnd/>
              <a:tailEnd/>
            </a:ln>
          </p:spPr>
          <p:txBody>
            <a:bodyPr>
              <a:spAutoFit/>
            </a:bodyPr>
            <a:lstStyle/>
            <a:p>
              <a:r>
                <a:rPr lang="en-US" sz="2800" dirty="0">
                  <a:solidFill>
                    <a:schemeClr val="bg1"/>
                  </a:solidFill>
                  <a:latin typeface="Calibri" pitchFamily="-108" charset="0"/>
                </a:rPr>
                <a:t>5</a:t>
              </a:r>
            </a:p>
          </p:txBody>
        </p:sp>
      </p:grpSp>
      <p:grpSp>
        <p:nvGrpSpPr>
          <p:cNvPr id="20502" name="Group 96"/>
          <p:cNvGrpSpPr>
            <a:grpSpLocks/>
          </p:cNvGrpSpPr>
          <p:nvPr/>
        </p:nvGrpSpPr>
        <p:grpSpPr bwMode="auto">
          <a:xfrm>
            <a:off x="846373" y="4721786"/>
            <a:ext cx="1041400" cy="720725"/>
            <a:chOff x="1016388" y="913002"/>
            <a:chExt cx="731924" cy="428904"/>
          </a:xfrm>
        </p:grpSpPr>
        <p:sp>
          <p:nvSpPr>
            <p:cNvPr id="27" name="Parallelogram 26"/>
            <p:cNvSpPr/>
            <p:nvPr/>
          </p:nvSpPr>
          <p:spPr bwMode="auto">
            <a:xfrm>
              <a:off x="1016388" y="913002"/>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20509" name="TextBox 7"/>
            <p:cNvSpPr txBox="1">
              <a:spLocks noChangeArrowheads="1"/>
            </p:cNvSpPr>
            <p:nvPr/>
          </p:nvSpPr>
          <p:spPr bwMode="auto">
            <a:xfrm>
              <a:off x="1246510" y="954850"/>
              <a:ext cx="279015" cy="311369"/>
            </a:xfrm>
            <a:prstGeom prst="rect">
              <a:avLst/>
            </a:prstGeom>
            <a:noFill/>
            <a:ln w="9525">
              <a:noFill/>
              <a:miter lim="800000"/>
              <a:headEnd/>
              <a:tailEnd/>
            </a:ln>
          </p:spPr>
          <p:txBody>
            <a:bodyPr>
              <a:spAutoFit/>
            </a:bodyPr>
            <a:lstStyle/>
            <a:p>
              <a:r>
                <a:rPr lang="en-US" sz="2800" dirty="0">
                  <a:solidFill>
                    <a:schemeClr val="bg1"/>
                  </a:solidFill>
                  <a:latin typeface="Calibri" pitchFamily="-108" charset="0"/>
                </a:rPr>
                <a:t>6</a:t>
              </a:r>
            </a:p>
          </p:txBody>
        </p:sp>
      </p:grpSp>
      <p:sp>
        <p:nvSpPr>
          <p:cNvPr id="29" name="Parallelogram 28"/>
          <p:cNvSpPr/>
          <p:nvPr/>
        </p:nvSpPr>
        <p:spPr bwMode="auto">
          <a:xfrm>
            <a:off x="1829438" y="4709770"/>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20506" name="Rektangel 76"/>
          <p:cNvSpPr>
            <a:spLocks noChangeArrowheads="1"/>
          </p:cNvSpPr>
          <p:nvPr/>
        </p:nvSpPr>
        <p:spPr bwMode="auto">
          <a:xfrm>
            <a:off x="2097323" y="4748774"/>
            <a:ext cx="5408612" cy="830997"/>
          </a:xfrm>
          <a:prstGeom prst="rect">
            <a:avLst/>
          </a:prstGeom>
          <a:noFill/>
          <a:ln w="9525">
            <a:noFill/>
            <a:miter lim="800000"/>
            <a:headEnd/>
            <a:tailEnd/>
          </a:ln>
        </p:spPr>
        <p:txBody>
          <a:bodyPr>
            <a:spAutoFit/>
          </a:bodyPr>
          <a:lstStyle/>
          <a:p>
            <a:pPr fontAlgn="auto">
              <a:spcBef>
                <a:spcPts val="0"/>
              </a:spcBef>
              <a:spcAft>
                <a:spcPts val="0"/>
              </a:spcAft>
              <a:defRPr/>
            </a:pPr>
            <a:r>
              <a:rPr lang="en-US" sz="1600" dirty="0">
                <a:solidFill>
                  <a:schemeClr val="tx1">
                    <a:lumMod val="95000"/>
                    <a:lumOff val="5000"/>
                  </a:schemeClr>
                </a:solidFill>
                <a:latin typeface="Arial Black" panose="020B0A04020102020204" pitchFamily="34" charset="0"/>
              </a:rPr>
              <a:t>Extra-curricular Opportunities (6:55-7:15 pm) (ACM, Undergraduate Research, Faculty Research Projects) </a:t>
            </a:r>
          </a:p>
        </p:txBody>
      </p:sp>
      <p:sp>
        <p:nvSpPr>
          <p:cNvPr id="20507" name="TextBox 23"/>
          <p:cNvSpPr txBox="1">
            <a:spLocks noChangeArrowheads="1"/>
          </p:cNvSpPr>
          <p:nvPr/>
        </p:nvSpPr>
        <p:spPr bwMode="auto">
          <a:xfrm>
            <a:off x="242888" y="184150"/>
            <a:ext cx="3109912" cy="461665"/>
          </a:xfrm>
          <a:prstGeom prst="rect">
            <a:avLst/>
          </a:prstGeom>
          <a:noFill/>
          <a:ln w="9525">
            <a:noFill/>
            <a:miter lim="800000"/>
            <a:headEnd/>
            <a:tailEnd/>
          </a:ln>
        </p:spPr>
        <p:txBody>
          <a:bodyPr wrap="square">
            <a:spAutoFit/>
          </a:bodyPr>
          <a:lstStyle/>
          <a:p>
            <a:pPr algn="ctr"/>
            <a:r>
              <a:rPr lang="en-US" sz="2400" b="1" dirty="0">
                <a:latin typeface="Britannic Bold" pitchFamily="34" charset="0"/>
              </a:rPr>
              <a:t>Workshop Agenda</a:t>
            </a:r>
            <a:endParaRPr lang="en-US" sz="2400" dirty="0">
              <a:latin typeface="Britannic Bold" pitchFamily="34" charset="0"/>
            </a:endParaRPr>
          </a:p>
        </p:txBody>
      </p:sp>
      <p:grpSp>
        <p:nvGrpSpPr>
          <p:cNvPr id="33" name="Group 96"/>
          <p:cNvGrpSpPr>
            <a:grpSpLocks/>
          </p:cNvGrpSpPr>
          <p:nvPr/>
        </p:nvGrpSpPr>
        <p:grpSpPr bwMode="auto">
          <a:xfrm>
            <a:off x="575241" y="5568534"/>
            <a:ext cx="1041400" cy="720725"/>
            <a:chOff x="1016388" y="913002"/>
            <a:chExt cx="731924" cy="428904"/>
          </a:xfrm>
        </p:grpSpPr>
        <p:sp>
          <p:nvSpPr>
            <p:cNvPr id="34" name="Parallelogram 33"/>
            <p:cNvSpPr/>
            <p:nvPr/>
          </p:nvSpPr>
          <p:spPr bwMode="auto">
            <a:xfrm>
              <a:off x="1016388" y="913002"/>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5" name="TextBox 7"/>
            <p:cNvSpPr txBox="1">
              <a:spLocks noChangeArrowheads="1"/>
            </p:cNvSpPr>
            <p:nvPr/>
          </p:nvSpPr>
          <p:spPr bwMode="auto">
            <a:xfrm>
              <a:off x="1246510" y="954850"/>
              <a:ext cx="279015" cy="311369"/>
            </a:xfrm>
            <a:prstGeom prst="rect">
              <a:avLst/>
            </a:prstGeom>
            <a:noFill/>
            <a:ln w="9525">
              <a:noFill/>
              <a:miter lim="800000"/>
              <a:headEnd/>
              <a:tailEnd/>
            </a:ln>
          </p:spPr>
          <p:txBody>
            <a:bodyPr>
              <a:spAutoFit/>
            </a:bodyPr>
            <a:lstStyle/>
            <a:p>
              <a:r>
                <a:rPr lang="en-US" sz="2800" dirty="0">
                  <a:solidFill>
                    <a:schemeClr val="bg1"/>
                  </a:solidFill>
                  <a:latin typeface="Calibri" pitchFamily="-108" charset="0"/>
                </a:rPr>
                <a:t>7</a:t>
              </a:r>
            </a:p>
          </p:txBody>
        </p:sp>
      </p:grpSp>
      <p:sp>
        <p:nvSpPr>
          <p:cNvPr id="36" name="Rektangel 76"/>
          <p:cNvSpPr>
            <a:spLocks noChangeArrowheads="1"/>
          </p:cNvSpPr>
          <p:nvPr/>
        </p:nvSpPr>
        <p:spPr bwMode="auto">
          <a:xfrm>
            <a:off x="1826191" y="5595522"/>
            <a:ext cx="5408612" cy="584775"/>
          </a:xfrm>
          <a:prstGeom prst="rect">
            <a:avLst/>
          </a:prstGeom>
          <a:noFill/>
          <a:ln w="9525">
            <a:noFill/>
            <a:miter lim="800000"/>
            <a:headEnd/>
            <a:tailEnd/>
          </a:ln>
        </p:spPr>
        <p:txBody>
          <a:bodyPr>
            <a:spAutoFit/>
          </a:bodyPr>
          <a:lstStyle/>
          <a:p>
            <a:pPr defTabSz="914400"/>
            <a:r>
              <a:rPr lang="en-US" sz="1600" noProof="1">
                <a:solidFill>
                  <a:srgbClr val="171717"/>
                </a:solidFill>
                <a:latin typeface="Arial Black" panose="020B0A04020102020204" pitchFamily="34" charset="0"/>
                <a:cs typeface="Arial" charset="0"/>
              </a:rPr>
              <a:t>Open Dscussions on Internship and Undergraduate research </a:t>
            </a:r>
            <a:r>
              <a:rPr lang="en-US" sz="1600">
                <a:solidFill>
                  <a:schemeClr val="tx1">
                    <a:lumMod val="95000"/>
                    <a:lumOff val="5000"/>
                  </a:schemeClr>
                </a:solidFill>
                <a:latin typeface="Arial Black" panose="020B0A04020102020204" pitchFamily="34" charset="0"/>
              </a:rPr>
              <a:t>(7:15-7:30 </a:t>
            </a:r>
            <a:r>
              <a:rPr lang="en-US" sz="1600" dirty="0">
                <a:solidFill>
                  <a:schemeClr val="tx1">
                    <a:lumMod val="95000"/>
                    <a:lumOff val="5000"/>
                  </a:schemeClr>
                </a:solidFill>
                <a:latin typeface="Arial Black" panose="020B0A04020102020204" pitchFamily="34" charset="0"/>
              </a:rPr>
              <a:t>pm) </a:t>
            </a:r>
            <a:endParaRPr lang="da-DK" sz="1600" dirty="0">
              <a:solidFill>
                <a:srgbClr val="171717"/>
              </a:solidFill>
              <a:latin typeface="Arial Black" panose="020B0A04020102020204" pitchFamily="34" charset="0"/>
            </a:endParaRPr>
          </a:p>
        </p:txBody>
      </p:sp>
      <p:grpSp>
        <p:nvGrpSpPr>
          <p:cNvPr id="37" name="Group 96"/>
          <p:cNvGrpSpPr>
            <a:grpSpLocks/>
          </p:cNvGrpSpPr>
          <p:nvPr/>
        </p:nvGrpSpPr>
        <p:grpSpPr bwMode="auto">
          <a:xfrm>
            <a:off x="1532223" y="2328296"/>
            <a:ext cx="1041400" cy="720725"/>
            <a:chOff x="1016388" y="913002"/>
            <a:chExt cx="731924" cy="428904"/>
          </a:xfrm>
        </p:grpSpPr>
        <p:sp>
          <p:nvSpPr>
            <p:cNvPr id="38" name="Parallelogram 37"/>
            <p:cNvSpPr/>
            <p:nvPr/>
          </p:nvSpPr>
          <p:spPr bwMode="auto">
            <a:xfrm>
              <a:off x="1016388" y="913002"/>
              <a:ext cx="731924" cy="428904"/>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p>
          </p:txBody>
        </p:sp>
        <p:sp>
          <p:nvSpPr>
            <p:cNvPr id="39" name="TextBox 7"/>
            <p:cNvSpPr txBox="1">
              <a:spLocks noChangeArrowheads="1"/>
            </p:cNvSpPr>
            <p:nvPr/>
          </p:nvSpPr>
          <p:spPr bwMode="auto">
            <a:xfrm>
              <a:off x="1246510" y="954850"/>
              <a:ext cx="279015" cy="311369"/>
            </a:xfrm>
            <a:prstGeom prst="rect">
              <a:avLst/>
            </a:prstGeom>
            <a:noFill/>
            <a:ln w="9525">
              <a:noFill/>
              <a:miter lim="800000"/>
              <a:headEnd/>
              <a:tailEnd/>
            </a:ln>
          </p:spPr>
          <p:txBody>
            <a:bodyPr>
              <a:spAutoFit/>
            </a:bodyPr>
            <a:lstStyle/>
            <a:p>
              <a:r>
                <a:rPr lang="en-US" sz="2800" dirty="0">
                  <a:solidFill>
                    <a:schemeClr val="bg1"/>
                  </a:solidFill>
                  <a:latin typeface="Calibri" pitchFamily="-108" charset="0"/>
                </a:rPr>
                <a:t>3</a:t>
              </a:r>
            </a:p>
          </p:txBody>
        </p:sp>
      </p:grpSp>
      <p:sp>
        <p:nvSpPr>
          <p:cNvPr id="41" name="Rektangel 76"/>
          <p:cNvSpPr>
            <a:spLocks noChangeArrowheads="1"/>
          </p:cNvSpPr>
          <p:nvPr/>
        </p:nvSpPr>
        <p:spPr bwMode="auto">
          <a:xfrm>
            <a:off x="2783173" y="2369240"/>
            <a:ext cx="5408613" cy="584775"/>
          </a:xfrm>
          <a:prstGeom prst="rect">
            <a:avLst/>
          </a:prstGeom>
          <a:noFill/>
          <a:ln w="9525">
            <a:noFill/>
            <a:miter lim="800000"/>
            <a:headEnd/>
            <a:tailEnd/>
          </a:ln>
        </p:spPr>
        <p:txBody>
          <a:bodyPr>
            <a:spAutoFit/>
          </a:bodyPr>
          <a:lstStyle/>
          <a:p>
            <a:pPr defTabSz="914400"/>
            <a:r>
              <a:rPr lang="en-US" sz="1600" noProof="1">
                <a:solidFill>
                  <a:srgbClr val="171717"/>
                </a:solidFill>
                <a:latin typeface="Arial Black" panose="020B0A04020102020204" pitchFamily="34" charset="0"/>
                <a:cs typeface="Arial" charset="0"/>
              </a:rPr>
              <a:t>Industry representatives and opportunities, Hawk jobs (5:45pm – 6:05pm) (Tom Drucker)</a:t>
            </a:r>
            <a:endParaRPr lang="da-DK" sz="1600" dirty="0">
              <a:solidFill>
                <a:srgbClr val="171717"/>
              </a:solidFill>
              <a:latin typeface="Arial Black" panose="020B0A04020102020204" pitchFamily="34" charset="0"/>
            </a:endParaRPr>
          </a:p>
        </p:txBody>
      </p:sp>
      <p:sp>
        <p:nvSpPr>
          <p:cNvPr id="43" name="Parallelogram 42"/>
          <p:cNvSpPr/>
          <p:nvPr/>
        </p:nvSpPr>
        <p:spPr bwMode="auto">
          <a:xfrm>
            <a:off x="2043073" y="3880491"/>
            <a:ext cx="6019800" cy="742832"/>
          </a:xfrm>
          <a:prstGeom prst="parallelogram">
            <a:avLst/>
          </a:prstGeom>
          <a:gradFill flip="none" rotWithShape="1">
            <a:gsLst>
              <a:gs pos="0">
                <a:schemeClr val="bg1">
                  <a:lumMod val="95000"/>
                </a:schemeClr>
              </a:gs>
              <a:gs pos="100000">
                <a:schemeClr val="tx1">
                  <a:lumMod val="50000"/>
                  <a:lumOff val="50000"/>
                </a:schemeClr>
              </a:gs>
            </a:gsLst>
            <a:lin ang="16200000" scaled="0"/>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600" dirty="0">
                <a:solidFill>
                  <a:schemeClr val="tx1">
                    <a:lumMod val="95000"/>
                    <a:lumOff val="5000"/>
                  </a:schemeClr>
                </a:solidFill>
                <a:latin typeface="Arial Black" panose="020B0A04020102020204" pitchFamily="34" charset="0"/>
              </a:rPr>
              <a:t>Computation game (6:40-6:55pm) (Jiazhen Zhou and Hien Nguyen) </a:t>
            </a:r>
          </a:p>
        </p:txBody>
      </p:sp>
      <p:sp>
        <p:nvSpPr>
          <p:cNvPr id="44" name="Rektangel 76"/>
          <p:cNvSpPr>
            <a:spLocks noChangeArrowheads="1"/>
          </p:cNvSpPr>
          <p:nvPr/>
        </p:nvSpPr>
        <p:spPr bwMode="auto">
          <a:xfrm>
            <a:off x="2331441" y="4009425"/>
            <a:ext cx="5408613" cy="584775"/>
          </a:xfrm>
          <a:prstGeom prst="rect">
            <a:avLst/>
          </a:prstGeom>
          <a:noFill/>
          <a:ln w="9525">
            <a:noFill/>
            <a:miter lim="800000"/>
            <a:headEnd/>
            <a:tailEnd/>
          </a:ln>
        </p:spPr>
        <p:txBody>
          <a:bodyPr>
            <a:spAutoFit/>
          </a:bodyPr>
          <a:lstStyle/>
          <a:p>
            <a:pPr defTabSz="914400"/>
            <a:endParaRPr lang="en-US" sz="1600" dirty="0">
              <a:solidFill>
                <a:schemeClr val="tx1">
                  <a:lumMod val="95000"/>
                  <a:lumOff val="5000"/>
                </a:schemeClr>
              </a:solidFill>
              <a:latin typeface="+mn-lt"/>
            </a:endParaRPr>
          </a:p>
          <a:p>
            <a:pPr defTabSz="914400"/>
            <a:endParaRPr lang="da-DK" sz="1600" dirty="0">
              <a:solidFill>
                <a:srgbClr val="171717"/>
              </a:solidFill>
              <a:latin typeface="+mn-lt"/>
            </a:endParaRPr>
          </a:p>
        </p:txBody>
      </p:sp>
      <p:sp>
        <p:nvSpPr>
          <p:cNvPr id="40" name="Parallelogram 39"/>
          <p:cNvSpPr/>
          <p:nvPr/>
        </p:nvSpPr>
        <p:spPr bwMode="auto">
          <a:xfrm>
            <a:off x="1998903" y="730935"/>
            <a:ext cx="1041400" cy="720725"/>
          </a:xfrm>
          <a:prstGeom prst="parallelogram">
            <a:avLst>
              <a:gd name="adj" fmla="val 28140"/>
            </a:avLst>
          </a:prstGeom>
          <a:gradFill flip="none" rotWithShape="1">
            <a:gsLst>
              <a:gs pos="0">
                <a:srgbClr val="5AF300"/>
              </a:gs>
              <a:gs pos="100000">
                <a:srgbClr val="208A00"/>
              </a:gs>
            </a:gsLst>
            <a:path path="shape">
              <a:fillToRect l="50000" t="50000" r="50000" b="50000"/>
            </a:path>
            <a:tileRect/>
          </a:grad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800" dirty="0"/>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CB63-6E52-4C74-A997-C286E9B31EB2}"/>
              </a:ext>
            </a:extLst>
          </p:cNvPr>
          <p:cNvSpPr>
            <a:spLocks noGrp="1"/>
          </p:cNvSpPr>
          <p:nvPr>
            <p:ph type="title"/>
          </p:nvPr>
        </p:nvSpPr>
        <p:spPr/>
        <p:txBody>
          <a:bodyPr/>
          <a:lstStyle/>
          <a:p>
            <a:r>
              <a:rPr lang="en-US" dirty="0"/>
              <a:t>STUDENT RESEARCH PRESENTATION</a:t>
            </a:r>
          </a:p>
        </p:txBody>
      </p:sp>
      <p:sp>
        <p:nvSpPr>
          <p:cNvPr id="3" name="Text Placeholder 2">
            <a:extLst>
              <a:ext uri="{FF2B5EF4-FFF2-40B4-BE49-F238E27FC236}">
                <a16:creationId xmlns:a16="http://schemas.microsoft.com/office/drawing/2014/main" id="{0E7CB3D2-2A36-4752-9F66-C5108B0CE0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8677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Undergraduate Research</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964" y="2434768"/>
            <a:ext cx="5962162" cy="2786663"/>
          </a:xfrm>
        </p:spPr>
      </p:pic>
    </p:spTree>
    <p:extLst>
      <p:ext uri="{BB962C8B-B14F-4D97-AF65-F5344CB8AC3E}">
        <p14:creationId xmlns:p14="http://schemas.microsoft.com/office/powerpoint/2010/main" val="100345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Gill Sans MT" panose="020B0502020104020203" pitchFamily="34" charset="0"/>
              </a:rPr>
              <a:t>Meet the Team</a:t>
            </a:r>
          </a:p>
        </p:txBody>
      </p:sp>
      <p:sp>
        <p:nvSpPr>
          <p:cNvPr id="3" name="Content Placeholder 2"/>
          <p:cNvSpPr>
            <a:spLocks noGrp="1"/>
          </p:cNvSpPr>
          <p:nvPr>
            <p:ph idx="1"/>
          </p:nvPr>
        </p:nvSpPr>
        <p:spPr>
          <a:xfrm>
            <a:off x="442351" y="2103120"/>
            <a:ext cx="7680960" cy="3931920"/>
          </a:xfrm>
        </p:spPr>
        <p:txBody>
          <a:bodyPr/>
          <a:lstStyle/>
          <a:p>
            <a:r>
              <a:rPr lang="en-US" dirty="0"/>
              <a:t>Luke </a:t>
            </a:r>
            <a:r>
              <a:rPr lang="en-US" dirty="0" err="1"/>
              <a:t>Veenhuis</a:t>
            </a:r>
            <a:endParaRPr lang="en-US" dirty="0"/>
          </a:p>
          <a:p>
            <a:r>
              <a:rPr lang="en-US" dirty="0" err="1"/>
              <a:t>Ramnjit</a:t>
            </a:r>
            <a:r>
              <a:rPr lang="en-US" dirty="0"/>
              <a:t> Boparai</a:t>
            </a:r>
          </a:p>
          <a:p>
            <a:r>
              <a:rPr lang="en-US" dirty="0"/>
              <a:t>Gregory Hyde</a:t>
            </a:r>
          </a:p>
          <a:p>
            <a:r>
              <a:rPr lang="en-US" dirty="0"/>
              <a:t>Hung Vu Mac</a:t>
            </a:r>
          </a:p>
          <a:p>
            <a:r>
              <a:rPr lang="en-US" dirty="0"/>
              <a:t>Luke De </a:t>
            </a:r>
            <a:r>
              <a:rPr lang="en-US" dirty="0" err="1"/>
              <a:t>Guelle</a:t>
            </a:r>
            <a:endParaRPr lang="en-US" dirty="0"/>
          </a:p>
          <a:p>
            <a:r>
              <a:rPr lang="en-US" dirty="0"/>
              <a:t>Hien Nguyen (faculty advisor)</a:t>
            </a:r>
          </a:p>
        </p:txBody>
      </p:sp>
    </p:spTree>
    <p:extLst>
      <p:ext uri="{BB962C8B-B14F-4D97-AF65-F5344CB8AC3E}">
        <p14:creationId xmlns:p14="http://schemas.microsoft.com/office/powerpoint/2010/main" val="437176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a:t>
            </a:r>
          </a:p>
        </p:txBody>
      </p:sp>
      <p:sp>
        <p:nvSpPr>
          <p:cNvPr id="3" name="Content Placeholder 2"/>
          <p:cNvSpPr>
            <a:spLocks noGrp="1"/>
          </p:cNvSpPr>
          <p:nvPr>
            <p:ph idx="1"/>
          </p:nvPr>
        </p:nvSpPr>
        <p:spPr/>
        <p:txBody>
          <a:bodyPr/>
          <a:lstStyle/>
          <a:p>
            <a:r>
              <a:rPr lang="en-US" dirty="0"/>
              <a:t>Creating an AI to evaluate the decision making process of naval commanders.</a:t>
            </a:r>
          </a:p>
          <a:p>
            <a:pPr lvl="1"/>
            <a:r>
              <a:rPr lang="en-US" dirty="0"/>
              <a:t>Simulation</a:t>
            </a:r>
          </a:p>
          <a:p>
            <a:pPr lvl="1"/>
            <a:r>
              <a:rPr lang="en-US" dirty="0"/>
              <a:t>Narrative/input</a:t>
            </a:r>
          </a:p>
          <a:p>
            <a:pPr lvl="1"/>
            <a:r>
              <a:rPr lang="en-US" dirty="0"/>
              <a:t>DTM</a:t>
            </a:r>
          </a:p>
          <a:p>
            <a:pPr lvl="1"/>
            <a:r>
              <a:rPr lang="en-US" dirty="0"/>
              <a:t>Analysis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209" y="2829029"/>
            <a:ext cx="4848983" cy="27145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18" y="4186289"/>
            <a:ext cx="7049927" cy="22985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209" y="2727717"/>
            <a:ext cx="4146622" cy="31444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915" y="2727717"/>
            <a:ext cx="4380686" cy="2808524"/>
          </a:xfrm>
          <a:prstGeom prst="rect">
            <a:avLst/>
          </a:prstGeom>
        </p:spPr>
      </p:pic>
    </p:spTree>
    <p:extLst>
      <p:ext uri="{BB962C8B-B14F-4D97-AF65-F5344CB8AC3E}">
        <p14:creationId xmlns:p14="http://schemas.microsoft.com/office/powerpoint/2010/main" val="5957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Personalities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0266" y="847342"/>
            <a:ext cx="2255719" cy="515340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64" y="2054371"/>
            <a:ext cx="4880771" cy="3499597"/>
          </a:xfrm>
          <a:prstGeom prst="rect">
            <a:avLst/>
          </a:prstGeom>
        </p:spPr>
      </p:pic>
    </p:spTree>
    <p:extLst>
      <p:ext uri="{BB962C8B-B14F-4D97-AF65-F5344CB8AC3E}">
        <p14:creationId xmlns:p14="http://schemas.microsoft.com/office/powerpoint/2010/main" val="275689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769" y="857250"/>
            <a:ext cx="6422231" cy="5129213"/>
          </a:xfrm>
          <a:prstGeom prst="rect">
            <a:avLst/>
          </a:prstGeom>
        </p:spPr>
      </p:pic>
      <p:sp>
        <p:nvSpPr>
          <p:cNvPr id="7" name="Up Arrow 6"/>
          <p:cNvSpPr/>
          <p:nvPr/>
        </p:nvSpPr>
        <p:spPr>
          <a:xfrm rot="7858157">
            <a:off x="8543925" y="5011511"/>
            <a:ext cx="244929" cy="734786"/>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2539122">
            <a:off x="5379446" y="3342094"/>
            <a:ext cx="244929" cy="734786"/>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737633">
            <a:off x="3496578" y="3255130"/>
            <a:ext cx="244929" cy="734786"/>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116970" y="1163411"/>
            <a:ext cx="2381302"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Enemy spotted at H9</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Enemy submarine under water</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Requests permission to attack enemy at H9</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Commander tells both friendly ships to continue engaging enemy sub</a:t>
            </a:r>
          </a:p>
          <a:p>
            <a:endParaRPr lang="en-US" sz="1500" dirty="0"/>
          </a:p>
        </p:txBody>
      </p:sp>
    </p:spTree>
    <p:extLst>
      <p:ext uri="{BB962C8B-B14F-4D97-AF65-F5344CB8AC3E}">
        <p14:creationId xmlns:p14="http://schemas.microsoft.com/office/powerpoint/2010/main" val="32988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912" y="857250"/>
            <a:ext cx="6415088" cy="5143500"/>
          </a:xfrm>
          <a:prstGeom prst="rect">
            <a:avLst/>
          </a:prstGeom>
        </p:spPr>
      </p:pic>
      <p:sp>
        <p:nvSpPr>
          <p:cNvPr id="5" name="Content Placeholder 2"/>
          <p:cNvSpPr txBox="1">
            <a:spLocks/>
          </p:cNvSpPr>
          <p:nvPr/>
        </p:nvSpPr>
        <p:spPr>
          <a:xfrm>
            <a:off x="212664" y="2168187"/>
            <a:ext cx="2381302"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SUB HAS TO SURFACE</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Commander strikes the enemy</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Friendly ships are now able to hit the enemy</a:t>
            </a:r>
          </a:p>
          <a:p>
            <a:endParaRPr lang="en-US" sz="1500" dirty="0"/>
          </a:p>
        </p:txBody>
      </p:sp>
    </p:spTree>
    <p:extLst>
      <p:ext uri="{BB962C8B-B14F-4D97-AF65-F5344CB8AC3E}">
        <p14:creationId xmlns:p14="http://schemas.microsoft.com/office/powerpoint/2010/main" val="2695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344" y="857250"/>
            <a:ext cx="6393656" cy="5167424"/>
          </a:xfrm>
          <a:prstGeom prst="rect">
            <a:avLst/>
          </a:prstGeom>
        </p:spPr>
      </p:pic>
      <p:sp>
        <p:nvSpPr>
          <p:cNvPr id="5" name="Content Placeholder 2"/>
          <p:cNvSpPr txBox="1">
            <a:spLocks/>
          </p:cNvSpPr>
          <p:nvPr/>
        </p:nvSpPr>
        <p:spPr>
          <a:xfrm>
            <a:off x="228612" y="2487165"/>
            <a:ext cx="2381302"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Ultimately leads to enemy subs Death</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Minimal interference from enemy at H9</a:t>
            </a:r>
          </a:p>
          <a:p>
            <a:endParaRPr lang="en-US" sz="1500" dirty="0"/>
          </a:p>
        </p:txBody>
      </p:sp>
      <p:sp>
        <p:nvSpPr>
          <p:cNvPr id="6" name="Up Arrow 5"/>
          <p:cNvSpPr/>
          <p:nvPr/>
        </p:nvSpPr>
        <p:spPr>
          <a:xfrm rot="7858157">
            <a:off x="8546318" y="5061751"/>
            <a:ext cx="244929" cy="734786"/>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0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8058" y="857250"/>
            <a:ext cx="6245942" cy="5143500"/>
          </a:xfrm>
        </p:spPr>
      </p:pic>
      <p:sp>
        <p:nvSpPr>
          <p:cNvPr id="5" name="Content Placeholder 2"/>
          <p:cNvSpPr txBox="1">
            <a:spLocks/>
          </p:cNvSpPr>
          <p:nvPr/>
        </p:nvSpPr>
        <p:spPr>
          <a:xfrm>
            <a:off x="191652" y="1597752"/>
            <a:ext cx="2381302"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Initial engagement started with friendly ships not being able to engage the sub because it was under water</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Reported enemy spotted at H9</a:t>
            </a:r>
          </a:p>
        </p:txBody>
      </p:sp>
      <p:cxnSp>
        <p:nvCxnSpPr>
          <p:cNvPr id="7" name="Straight Connector 6"/>
          <p:cNvCxnSpPr/>
          <p:nvPr/>
        </p:nvCxnSpPr>
        <p:spPr>
          <a:xfrm flipH="1">
            <a:off x="4994910" y="1091565"/>
            <a:ext cx="5715" cy="2686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629150" y="1625204"/>
            <a:ext cx="246461" cy="257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012055" y="2063115"/>
            <a:ext cx="2360295" cy="365760"/>
          </a:xfrm>
          <a:custGeom>
            <a:avLst/>
            <a:gdLst>
              <a:gd name="connsiteX0" fmla="*/ 0 w 3147060"/>
              <a:gd name="connsiteY0" fmla="*/ 0 h 487680"/>
              <a:gd name="connsiteX1" fmla="*/ 876300 w 3147060"/>
              <a:gd name="connsiteY1" fmla="*/ 106680 h 487680"/>
              <a:gd name="connsiteX2" fmla="*/ 1417320 w 3147060"/>
              <a:gd name="connsiteY2" fmla="*/ 182880 h 487680"/>
              <a:gd name="connsiteX3" fmla="*/ 1836420 w 3147060"/>
              <a:gd name="connsiteY3" fmla="*/ 251460 h 487680"/>
              <a:gd name="connsiteX4" fmla="*/ 2476500 w 3147060"/>
              <a:gd name="connsiteY4" fmla="*/ 358140 h 487680"/>
              <a:gd name="connsiteX5" fmla="*/ 3147060 w 3147060"/>
              <a:gd name="connsiteY5"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7060" h="487680">
                <a:moveTo>
                  <a:pt x="0" y="0"/>
                </a:moveTo>
                <a:lnTo>
                  <a:pt x="876300" y="106680"/>
                </a:lnTo>
                <a:cubicBezTo>
                  <a:pt x="1112520" y="137160"/>
                  <a:pt x="1257300" y="158750"/>
                  <a:pt x="1417320" y="182880"/>
                </a:cubicBezTo>
                <a:cubicBezTo>
                  <a:pt x="1577340" y="207010"/>
                  <a:pt x="1836420" y="251460"/>
                  <a:pt x="1836420" y="251460"/>
                </a:cubicBezTo>
                <a:lnTo>
                  <a:pt x="2476500" y="358140"/>
                </a:lnTo>
                <a:cubicBezTo>
                  <a:pt x="2694940" y="397510"/>
                  <a:pt x="2921000" y="442595"/>
                  <a:pt x="3147060" y="48768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a:off x="7272337" y="2643188"/>
            <a:ext cx="442913" cy="292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6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058" y="857250"/>
            <a:ext cx="6245942" cy="5143500"/>
          </a:xfrm>
          <a:prstGeom prst="rect">
            <a:avLst/>
          </a:prstGeom>
        </p:spPr>
      </p:pic>
      <p:cxnSp>
        <p:nvCxnSpPr>
          <p:cNvPr id="5" name="Straight Connector 4"/>
          <p:cNvCxnSpPr/>
          <p:nvPr/>
        </p:nvCxnSpPr>
        <p:spPr>
          <a:xfrm flipH="1">
            <a:off x="4994910" y="1091565"/>
            <a:ext cx="5715" cy="2686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629150" y="1625204"/>
            <a:ext cx="246461" cy="257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5012055" y="2063115"/>
            <a:ext cx="2360295" cy="365760"/>
          </a:xfrm>
          <a:custGeom>
            <a:avLst/>
            <a:gdLst>
              <a:gd name="connsiteX0" fmla="*/ 0 w 3147060"/>
              <a:gd name="connsiteY0" fmla="*/ 0 h 487680"/>
              <a:gd name="connsiteX1" fmla="*/ 876300 w 3147060"/>
              <a:gd name="connsiteY1" fmla="*/ 106680 h 487680"/>
              <a:gd name="connsiteX2" fmla="*/ 1417320 w 3147060"/>
              <a:gd name="connsiteY2" fmla="*/ 182880 h 487680"/>
              <a:gd name="connsiteX3" fmla="*/ 1836420 w 3147060"/>
              <a:gd name="connsiteY3" fmla="*/ 251460 h 487680"/>
              <a:gd name="connsiteX4" fmla="*/ 2476500 w 3147060"/>
              <a:gd name="connsiteY4" fmla="*/ 358140 h 487680"/>
              <a:gd name="connsiteX5" fmla="*/ 3147060 w 3147060"/>
              <a:gd name="connsiteY5" fmla="*/ 48768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7060" h="487680">
                <a:moveTo>
                  <a:pt x="0" y="0"/>
                </a:moveTo>
                <a:lnTo>
                  <a:pt x="876300" y="106680"/>
                </a:lnTo>
                <a:cubicBezTo>
                  <a:pt x="1112520" y="137160"/>
                  <a:pt x="1257300" y="158750"/>
                  <a:pt x="1417320" y="182880"/>
                </a:cubicBezTo>
                <a:cubicBezTo>
                  <a:pt x="1577340" y="207010"/>
                  <a:pt x="1836420" y="251460"/>
                  <a:pt x="1836420" y="251460"/>
                </a:cubicBezTo>
                <a:lnTo>
                  <a:pt x="2476500" y="358140"/>
                </a:lnTo>
                <a:cubicBezTo>
                  <a:pt x="2694940" y="397510"/>
                  <a:pt x="2921000" y="442595"/>
                  <a:pt x="3147060" y="48768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7272337" y="2643188"/>
            <a:ext cx="442913" cy="2928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78657" y="1737735"/>
            <a:ext cx="2381302"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Friendly ship requests to engage enemy at H9</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Permission denied</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Submarine surfaces</a:t>
            </a:r>
          </a:p>
          <a:p>
            <a:pPr marL="214313" indent="-214313">
              <a:buFont typeface="Arial" panose="020B0604020202020204" pitchFamily="34" charset="0"/>
              <a:buChar char="•"/>
            </a:pPr>
            <a:r>
              <a:rPr lang="en-US" sz="1800" dirty="0">
                <a:solidFill>
                  <a:schemeClr val="tx1"/>
                </a:solidFill>
                <a:latin typeface="Gill Sans MT" panose="020B0502020104020203" pitchFamily="34" charset="0"/>
                <a:ea typeface="Adobe Heiti Std R" panose="020B0400000000000000" pitchFamily="34" charset="-128"/>
              </a:rPr>
              <a:t>Submarine destroyed</a:t>
            </a:r>
          </a:p>
        </p:txBody>
      </p:sp>
      <p:sp>
        <p:nvSpPr>
          <p:cNvPr id="10" name="Freeform 9"/>
          <p:cNvSpPr/>
          <p:nvPr/>
        </p:nvSpPr>
        <p:spPr>
          <a:xfrm>
            <a:off x="6598872" y="3157538"/>
            <a:ext cx="130541" cy="290786"/>
          </a:xfrm>
          <a:custGeom>
            <a:avLst/>
            <a:gdLst>
              <a:gd name="connsiteX0" fmla="*/ 174055 w 174055"/>
              <a:gd name="connsiteY0" fmla="*/ 0 h 387715"/>
              <a:gd name="connsiteX1" fmla="*/ 72455 w 174055"/>
              <a:gd name="connsiteY1" fmla="*/ 82550 h 387715"/>
              <a:gd name="connsiteX2" fmla="*/ 34355 w 174055"/>
              <a:gd name="connsiteY2" fmla="*/ 152400 h 387715"/>
              <a:gd name="connsiteX3" fmla="*/ 2605 w 174055"/>
              <a:gd name="connsiteY3" fmla="*/ 228600 h 387715"/>
              <a:gd name="connsiteX4" fmla="*/ 2605 w 174055"/>
              <a:gd name="connsiteY4" fmla="*/ 292100 h 387715"/>
              <a:gd name="connsiteX5" fmla="*/ 8955 w 174055"/>
              <a:gd name="connsiteY5" fmla="*/ 381000 h 387715"/>
              <a:gd name="connsiteX6" fmla="*/ 8955 w 174055"/>
              <a:gd name="connsiteY6" fmla="*/ 374650 h 38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55" h="387715">
                <a:moveTo>
                  <a:pt x="174055" y="0"/>
                </a:moveTo>
                <a:cubicBezTo>
                  <a:pt x="134896" y="28575"/>
                  <a:pt x="95738" y="57150"/>
                  <a:pt x="72455" y="82550"/>
                </a:cubicBezTo>
                <a:cubicBezTo>
                  <a:pt x="49172" y="107950"/>
                  <a:pt x="45997" y="128058"/>
                  <a:pt x="34355" y="152400"/>
                </a:cubicBezTo>
                <a:cubicBezTo>
                  <a:pt x="22713" y="176742"/>
                  <a:pt x="7897" y="205317"/>
                  <a:pt x="2605" y="228600"/>
                </a:cubicBezTo>
                <a:cubicBezTo>
                  <a:pt x="-2687" y="251883"/>
                  <a:pt x="1547" y="266700"/>
                  <a:pt x="2605" y="292100"/>
                </a:cubicBezTo>
                <a:cubicBezTo>
                  <a:pt x="3663" y="317500"/>
                  <a:pt x="7897" y="367242"/>
                  <a:pt x="8955" y="381000"/>
                </a:cubicBezTo>
                <a:cubicBezTo>
                  <a:pt x="10013" y="394758"/>
                  <a:pt x="9484" y="384704"/>
                  <a:pt x="8955" y="37465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664142" y="3695701"/>
            <a:ext cx="65271" cy="2666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72275" y="4224339"/>
            <a:ext cx="14288" cy="2571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86562" y="4748214"/>
            <a:ext cx="14288" cy="2571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5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Industry Opportunities</a:t>
            </a:r>
          </a:p>
        </p:txBody>
      </p:sp>
    </p:spTree>
    <p:extLst>
      <p:ext uri="{BB962C8B-B14F-4D97-AF65-F5344CB8AC3E}">
        <p14:creationId xmlns:p14="http://schemas.microsoft.com/office/powerpoint/2010/main" val="151773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1196789"/>
            <a:ext cx="7053542" cy="738147"/>
          </a:xfrm>
        </p:spPr>
        <p:txBody>
          <a:bodyPr>
            <a:normAutofit fontScale="90000"/>
          </a:bodyPr>
          <a:lstStyle/>
          <a:p>
            <a:r>
              <a:rPr lang="en-US" sz="3300" dirty="0">
                <a:solidFill>
                  <a:schemeClr val="tx1"/>
                </a:solidFill>
                <a:latin typeface="Gill Sans MT" panose="020B0502020104020203" pitchFamily="34" charset="0"/>
                <a:ea typeface="Adobe Heiti Std R" panose="020B0400000000000000" pitchFamily="34" charset="-128"/>
              </a:rPr>
              <a:t>Things to consider</a:t>
            </a:r>
            <a:br>
              <a:rPr lang="en-US" sz="3300" dirty="0">
                <a:solidFill>
                  <a:schemeClr val="tx1"/>
                </a:solidFill>
                <a:latin typeface="Gill Sans MT" panose="020B0502020104020203" pitchFamily="34" charset="0"/>
                <a:ea typeface="Adobe Heiti Std R" panose="020B0400000000000000" pitchFamily="34" charset="-128"/>
              </a:rPr>
            </a:br>
            <a:endParaRPr lang="en-US" dirty="0"/>
          </a:p>
        </p:txBody>
      </p:sp>
      <p:sp>
        <p:nvSpPr>
          <p:cNvPr id="3" name="Content Placeholder 2"/>
          <p:cNvSpPr>
            <a:spLocks noGrp="1"/>
          </p:cNvSpPr>
          <p:nvPr>
            <p:ph idx="1"/>
          </p:nvPr>
        </p:nvSpPr>
        <p:spPr>
          <a:xfrm>
            <a:off x="484584" y="2211882"/>
            <a:ext cx="6709906" cy="3146611"/>
          </a:xfrm>
        </p:spPr>
        <p:txBody>
          <a:bodyPr>
            <a:normAutofit/>
          </a:bodyPr>
          <a:lstStyle/>
          <a:p>
            <a:r>
              <a:rPr lang="en-US" sz="2100" dirty="0">
                <a:latin typeface="Gill Sans MT" panose="020B0502020104020203" pitchFamily="34" charset="0"/>
                <a:ea typeface="Adobe Heiti Std R" panose="020B0400000000000000" pitchFamily="34" charset="-128"/>
              </a:rPr>
              <a:t>From the decision to deny permission to engage the enemy at H9 the board is linear</a:t>
            </a:r>
            <a:endParaRPr lang="en-US" sz="2100" dirty="0"/>
          </a:p>
          <a:p>
            <a:r>
              <a:rPr lang="en-US" sz="2100" dirty="0">
                <a:latin typeface="Gill Sans MT" panose="020B0502020104020203" pitchFamily="34" charset="0"/>
                <a:ea typeface="Adobe Heiti Std R" panose="020B0400000000000000" pitchFamily="34" charset="-128"/>
              </a:rPr>
              <a:t>Every other part of the board tends to reuse states</a:t>
            </a:r>
          </a:p>
          <a:p>
            <a:r>
              <a:rPr lang="en-US" sz="2100" dirty="0">
                <a:latin typeface="Gill Sans MT" panose="020B0502020104020203" pitchFamily="34" charset="0"/>
                <a:ea typeface="Adobe Heiti Std R" panose="020B0400000000000000" pitchFamily="34" charset="-128"/>
              </a:rPr>
              <a:t>Of a total </a:t>
            </a:r>
            <a:r>
              <a:rPr lang="en-US" sz="2100">
                <a:latin typeface="Gill Sans MT" panose="020B0502020104020203" pitchFamily="34" charset="0"/>
                <a:ea typeface="Adobe Heiti Std R" panose="020B0400000000000000" pitchFamily="34" charset="-128"/>
              </a:rPr>
              <a:t>of five </a:t>
            </a:r>
            <a:r>
              <a:rPr lang="en-US" sz="2100" dirty="0">
                <a:latin typeface="Gill Sans MT" panose="020B0502020104020203" pitchFamily="34" charset="0"/>
                <a:ea typeface="Adobe Heiti Std R" panose="020B0400000000000000" pitchFamily="34" charset="-128"/>
              </a:rPr>
              <a:t>requests to engage enemies in this play through, this instance was the only one to be denied (why we don’t reuse states)</a:t>
            </a:r>
          </a:p>
          <a:p>
            <a:r>
              <a:rPr lang="en-US" sz="2100" dirty="0">
                <a:latin typeface="Gill Sans MT" panose="020B0502020104020203" pitchFamily="34" charset="0"/>
                <a:ea typeface="Adobe Heiti Std R" panose="020B0400000000000000" pitchFamily="34" charset="-128"/>
              </a:rPr>
              <a:t>What would board look like had it been granted?</a:t>
            </a:r>
          </a:p>
        </p:txBody>
      </p:sp>
    </p:spTree>
    <p:extLst>
      <p:ext uri="{BB962C8B-B14F-4D97-AF65-F5344CB8AC3E}">
        <p14:creationId xmlns:p14="http://schemas.microsoft.com/office/powerpoint/2010/main" val="130228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0116" y="857250"/>
            <a:ext cx="7173884" cy="5143500"/>
          </a:xfrm>
        </p:spPr>
      </p:pic>
      <p:sp>
        <p:nvSpPr>
          <p:cNvPr id="5" name="Content Placeholder 2"/>
          <p:cNvSpPr txBox="1">
            <a:spLocks/>
          </p:cNvSpPr>
          <p:nvPr/>
        </p:nvSpPr>
        <p:spPr>
          <a:xfrm>
            <a:off x="0" y="2049421"/>
            <a:ext cx="1970116" cy="438013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14313" indent="-214313">
              <a:buFont typeface="Arial" panose="020B0604020202020204" pitchFamily="34" charset="0"/>
              <a:buChar char="•"/>
            </a:pPr>
            <a:r>
              <a:rPr lang="en-US" sz="1200" dirty="0">
                <a:solidFill>
                  <a:schemeClr val="tx1"/>
                </a:solidFill>
                <a:latin typeface="Gill Sans MT" panose="020B0502020104020203" pitchFamily="34" charset="0"/>
                <a:ea typeface="Adobe Heiti Std R" panose="020B0400000000000000" pitchFamily="34" charset="-128"/>
              </a:rPr>
              <a:t>Later one of the friendly ships requests to attack enemy at (now) H7. this causes us to reuse a state</a:t>
            </a:r>
          </a:p>
          <a:p>
            <a:pPr marL="214313" indent="-214313">
              <a:buFont typeface="Arial" panose="020B0604020202020204" pitchFamily="34" charset="0"/>
              <a:buChar char="•"/>
            </a:pPr>
            <a:r>
              <a:rPr lang="en-US" sz="1200" dirty="0">
                <a:solidFill>
                  <a:schemeClr val="tx1"/>
                </a:solidFill>
                <a:latin typeface="Gill Sans MT" panose="020B0502020104020203" pitchFamily="34" charset="0"/>
                <a:ea typeface="Adobe Heiti Std R" panose="020B0400000000000000" pitchFamily="34" charset="-128"/>
              </a:rPr>
              <a:t>If The commander had given permission to engage the enemy perhaps we would not have seen a linear path</a:t>
            </a:r>
          </a:p>
        </p:txBody>
      </p:sp>
      <p:sp>
        <p:nvSpPr>
          <p:cNvPr id="7" name="Freeform 6"/>
          <p:cNvSpPr/>
          <p:nvPr/>
        </p:nvSpPr>
        <p:spPr>
          <a:xfrm>
            <a:off x="6230704" y="2114454"/>
            <a:ext cx="1953599" cy="3726277"/>
          </a:xfrm>
          <a:custGeom>
            <a:avLst/>
            <a:gdLst>
              <a:gd name="connsiteX0" fmla="*/ 2307055 w 2604799"/>
              <a:gd name="connsiteY0" fmla="*/ 4968369 h 4968369"/>
              <a:gd name="connsiteX1" fmla="*/ 2451835 w 2604799"/>
              <a:gd name="connsiteY1" fmla="*/ 4907409 h 4968369"/>
              <a:gd name="connsiteX2" fmla="*/ 2535655 w 2604799"/>
              <a:gd name="connsiteY2" fmla="*/ 4846449 h 4968369"/>
              <a:gd name="connsiteX3" fmla="*/ 2596615 w 2604799"/>
              <a:gd name="connsiteY3" fmla="*/ 4747389 h 4968369"/>
              <a:gd name="connsiteX4" fmla="*/ 2604235 w 2604799"/>
              <a:gd name="connsiteY4" fmla="*/ 4594989 h 4968369"/>
              <a:gd name="connsiteX5" fmla="*/ 2604235 w 2604799"/>
              <a:gd name="connsiteY5" fmla="*/ 3993009 h 4968369"/>
              <a:gd name="connsiteX6" fmla="*/ 2604235 w 2604799"/>
              <a:gd name="connsiteY6" fmla="*/ 3238629 h 4968369"/>
              <a:gd name="connsiteX7" fmla="*/ 2604235 w 2604799"/>
              <a:gd name="connsiteY7" fmla="*/ 2750949 h 4968369"/>
              <a:gd name="connsiteX8" fmla="*/ 2604235 w 2604799"/>
              <a:gd name="connsiteY8" fmla="*/ 2103249 h 4968369"/>
              <a:gd name="connsiteX9" fmla="*/ 2604235 w 2604799"/>
              <a:gd name="connsiteY9" fmla="*/ 1379349 h 4968369"/>
              <a:gd name="connsiteX10" fmla="*/ 2596615 w 2604799"/>
              <a:gd name="connsiteY10" fmla="*/ 777369 h 4968369"/>
              <a:gd name="connsiteX11" fmla="*/ 2596615 w 2604799"/>
              <a:gd name="connsiteY11" fmla="*/ 457329 h 4968369"/>
              <a:gd name="connsiteX12" fmla="*/ 2528035 w 2604799"/>
              <a:gd name="connsiteY12" fmla="*/ 350649 h 4968369"/>
              <a:gd name="connsiteX13" fmla="*/ 2413735 w 2604799"/>
              <a:gd name="connsiteY13" fmla="*/ 274449 h 4968369"/>
              <a:gd name="connsiteX14" fmla="*/ 2177515 w 2604799"/>
              <a:gd name="connsiteY14" fmla="*/ 198249 h 4968369"/>
              <a:gd name="connsiteX15" fmla="*/ 1842235 w 2604799"/>
              <a:gd name="connsiteY15" fmla="*/ 137289 h 4968369"/>
              <a:gd name="connsiteX16" fmla="*/ 1247875 w 2604799"/>
              <a:gd name="connsiteY16" fmla="*/ 68709 h 4968369"/>
              <a:gd name="connsiteX17" fmla="*/ 699235 w 2604799"/>
              <a:gd name="connsiteY17" fmla="*/ 22989 h 4968369"/>
              <a:gd name="connsiteX18" fmla="*/ 59155 w 2604799"/>
              <a:gd name="connsiteY18" fmla="*/ 129 h 4968369"/>
              <a:gd name="connsiteX19" fmla="*/ 66775 w 2604799"/>
              <a:gd name="connsiteY19" fmla="*/ 15369 h 496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4799" h="4968369">
                <a:moveTo>
                  <a:pt x="2307055" y="4968369"/>
                </a:moveTo>
                <a:cubicBezTo>
                  <a:pt x="2360395" y="4948049"/>
                  <a:pt x="2413735" y="4927729"/>
                  <a:pt x="2451835" y="4907409"/>
                </a:cubicBezTo>
                <a:cubicBezTo>
                  <a:pt x="2489935" y="4887089"/>
                  <a:pt x="2511525" y="4873119"/>
                  <a:pt x="2535655" y="4846449"/>
                </a:cubicBezTo>
                <a:cubicBezTo>
                  <a:pt x="2559785" y="4819779"/>
                  <a:pt x="2585185" y="4789299"/>
                  <a:pt x="2596615" y="4747389"/>
                </a:cubicBezTo>
                <a:cubicBezTo>
                  <a:pt x="2608045" y="4705479"/>
                  <a:pt x="2602965" y="4720719"/>
                  <a:pt x="2604235" y="4594989"/>
                </a:cubicBezTo>
                <a:cubicBezTo>
                  <a:pt x="2605505" y="4469259"/>
                  <a:pt x="2604235" y="3993009"/>
                  <a:pt x="2604235" y="3993009"/>
                </a:cubicBezTo>
                <a:lnTo>
                  <a:pt x="2604235" y="3238629"/>
                </a:lnTo>
                <a:lnTo>
                  <a:pt x="2604235" y="2750949"/>
                </a:lnTo>
                <a:lnTo>
                  <a:pt x="2604235" y="2103249"/>
                </a:lnTo>
                <a:cubicBezTo>
                  <a:pt x="2604235" y="1874649"/>
                  <a:pt x="2605505" y="1600329"/>
                  <a:pt x="2604235" y="1379349"/>
                </a:cubicBezTo>
                <a:cubicBezTo>
                  <a:pt x="2602965" y="1158369"/>
                  <a:pt x="2597885" y="931039"/>
                  <a:pt x="2596615" y="777369"/>
                </a:cubicBezTo>
                <a:cubicBezTo>
                  <a:pt x="2595345" y="623699"/>
                  <a:pt x="2608045" y="528449"/>
                  <a:pt x="2596615" y="457329"/>
                </a:cubicBezTo>
                <a:cubicBezTo>
                  <a:pt x="2585185" y="386209"/>
                  <a:pt x="2558515" y="381129"/>
                  <a:pt x="2528035" y="350649"/>
                </a:cubicBezTo>
                <a:cubicBezTo>
                  <a:pt x="2497555" y="320169"/>
                  <a:pt x="2472155" y="299849"/>
                  <a:pt x="2413735" y="274449"/>
                </a:cubicBezTo>
                <a:cubicBezTo>
                  <a:pt x="2355315" y="249049"/>
                  <a:pt x="2272765" y="221109"/>
                  <a:pt x="2177515" y="198249"/>
                </a:cubicBezTo>
                <a:cubicBezTo>
                  <a:pt x="2082265" y="175389"/>
                  <a:pt x="1997175" y="158879"/>
                  <a:pt x="1842235" y="137289"/>
                </a:cubicBezTo>
                <a:cubicBezTo>
                  <a:pt x="1687295" y="115699"/>
                  <a:pt x="1438375" y="87759"/>
                  <a:pt x="1247875" y="68709"/>
                </a:cubicBezTo>
                <a:cubicBezTo>
                  <a:pt x="1057375" y="49659"/>
                  <a:pt x="897355" y="34419"/>
                  <a:pt x="699235" y="22989"/>
                </a:cubicBezTo>
                <a:cubicBezTo>
                  <a:pt x="501115" y="11559"/>
                  <a:pt x="164565" y="1399"/>
                  <a:pt x="59155" y="129"/>
                </a:cubicBezTo>
                <a:cubicBezTo>
                  <a:pt x="-46255" y="-1141"/>
                  <a:pt x="10260" y="7114"/>
                  <a:pt x="66775" y="1536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7" idx="18"/>
          </p:cNvCxnSpPr>
          <p:nvPr/>
        </p:nvCxnSpPr>
        <p:spPr>
          <a:xfrm flipH="1" flipV="1">
            <a:off x="6275070" y="2114550"/>
            <a:ext cx="840105" cy="10401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Undergraduate Research</a:t>
            </a:r>
          </a:p>
        </p:txBody>
      </p:sp>
      <p:sp>
        <p:nvSpPr>
          <p:cNvPr id="3" name="Content Placeholder 2"/>
          <p:cNvSpPr>
            <a:spLocks noGrp="1"/>
          </p:cNvSpPr>
          <p:nvPr>
            <p:ph idx="1"/>
          </p:nvPr>
        </p:nvSpPr>
        <p:spPr/>
        <p:txBody>
          <a:bodyPr/>
          <a:lstStyle/>
          <a:p>
            <a:r>
              <a:rPr lang="en-US" dirty="0"/>
              <a:t>Steady flexible hours</a:t>
            </a:r>
          </a:p>
          <a:p>
            <a:r>
              <a:rPr lang="en-US" dirty="0"/>
              <a:t>Gain work experience</a:t>
            </a:r>
          </a:p>
          <a:p>
            <a:r>
              <a:rPr lang="en-US" dirty="0"/>
              <a:t>Building interpersonal communication skills</a:t>
            </a:r>
          </a:p>
          <a:p>
            <a:r>
              <a:rPr lang="en-US" dirty="0"/>
              <a:t>Work with professionals in your field</a:t>
            </a:r>
          </a:p>
          <a:p>
            <a:r>
              <a:rPr lang="en-US" dirty="0"/>
              <a:t>Gain more knowledge about your field of study</a:t>
            </a:r>
          </a:p>
          <a:p>
            <a:pPr marL="0" indent="0">
              <a:buNone/>
            </a:pPr>
            <a:endParaRPr lang="en-US" dirty="0"/>
          </a:p>
          <a:p>
            <a:endParaRPr lang="en-US" dirty="0"/>
          </a:p>
        </p:txBody>
      </p:sp>
    </p:spTree>
    <p:extLst>
      <p:ext uri="{BB962C8B-B14F-4D97-AF65-F5344CB8AC3E}">
        <p14:creationId xmlns:p14="http://schemas.microsoft.com/office/powerpoint/2010/main" val="1152109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Research Right for You?</a:t>
            </a:r>
          </a:p>
        </p:txBody>
      </p:sp>
      <p:sp>
        <p:nvSpPr>
          <p:cNvPr id="3" name="Content Placeholder 2"/>
          <p:cNvSpPr>
            <a:spLocks noGrp="1"/>
          </p:cNvSpPr>
          <p:nvPr>
            <p:ph idx="1"/>
          </p:nvPr>
        </p:nvSpPr>
        <p:spPr/>
        <p:txBody>
          <a:bodyPr/>
          <a:lstStyle/>
          <a:p>
            <a:r>
              <a:rPr lang="en-US" dirty="0"/>
              <a:t>Requirements</a:t>
            </a:r>
          </a:p>
          <a:p>
            <a:pPr lvl="1"/>
            <a:r>
              <a:rPr lang="en-US" dirty="0"/>
              <a:t>No course prerequisite (May depend on professor)</a:t>
            </a:r>
          </a:p>
          <a:p>
            <a:pPr lvl="1"/>
            <a:r>
              <a:rPr lang="en-US" dirty="0"/>
              <a:t>Attitude!</a:t>
            </a:r>
          </a:p>
          <a:p>
            <a:pPr lvl="1"/>
            <a:r>
              <a:rPr lang="en-US" dirty="0"/>
              <a:t>Willingness to learn and work with others</a:t>
            </a:r>
          </a:p>
          <a:p>
            <a:r>
              <a:rPr lang="en-US" dirty="0"/>
              <a:t>Looking for an opportunity to get the most out of your education</a:t>
            </a:r>
          </a:p>
          <a:p>
            <a:r>
              <a:rPr lang="en-US" dirty="0"/>
              <a:t>Why did we do it?</a:t>
            </a:r>
          </a:p>
          <a:p>
            <a:pPr lvl="1"/>
            <a:endParaRPr lang="en-US" dirty="0"/>
          </a:p>
          <a:p>
            <a:pPr lvl="1"/>
            <a:endParaRPr lang="en-US" dirty="0"/>
          </a:p>
        </p:txBody>
      </p:sp>
    </p:spTree>
    <p:extLst>
      <p:ext uri="{BB962C8B-B14F-4D97-AF65-F5344CB8AC3E}">
        <p14:creationId xmlns:p14="http://schemas.microsoft.com/office/powerpoint/2010/main" val="195184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EF2CCF-A3A6-4BB3-885E-14FCFC33C5F2}"/>
              </a:ext>
            </a:extLst>
          </p:cNvPr>
          <p:cNvSpPr>
            <a:spLocks noGrp="1"/>
          </p:cNvSpPr>
          <p:nvPr>
            <p:ph type="ctrTitle"/>
          </p:nvPr>
        </p:nvSpPr>
        <p:spPr/>
        <p:txBody>
          <a:bodyPr/>
          <a:lstStyle/>
          <a:p>
            <a:r>
              <a:rPr lang="en-US" dirty="0"/>
              <a:t>STUDENT INTERNSHIP PRESENTATION</a:t>
            </a:r>
          </a:p>
        </p:txBody>
      </p:sp>
      <p:sp>
        <p:nvSpPr>
          <p:cNvPr id="5" name="Subtitle 4">
            <a:extLst>
              <a:ext uri="{FF2B5EF4-FFF2-40B4-BE49-F238E27FC236}">
                <a16:creationId xmlns:a16="http://schemas.microsoft.com/office/drawing/2014/main" id="{D170D684-E70F-4E9A-829F-82B3E1582A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1521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Us</a:t>
            </a:r>
          </a:p>
        </p:txBody>
      </p:sp>
      <p:sp>
        <p:nvSpPr>
          <p:cNvPr id="3" name="Content Placeholder 2"/>
          <p:cNvSpPr>
            <a:spLocks noGrp="1"/>
          </p:cNvSpPr>
          <p:nvPr>
            <p:ph idx="1"/>
          </p:nvPr>
        </p:nvSpPr>
        <p:spPr/>
        <p:txBody>
          <a:bodyPr/>
          <a:lstStyle/>
          <a:p>
            <a:r>
              <a:rPr lang="en-US" dirty="0"/>
              <a:t>Nolan Pfaff</a:t>
            </a:r>
          </a:p>
          <a:p>
            <a:pPr lvl="1"/>
            <a:r>
              <a:rPr lang="en-US" dirty="0"/>
              <a:t>Senior</a:t>
            </a:r>
          </a:p>
          <a:p>
            <a:pPr lvl="1"/>
            <a:r>
              <a:rPr lang="en-US" dirty="0"/>
              <a:t>Double major in Computer Science and Math</a:t>
            </a:r>
          </a:p>
          <a:p>
            <a:pPr lvl="1"/>
            <a:endParaRPr lang="en-US" dirty="0"/>
          </a:p>
          <a:p>
            <a:pPr lvl="1"/>
            <a:endParaRPr lang="en-US" dirty="0"/>
          </a:p>
          <a:p>
            <a:r>
              <a:rPr lang="en-US" dirty="0"/>
              <a:t>Calvin </a:t>
            </a:r>
            <a:r>
              <a:rPr lang="en-US" dirty="0" err="1"/>
              <a:t>Rens</a:t>
            </a:r>
            <a:endParaRPr lang="en-US" dirty="0"/>
          </a:p>
          <a:p>
            <a:pPr lvl="1"/>
            <a:r>
              <a:rPr lang="en-US" dirty="0"/>
              <a:t>Junior</a:t>
            </a:r>
          </a:p>
          <a:p>
            <a:pPr lvl="1"/>
            <a:r>
              <a:rPr lang="en-US" dirty="0"/>
              <a:t>CS-Comprehensive Major</a:t>
            </a:r>
          </a:p>
          <a:p>
            <a:pPr lvl="1"/>
            <a:endParaRPr lang="en-US" dirty="0"/>
          </a:p>
          <a:p>
            <a:pPr lvl="1"/>
            <a:endParaRPr lang="en-US" dirty="0"/>
          </a:p>
        </p:txBody>
      </p:sp>
    </p:spTree>
    <p:extLst>
      <p:ext uri="{BB962C8B-B14F-4D97-AF65-F5344CB8AC3E}">
        <p14:creationId xmlns:p14="http://schemas.microsoft.com/office/powerpoint/2010/main" val="363743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ackthorne capital management">
            <a:extLst>
              <a:ext uri="{FF2B5EF4-FFF2-40B4-BE49-F238E27FC236}">
                <a16:creationId xmlns:a16="http://schemas.microsoft.com/office/drawing/2014/main" id="{19C8527D-2EDA-40EA-8721-18DE786D1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08" y="2058700"/>
            <a:ext cx="2506806" cy="2506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itewater innovation center">
            <a:extLst>
              <a:ext uri="{FF2B5EF4-FFF2-40B4-BE49-F238E27FC236}">
                <a16:creationId xmlns:a16="http://schemas.microsoft.com/office/drawing/2014/main" id="{73AB0631-5351-4F84-A792-9B3A139CB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634" y="1786912"/>
            <a:ext cx="5000625" cy="305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812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a:t>
            </a:r>
          </a:p>
        </p:txBody>
      </p:sp>
      <p:sp>
        <p:nvSpPr>
          <p:cNvPr id="3" name="Content Placeholder 2"/>
          <p:cNvSpPr>
            <a:spLocks noGrp="1"/>
          </p:cNvSpPr>
          <p:nvPr>
            <p:ph idx="1"/>
          </p:nvPr>
        </p:nvSpPr>
        <p:spPr/>
        <p:txBody>
          <a:bodyPr/>
          <a:lstStyle/>
          <a:p>
            <a:r>
              <a:rPr lang="en-US" dirty="0"/>
              <a:t>Started as undergrad research</a:t>
            </a:r>
          </a:p>
          <a:p>
            <a:r>
              <a:rPr lang="en-US" dirty="0"/>
              <a:t>Development of Machine Learning tool</a:t>
            </a:r>
          </a:p>
          <a:p>
            <a:r>
              <a:rPr lang="en-US" dirty="0"/>
              <a:t>Started working with </a:t>
            </a:r>
            <a:r>
              <a:rPr lang="en-US" dirty="0" err="1"/>
              <a:t>Blackthorne</a:t>
            </a:r>
            <a:endParaRPr lang="en-US" dirty="0"/>
          </a:p>
          <a:p>
            <a:r>
              <a:rPr lang="en-US" dirty="0"/>
              <a:t>Invited to continue project as Internship</a:t>
            </a:r>
          </a:p>
          <a:p>
            <a:r>
              <a:rPr lang="en-US" dirty="0"/>
              <a:t>Working on frontend UI development and connecting backend with user input</a:t>
            </a:r>
          </a:p>
        </p:txBody>
      </p:sp>
    </p:spTree>
    <p:extLst>
      <p:ext uri="{BB962C8B-B14F-4D97-AF65-F5344CB8AC3E}">
        <p14:creationId xmlns:p14="http://schemas.microsoft.com/office/powerpoint/2010/main" val="1116247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Games</a:t>
            </a:r>
          </a:p>
        </p:txBody>
      </p:sp>
    </p:spTree>
    <p:extLst>
      <p:ext uri="{BB962C8B-B14F-4D97-AF65-F5344CB8AC3E}">
        <p14:creationId xmlns:p14="http://schemas.microsoft.com/office/powerpoint/2010/main" val="2188376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5" name="Content Placeholder 4"/>
          <p:cNvSpPr>
            <a:spLocks noGrp="1"/>
          </p:cNvSpPr>
          <p:nvPr>
            <p:ph idx="1"/>
          </p:nvPr>
        </p:nvSpPr>
        <p:spPr/>
        <p:txBody>
          <a:bodyPr>
            <a:normAutofit/>
          </a:bodyPr>
          <a:lstStyle/>
          <a:p>
            <a:pPr marL="0" indent="0">
              <a:buNone/>
            </a:pPr>
            <a:r>
              <a:rPr lang="en-US" sz="2000" dirty="0"/>
              <a:t>Q1.</a:t>
            </a:r>
          </a:p>
          <a:p>
            <a:pPr marL="0" indent="0">
              <a:buNone/>
            </a:pPr>
            <a:endParaRPr lang="en-US" sz="4000" dirty="0"/>
          </a:p>
          <a:p>
            <a:pPr marL="0" indent="0">
              <a:buNone/>
            </a:pPr>
            <a:r>
              <a:rPr lang="en-US" sz="2800" dirty="0"/>
              <a:t>What is 1 + 2 + 4 + … + 2048?</a:t>
            </a:r>
          </a:p>
          <a:p>
            <a:pPr marL="0" indent="0">
              <a:buNone/>
            </a:pPr>
            <a:endParaRPr lang="en-US" sz="4000" dirty="0"/>
          </a:p>
        </p:txBody>
      </p:sp>
    </p:spTree>
    <p:extLst>
      <p:ext uri="{BB962C8B-B14F-4D97-AF65-F5344CB8AC3E}">
        <p14:creationId xmlns:p14="http://schemas.microsoft.com/office/powerpoint/2010/main" val="427866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8"/>
          <p:cNvSpPr txBox="1">
            <a:spLocks/>
          </p:cNvSpPr>
          <p:nvPr/>
        </p:nvSpPr>
        <p:spPr bwMode="auto">
          <a:xfrm>
            <a:off x="3200400" y="4267200"/>
            <a:ext cx="54102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a:t>Tracy Thom, HR Manager</a:t>
            </a:r>
          </a:p>
        </p:txBody>
      </p:sp>
    </p:spTree>
    <p:extLst>
      <p:ext uri="{BB962C8B-B14F-4D97-AF65-F5344CB8AC3E}">
        <p14:creationId xmlns:p14="http://schemas.microsoft.com/office/powerpoint/2010/main" val="1959869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pPr marL="0" indent="0">
              <a:buNone/>
            </a:pPr>
            <a:r>
              <a:rPr lang="en-US" sz="2400" dirty="0"/>
              <a:t>Answer:</a:t>
            </a:r>
          </a:p>
          <a:p>
            <a:pPr marL="0" indent="0">
              <a:buNone/>
            </a:pPr>
            <a:endParaRPr lang="en-US" dirty="0"/>
          </a:p>
          <a:p>
            <a:pPr marL="0" indent="0">
              <a:buNone/>
            </a:pPr>
            <a:r>
              <a:rPr lang="en-US" sz="3200" dirty="0"/>
              <a:t>4095 (the sum of all powers of 2 is one less than the next highest power of 2)</a:t>
            </a:r>
          </a:p>
          <a:p>
            <a:endParaRPr lang="en-US" dirty="0"/>
          </a:p>
        </p:txBody>
      </p:sp>
    </p:spTree>
    <p:extLst>
      <p:ext uri="{BB962C8B-B14F-4D97-AF65-F5344CB8AC3E}">
        <p14:creationId xmlns:p14="http://schemas.microsoft.com/office/powerpoint/2010/main" val="288960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pPr marL="0" indent="0">
              <a:buNone/>
            </a:pPr>
            <a:r>
              <a:rPr lang="en-US" dirty="0"/>
              <a:t>Q2:</a:t>
            </a:r>
          </a:p>
          <a:p>
            <a:pPr marL="0" indent="0">
              <a:buNone/>
            </a:pPr>
            <a:endParaRPr lang="en-US" dirty="0"/>
          </a:p>
          <a:p>
            <a:pPr marL="0" indent="0">
              <a:buNone/>
            </a:pPr>
            <a:r>
              <a:rPr lang="en-US" sz="3200" dirty="0"/>
              <a:t>How many digits are there in the base 2 representation of the base 10 number 255?</a:t>
            </a:r>
          </a:p>
          <a:p>
            <a:pPr marL="0" indent="0">
              <a:buNone/>
            </a:pPr>
            <a:endParaRPr lang="en-US" sz="3200" dirty="0"/>
          </a:p>
          <a:p>
            <a:endParaRPr lang="en-US" sz="3200" dirty="0"/>
          </a:p>
          <a:p>
            <a:endParaRPr lang="en-US" dirty="0"/>
          </a:p>
        </p:txBody>
      </p:sp>
    </p:spTree>
    <p:extLst>
      <p:ext uri="{BB962C8B-B14F-4D97-AF65-F5344CB8AC3E}">
        <p14:creationId xmlns:p14="http://schemas.microsoft.com/office/powerpoint/2010/main" val="2709946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pPr marL="0" indent="0">
              <a:buNone/>
            </a:pPr>
            <a:r>
              <a:rPr lang="en-US" dirty="0"/>
              <a:t>Answer:</a:t>
            </a:r>
          </a:p>
          <a:p>
            <a:pPr marL="0" indent="0">
              <a:buNone/>
            </a:pPr>
            <a:endParaRPr lang="en-US" dirty="0"/>
          </a:p>
          <a:p>
            <a:pPr marL="0" indent="0">
              <a:buNone/>
            </a:pPr>
            <a:r>
              <a:rPr lang="en-US" sz="3600" dirty="0"/>
              <a:t>8 (since 256 = 2</a:t>
            </a:r>
            <a:r>
              <a:rPr lang="en-US" sz="3600" baseline="30000" dirty="0"/>
              <a:t>8</a:t>
            </a:r>
            <a:r>
              <a:rPr lang="en-US" sz="3600" dirty="0"/>
              <a:t>)</a:t>
            </a:r>
          </a:p>
          <a:p>
            <a:pPr marL="0" indent="0">
              <a:buNone/>
            </a:pPr>
            <a:endParaRPr lang="en-US" dirty="0"/>
          </a:p>
        </p:txBody>
      </p:sp>
    </p:spTree>
    <p:extLst>
      <p:ext uri="{BB962C8B-B14F-4D97-AF65-F5344CB8AC3E}">
        <p14:creationId xmlns:p14="http://schemas.microsoft.com/office/powerpoint/2010/main" val="1540260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pPr marL="0" indent="0">
              <a:buNone/>
            </a:pPr>
            <a:r>
              <a:rPr lang="en-US" dirty="0"/>
              <a:t>Q3</a:t>
            </a:r>
          </a:p>
          <a:p>
            <a:pPr marL="0" indent="0">
              <a:buNone/>
            </a:pPr>
            <a:endParaRPr lang="en-US" dirty="0"/>
          </a:p>
          <a:p>
            <a:pPr marL="0" indent="0">
              <a:buNone/>
            </a:pPr>
            <a:r>
              <a:rPr lang="en-US" sz="3600" dirty="0"/>
              <a:t>How many micrometers does it take to get a megameter?</a:t>
            </a:r>
          </a:p>
          <a:p>
            <a:pPr marL="0" indent="0">
              <a:buNone/>
            </a:pPr>
            <a:endParaRPr lang="en-US" dirty="0"/>
          </a:p>
        </p:txBody>
      </p:sp>
    </p:spTree>
    <p:extLst>
      <p:ext uri="{BB962C8B-B14F-4D97-AF65-F5344CB8AC3E}">
        <p14:creationId xmlns:p14="http://schemas.microsoft.com/office/powerpoint/2010/main" val="4008156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r>
              <a:rPr lang="en-US" dirty="0"/>
              <a:t>Answer</a:t>
            </a:r>
          </a:p>
          <a:p>
            <a:pPr marL="0" indent="0">
              <a:buNone/>
            </a:pPr>
            <a:endParaRPr lang="en-US" dirty="0"/>
          </a:p>
          <a:p>
            <a:pPr marL="0" indent="0">
              <a:buNone/>
            </a:pPr>
            <a:endParaRPr lang="en-US" dirty="0"/>
          </a:p>
          <a:p>
            <a:pPr marL="0" indent="0">
              <a:buNone/>
            </a:pPr>
            <a:r>
              <a:rPr lang="en-US" sz="3200" dirty="0"/>
              <a:t>10</a:t>
            </a:r>
            <a:r>
              <a:rPr lang="en-US" sz="3200" baseline="30000" dirty="0"/>
              <a:t>12</a:t>
            </a:r>
            <a:r>
              <a:rPr lang="en-US" sz="3200" dirty="0"/>
              <a:t> (since ‘micro’ is a millionth and ‘mega’ is a million)—also trillion</a:t>
            </a:r>
          </a:p>
          <a:p>
            <a:endParaRPr lang="en-US" dirty="0"/>
          </a:p>
        </p:txBody>
      </p:sp>
    </p:spTree>
    <p:extLst>
      <p:ext uri="{BB962C8B-B14F-4D97-AF65-F5344CB8AC3E}">
        <p14:creationId xmlns:p14="http://schemas.microsoft.com/office/powerpoint/2010/main" val="1827916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pPr marL="0" indent="0">
              <a:buNone/>
            </a:pPr>
            <a:r>
              <a:rPr lang="en-US" dirty="0"/>
              <a:t>Q4:</a:t>
            </a:r>
          </a:p>
          <a:p>
            <a:pPr marL="0" indent="0">
              <a:buNone/>
            </a:pPr>
            <a:endParaRPr lang="en-US" dirty="0"/>
          </a:p>
          <a:p>
            <a:pPr marL="0" indent="0">
              <a:buNone/>
            </a:pPr>
            <a:r>
              <a:rPr lang="en-US" sz="3600" dirty="0"/>
              <a:t>Find a solution to 2</a:t>
            </a:r>
            <a:r>
              <a:rPr lang="en-US" sz="3600" baseline="30000" dirty="0"/>
              <a:t>x</a:t>
            </a:r>
            <a:r>
              <a:rPr lang="en-US" sz="3600" dirty="0"/>
              <a:t> = x</a:t>
            </a:r>
            <a:r>
              <a:rPr lang="en-US" sz="3600" baseline="30000" dirty="0"/>
              <a:t>2</a:t>
            </a:r>
          </a:p>
          <a:p>
            <a:pPr marL="0" indent="0">
              <a:buNone/>
            </a:pPr>
            <a:r>
              <a:rPr lang="en-US" sz="3600" baseline="30000" dirty="0"/>
              <a:t>Is that the only one? Can you explain why or why not?</a:t>
            </a:r>
            <a:endParaRPr lang="en-US" sz="3600" dirty="0"/>
          </a:p>
          <a:p>
            <a:pPr marL="0" indent="0">
              <a:buNone/>
            </a:pPr>
            <a:endParaRPr lang="en-US" sz="3600" dirty="0"/>
          </a:p>
          <a:p>
            <a:pPr marL="0" indent="0">
              <a:buNone/>
            </a:pPr>
            <a:endParaRPr lang="en-US" dirty="0"/>
          </a:p>
        </p:txBody>
      </p:sp>
    </p:spTree>
    <p:extLst>
      <p:ext uri="{BB962C8B-B14F-4D97-AF65-F5344CB8AC3E}">
        <p14:creationId xmlns:p14="http://schemas.microsoft.com/office/powerpoint/2010/main" val="182029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r>
              <a:rPr lang="en-US" dirty="0"/>
              <a:t>Answer</a:t>
            </a:r>
          </a:p>
          <a:p>
            <a:pPr marL="0" indent="0">
              <a:buNone/>
            </a:pPr>
            <a:endParaRPr lang="en-US" dirty="0"/>
          </a:p>
          <a:p>
            <a:pPr marL="0" indent="0">
              <a:buNone/>
            </a:pPr>
            <a:r>
              <a:rPr lang="en-US" sz="3200" dirty="0"/>
              <a:t>X=2 or x=4 or x = -0.76666</a:t>
            </a:r>
          </a:p>
        </p:txBody>
      </p:sp>
      <p:pic>
        <p:nvPicPr>
          <p:cNvPr id="4" name="Picture 3"/>
          <p:cNvPicPr>
            <a:picLocks noChangeAspect="1"/>
          </p:cNvPicPr>
          <p:nvPr/>
        </p:nvPicPr>
        <p:blipFill>
          <a:blip r:embed="rId2"/>
          <a:stretch>
            <a:fillRect/>
          </a:stretch>
        </p:blipFill>
        <p:spPr>
          <a:xfrm>
            <a:off x="1847088" y="3429000"/>
            <a:ext cx="3295650" cy="3200400"/>
          </a:xfrm>
          <a:prstGeom prst="rect">
            <a:avLst/>
          </a:prstGeom>
        </p:spPr>
      </p:pic>
    </p:spTree>
    <p:extLst>
      <p:ext uri="{BB962C8B-B14F-4D97-AF65-F5344CB8AC3E}">
        <p14:creationId xmlns:p14="http://schemas.microsoft.com/office/powerpoint/2010/main" val="3216701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normAutofit/>
          </a:bodyPr>
          <a:lstStyle/>
          <a:p>
            <a:pPr marL="0" indent="0">
              <a:buNone/>
            </a:pPr>
            <a:r>
              <a:rPr lang="en-US" sz="2000" dirty="0"/>
              <a:t>Q5:</a:t>
            </a:r>
          </a:p>
          <a:p>
            <a:endParaRPr lang="en-US" sz="2000" dirty="0"/>
          </a:p>
          <a:p>
            <a:endParaRPr lang="en-US" sz="2000" dirty="0"/>
          </a:p>
          <a:p>
            <a:r>
              <a:rPr lang="en-US" sz="2800" dirty="0"/>
              <a:t>What is the value of				?</a:t>
            </a:r>
          </a:p>
        </p:txBody>
      </p:sp>
      <p:pic>
        <p:nvPicPr>
          <p:cNvPr id="4" name="Picture 3"/>
          <p:cNvPicPr>
            <a:picLocks noChangeAspect="1"/>
          </p:cNvPicPr>
          <p:nvPr/>
        </p:nvPicPr>
        <p:blipFill>
          <a:blip r:embed="rId2"/>
          <a:stretch>
            <a:fillRect/>
          </a:stretch>
        </p:blipFill>
        <p:spPr>
          <a:xfrm>
            <a:off x="4657915" y="3195828"/>
            <a:ext cx="2333625" cy="800100"/>
          </a:xfrm>
          <a:prstGeom prst="rect">
            <a:avLst/>
          </a:prstGeom>
        </p:spPr>
      </p:pic>
    </p:spTree>
    <p:extLst>
      <p:ext uri="{BB962C8B-B14F-4D97-AF65-F5344CB8AC3E}">
        <p14:creationId xmlns:p14="http://schemas.microsoft.com/office/powerpoint/2010/main" val="471442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questions</a:t>
            </a:r>
          </a:p>
        </p:txBody>
      </p:sp>
      <p:sp>
        <p:nvSpPr>
          <p:cNvPr id="3" name="Content Placeholder 2"/>
          <p:cNvSpPr>
            <a:spLocks noGrp="1"/>
          </p:cNvSpPr>
          <p:nvPr>
            <p:ph idx="1"/>
          </p:nvPr>
        </p:nvSpPr>
        <p:spPr/>
        <p:txBody>
          <a:bodyPr/>
          <a:lstStyle/>
          <a:p>
            <a:r>
              <a:rPr lang="en-US" dirty="0"/>
              <a:t>Answer</a:t>
            </a:r>
          </a:p>
          <a:p>
            <a:pPr marL="0" indent="0">
              <a:buNone/>
            </a:pPr>
            <a:endParaRPr lang="en-US" dirty="0"/>
          </a:p>
          <a:p>
            <a:pPr marL="0" indent="0">
              <a:buNone/>
            </a:pPr>
            <a:r>
              <a:rPr lang="en-US" sz="3200" dirty="0"/>
              <a:t>Denote it as x, we just need to solve 				and take the positive 				solution</a:t>
            </a:r>
          </a:p>
          <a:p>
            <a:pPr marL="0" indent="0">
              <a:buNone/>
            </a:pPr>
            <a:endParaRPr lang="en-US" sz="3200" dirty="0"/>
          </a:p>
        </p:txBody>
      </p:sp>
      <p:pic>
        <p:nvPicPr>
          <p:cNvPr id="5" name="Picture 4"/>
          <p:cNvPicPr>
            <a:picLocks noChangeAspect="1"/>
          </p:cNvPicPr>
          <p:nvPr/>
        </p:nvPicPr>
        <p:blipFill>
          <a:blip r:embed="rId2"/>
          <a:stretch>
            <a:fillRect/>
          </a:stretch>
        </p:blipFill>
        <p:spPr>
          <a:xfrm>
            <a:off x="894206" y="3402330"/>
            <a:ext cx="2109597" cy="602742"/>
          </a:xfrm>
          <a:prstGeom prst="rect">
            <a:avLst/>
          </a:prstGeom>
        </p:spPr>
      </p:pic>
      <p:pic>
        <p:nvPicPr>
          <p:cNvPr id="8" name="Picture 7"/>
          <p:cNvPicPr>
            <a:picLocks noChangeAspect="1"/>
          </p:cNvPicPr>
          <p:nvPr/>
        </p:nvPicPr>
        <p:blipFill>
          <a:blip r:embed="rId3"/>
          <a:stretch>
            <a:fillRect/>
          </a:stretch>
        </p:blipFill>
        <p:spPr>
          <a:xfrm>
            <a:off x="2685288" y="2329815"/>
            <a:ext cx="1066800" cy="552450"/>
          </a:xfrm>
          <a:prstGeom prst="rect">
            <a:avLst/>
          </a:prstGeom>
        </p:spPr>
      </p:pic>
    </p:spTree>
    <p:extLst>
      <p:ext uri="{BB962C8B-B14F-4D97-AF65-F5344CB8AC3E}">
        <p14:creationId xmlns:p14="http://schemas.microsoft.com/office/powerpoint/2010/main" val="2235067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a:xfrm>
            <a:off x="731520" y="1737360"/>
            <a:ext cx="7680960" cy="4983480"/>
          </a:xfrm>
        </p:spPr>
        <p:txBody>
          <a:bodyPr>
            <a:normAutofit/>
          </a:bodyPr>
          <a:lstStyle/>
          <a:p>
            <a:r>
              <a:rPr lang="en-US" dirty="0"/>
              <a:t>Q6. </a:t>
            </a:r>
          </a:p>
          <a:p>
            <a:pPr marL="0" indent="0">
              <a:buNone/>
            </a:pPr>
            <a:r>
              <a:rPr lang="en-US" sz="1900" dirty="0"/>
              <a:t>What is the output of the following code?</a:t>
            </a:r>
          </a:p>
          <a:p>
            <a:pPr marL="0" indent="0">
              <a:buNone/>
            </a:pPr>
            <a:r>
              <a:rPr lang="en-US" sz="1900" dirty="0"/>
              <a:t> </a:t>
            </a:r>
            <a:r>
              <a:rPr lang="en-US" sz="1900" b="1" dirty="0"/>
              <a:t>if</a:t>
            </a:r>
            <a:r>
              <a:rPr lang="en-US" sz="1900" dirty="0"/>
              <a:t>( age &gt; 35 || age &lt;=60){ </a:t>
            </a:r>
          </a:p>
          <a:p>
            <a:pPr marL="0" indent="0">
              <a:buNone/>
            </a:pPr>
            <a:r>
              <a:rPr lang="en-US" sz="1900" dirty="0"/>
              <a:t>	output = 50; </a:t>
            </a:r>
          </a:p>
          <a:p>
            <a:pPr marL="0" indent="0">
              <a:buNone/>
            </a:pPr>
            <a:r>
              <a:rPr lang="en-US" sz="1900" dirty="0"/>
              <a:t>} </a:t>
            </a:r>
          </a:p>
          <a:p>
            <a:pPr marL="0" indent="0">
              <a:buNone/>
            </a:pPr>
            <a:r>
              <a:rPr lang="en-US" sz="1900" b="1" dirty="0"/>
              <a:t>else{ </a:t>
            </a:r>
            <a:endParaRPr lang="en-US" sz="1900" dirty="0"/>
          </a:p>
          <a:p>
            <a:pPr marL="0" indent="0">
              <a:buNone/>
            </a:pPr>
            <a:r>
              <a:rPr lang="en-US" sz="1900" dirty="0"/>
              <a:t>	output = 10; </a:t>
            </a:r>
          </a:p>
          <a:p>
            <a:pPr marL="0" indent="0">
              <a:buNone/>
            </a:pPr>
            <a:r>
              <a:rPr lang="en-US" sz="1900" dirty="0"/>
              <a:t>} </a:t>
            </a:r>
          </a:p>
          <a:p>
            <a:pPr marL="342900" indent="-342900">
              <a:buAutoNum type="alphaUcPeriod"/>
            </a:pPr>
            <a:r>
              <a:rPr lang="en-US" sz="1900" dirty="0"/>
              <a:t>Depends on the value of age</a:t>
            </a:r>
          </a:p>
          <a:p>
            <a:pPr marL="342900" indent="-342900">
              <a:buAutoNum type="alphaUcPeriod"/>
            </a:pPr>
            <a:r>
              <a:rPr lang="en-US" sz="1900" dirty="0"/>
              <a:t>Depends on the initial value of output</a:t>
            </a:r>
          </a:p>
          <a:p>
            <a:pPr marL="342900" indent="-342900">
              <a:buAutoNum type="alphaUcPeriod"/>
            </a:pPr>
            <a:r>
              <a:rPr lang="en-US" sz="1900" dirty="0"/>
              <a:t>Always 50</a:t>
            </a:r>
          </a:p>
          <a:p>
            <a:pPr marL="342900" indent="-342900">
              <a:buFont typeface="Garamond" pitchFamily="18" charset="0"/>
              <a:buAutoNum type="alphaUcPeriod"/>
            </a:pPr>
            <a:r>
              <a:rPr lang="en-US" sz="1900" dirty="0"/>
              <a:t>Always 10</a:t>
            </a:r>
          </a:p>
          <a:p>
            <a:pPr marL="0" indent="0">
              <a:buNone/>
            </a:pPr>
            <a:endParaRPr lang="en-US" dirty="0"/>
          </a:p>
        </p:txBody>
      </p:sp>
    </p:spTree>
    <p:extLst>
      <p:ext uri="{BB962C8B-B14F-4D97-AF65-F5344CB8AC3E}">
        <p14:creationId xmlns:p14="http://schemas.microsoft.com/office/powerpoint/2010/main" val="289050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38150" y="877888"/>
            <a:ext cx="3657600" cy="685800"/>
          </a:xfrm>
        </p:spPr>
        <p:txBody>
          <a:bodyPr/>
          <a:lstStyle/>
          <a:p>
            <a:pPr algn="l" eaLnBrk="1" hangingPunct="1"/>
            <a:r>
              <a:rPr lang="en-US" altLang="en-US" sz="2400"/>
              <a:t>What we do</a:t>
            </a:r>
          </a:p>
        </p:txBody>
      </p:sp>
      <p:sp>
        <p:nvSpPr>
          <p:cNvPr id="5123" name="Content Placeholder 2"/>
          <p:cNvSpPr>
            <a:spLocks noGrp="1"/>
          </p:cNvSpPr>
          <p:nvPr>
            <p:ph idx="1"/>
          </p:nvPr>
        </p:nvSpPr>
        <p:spPr>
          <a:xfrm>
            <a:off x="133350" y="1452563"/>
            <a:ext cx="8821738" cy="2286000"/>
          </a:xfrm>
        </p:spPr>
        <p:txBody>
          <a:bodyPr>
            <a:normAutofit fontScale="92500" lnSpcReduction="10000"/>
          </a:bodyPr>
          <a:lstStyle/>
          <a:p>
            <a:pPr eaLnBrk="1" hangingPunct="1"/>
            <a:r>
              <a:rPr lang="en-US" altLang="en-US" sz="1600">
                <a:cs typeface="Times New Roman" panose="02020603050405020304" pitchFamily="18" charset="0"/>
              </a:rPr>
              <a:t>Since 1894, West Bend Mutual Insurance has come to stand for excellence through the use of innovative insurance products, steady growth, and financial stability offering property/casualty insurance for homes, autos, businesses and personal property.</a:t>
            </a:r>
            <a:endParaRPr lang="en-US" altLang="en-US" sz="1600"/>
          </a:p>
          <a:p>
            <a:pPr eaLnBrk="1" hangingPunct="1"/>
            <a:r>
              <a:rPr lang="en-US" altLang="en-US" sz="1600"/>
              <a:t>West Bend employs more than 1,200 associates and is represented by approximately 2,000 independent insurance agencies throughout the Midwest. </a:t>
            </a:r>
          </a:p>
          <a:p>
            <a:pPr eaLnBrk="1" hangingPunct="1"/>
            <a:r>
              <a:rPr lang="en-US" altLang="en-US" sz="1600"/>
              <a:t>Our company has been rated A (Excellent) or better by A.M. Best since 1971. Our associates’ dedication and commitment to providing exceptional service to policyholders and independent agent partners are the foundation of our Silver Lining</a:t>
            </a:r>
            <a:r>
              <a:rPr lang="en-US" altLang="en-US" sz="1600" baseline="30000"/>
              <a:t>®</a:t>
            </a:r>
            <a:r>
              <a:rPr lang="en-US" altLang="en-US" sz="1600"/>
              <a:t> brand, The Worst Brings Out Our Best</a:t>
            </a:r>
            <a:r>
              <a:rPr lang="en-US" altLang="en-US" sz="1600" baseline="30000"/>
              <a:t>®</a:t>
            </a:r>
            <a:r>
              <a:rPr lang="en-US" altLang="en-US" sz="1600"/>
              <a:t>. </a:t>
            </a:r>
          </a:p>
          <a:p>
            <a:pPr eaLnBrk="1" hangingPunct="1"/>
            <a:endParaRPr lang="en-US" altLang="en-US"/>
          </a:p>
        </p:txBody>
      </p:sp>
      <p:pic>
        <p:nvPicPr>
          <p:cNvPr id="51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0075" y="3863975"/>
            <a:ext cx="3033713" cy="2106613"/>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4"/>
          <p:cNvPicPr>
            <a:picLocks noChangeAspect="1"/>
          </p:cNvPicPr>
          <p:nvPr/>
        </p:nvPicPr>
        <p:blipFill>
          <a:blip r:embed="rId3">
            <a:extLst>
              <a:ext uri="{28A0092B-C50C-407E-A947-70E740481C1C}">
                <a14:useLocalDpi xmlns:a14="http://schemas.microsoft.com/office/drawing/2010/main" val="0"/>
              </a:ext>
            </a:extLst>
          </a:blip>
          <a:srcRect b="20103"/>
          <a:stretch>
            <a:fillRect/>
          </a:stretch>
        </p:blipFill>
        <p:spPr bwMode="auto">
          <a:xfrm>
            <a:off x="287338" y="3803650"/>
            <a:ext cx="2578100" cy="1387475"/>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5322888"/>
            <a:ext cx="1481138" cy="1122362"/>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p:cNvPicPr>
            <a:picLocks noChangeAspect="1"/>
          </p:cNvPicPr>
          <p:nvPr/>
        </p:nvPicPr>
        <p:blipFill>
          <a:blip r:embed="rId5">
            <a:extLst>
              <a:ext uri="{28A0092B-C50C-407E-A947-70E740481C1C}">
                <a14:useLocalDpi xmlns:a14="http://schemas.microsoft.com/office/drawing/2010/main" val="0"/>
              </a:ext>
            </a:extLst>
          </a:blip>
          <a:srcRect l="17708"/>
          <a:stretch>
            <a:fillRect/>
          </a:stretch>
        </p:blipFill>
        <p:spPr bwMode="auto">
          <a:xfrm>
            <a:off x="152400" y="5337175"/>
            <a:ext cx="1216025" cy="1108075"/>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4763" y="3757613"/>
            <a:ext cx="958850" cy="1439862"/>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2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3000" y="3757613"/>
            <a:ext cx="1481138" cy="1481137"/>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pic>
        <p:nvPicPr>
          <p:cNvPr id="5130" name="Picture 10"/>
          <p:cNvPicPr>
            <a:picLocks noChangeAspect="1"/>
          </p:cNvPicPr>
          <p:nvPr/>
        </p:nvPicPr>
        <p:blipFill>
          <a:blip r:embed="rId8">
            <a:extLst>
              <a:ext uri="{28A0092B-C50C-407E-A947-70E740481C1C}">
                <a14:useLocalDpi xmlns:a14="http://schemas.microsoft.com/office/drawing/2010/main" val="0"/>
              </a:ext>
            </a:extLst>
          </a:blip>
          <a:srcRect t="23959" b="16878"/>
          <a:stretch>
            <a:fillRect/>
          </a:stretch>
        </p:blipFill>
        <p:spPr bwMode="auto">
          <a:xfrm>
            <a:off x="6248400" y="5356225"/>
            <a:ext cx="2800350" cy="1104900"/>
          </a:xfrm>
          <a:prstGeom prst="rect">
            <a:avLst/>
          </a:prstGeom>
          <a:noFill/>
          <a:ln w="9525">
            <a:solidFill>
              <a:srgbClr val="05255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147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sz="2000" dirty="0"/>
              <a:t>C. Always 50</a:t>
            </a:r>
          </a:p>
          <a:p>
            <a:pPr marL="0" indent="0">
              <a:buNone/>
            </a:pPr>
            <a:endParaRPr lang="en-US" sz="2000" dirty="0"/>
          </a:p>
          <a:p>
            <a:pPr marL="0" indent="0">
              <a:buNone/>
            </a:pPr>
            <a:r>
              <a:rPr lang="en-US" sz="2000" dirty="0"/>
              <a:t>The condition is always true regardless of the value of age.</a:t>
            </a:r>
          </a:p>
        </p:txBody>
      </p:sp>
    </p:spTree>
    <p:extLst>
      <p:ext uri="{BB962C8B-B14F-4D97-AF65-F5344CB8AC3E}">
        <p14:creationId xmlns:p14="http://schemas.microsoft.com/office/powerpoint/2010/main" val="2496725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a:xfrm>
            <a:off x="731520" y="2103120"/>
            <a:ext cx="7680960" cy="4416552"/>
          </a:xfrm>
        </p:spPr>
        <p:txBody>
          <a:bodyPr>
            <a:normAutofit fontScale="92500" lnSpcReduction="10000"/>
          </a:bodyPr>
          <a:lstStyle/>
          <a:p>
            <a:r>
              <a:rPr lang="en-US" dirty="0"/>
              <a:t>Q7 </a:t>
            </a:r>
          </a:p>
          <a:p>
            <a:pPr marL="0" indent="0">
              <a:buNone/>
            </a:pPr>
            <a:r>
              <a:rPr lang="en-US" sz="2200" dirty="0"/>
              <a:t>What will be the output of the following code</a:t>
            </a:r>
          </a:p>
          <a:p>
            <a:pPr marL="0" indent="0">
              <a:buNone/>
            </a:pPr>
            <a:endParaRPr lang="en-US" dirty="0"/>
          </a:p>
          <a:p>
            <a:pPr marL="0" indent="0">
              <a:buNone/>
            </a:pPr>
            <a:r>
              <a:rPr lang="en-US" dirty="0"/>
              <a:t> </a:t>
            </a:r>
            <a:r>
              <a:rPr lang="en-US" sz="1900" dirty="0" err="1"/>
              <a:t>int</a:t>
            </a:r>
            <a:r>
              <a:rPr lang="en-US" sz="1900" dirty="0"/>
              <a:t> </a:t>
            </a:r>
            <a:r>
              <a:rPr lang="en-US" sz="1900" dirty="0" err="1"/>
              <a:t>i</a:t>
            </a:r>
            <a:r>
              <a:rPr lang="en-US" sz="1900" dirty="0"/>
              <a:t>;</a:t>
            </a:r>
          </a:p>
          <a:p>
            <a:pPr marL="0" indent="0">
              <a:buNone/>
            </a:pPr>
            <a:r>
              <a:rPr lang="en-US" sz="1900" dirty="0"/>
              <a:t> for(</a:t>
            </a:r>
            <a:r>
              <a:rPr lang="en-US" sz="1900" dirty="0" err="1"/>
              <a:t>i</a:t>
            </a:r>
            <a:r>
              <a:rPr lang="en-US" sz="1900" dirty="0"/>
              <a:t>=0; </a:t>
            </a:r>
            <a:r>
              <a:rPr lang="en-US" sz="1900" dirty="0" err="1"/>
              <a:t>i</a:t>
            </a:r>
            <a:r>
              <a:rPr lang="en-US" sz="1900" dirty="0"/>
              <a:t>&lt;5; </a:t>
            </a:r>
            <a:r>
              <a:rPr lang="en-US" sz="1900" dirty="0" err="1"/>
              <a:t>i</a:t>
            </a:r>
            <a:r>
              <a:rPr lang="en-US" sz="1900" dirty="0"/>
              <a:t>++)</a:t>
            </a:r>
          </a:p>
          <a:p>
            <a:pPr marL="0" indent="0">
              <a:buNone/>
            </a:pPr>
            <a:r>
              <a:rPr lang="en-US" sz="1900" dirty="0"/>
              <a:t> {</a:t>
            </a:r>
          </a:p>
          <a:p>
            <a:pPr marL="0" indent="0">
              <a:buNone/>
            </a:pPr>
            <a:r>
              <a:rPr lang="en-US" sz="1900" dirty="0"/>
              <a:t>    </a:t>
            </a:r>
            <a:r>
              <a:rPr lang="en-US" sz="1900" dirty="0" err="1"/>
              <a:t>printf</a:t>
            </a:r>
            <a:r>
              <a:rPr lang="en-US" sz="1900" dirty="0"/>
              <a:t>(</a:t>
            </a:r>
            <a:r>
              <a:rPr lang="en-US" sz="1900" dirty="0" err="1"/>
              <a:t>i</a:t>
            </a:r>
            <a:r>
              <a:rPr lang="en-US" sz="1900" dirty="0"/>
              <a:t>); //a generic print function</a:t>
            </a:r>
          </a:p>
          <a:p>
            <a:pPr marL="0" indent="0">
              <a:buNone/>
            </a:pPr>
            <a:r>
              <a:rPr lang="en-US" sz="1900" dirty="0"/>
              <a:t>    </a:t>
            </a:r>
            <a:r>
              <a:rPr lang="en-US" sz="1900" dirty="0" err="1"/>
              <a:t>i</a:t>
            </a:r>
            <a:r>
              <a:rPr lang="en-US" sz="1900" dirty="0"/>
              <a:t>++;</a:t>
            </a:r>
          </a:p>
          <a:p>
            <a:pPr marL="0" indent="0">
              <a:buNone/>
            </a:pPr>
            <a:r>
              <a:rPr lang="en-US" sz="1900" dirty="0"/>
              <a:t> }</a:t>
            </a:r>
          </a:p>
          <a:p>
            <a:pPr marL="342900" indent="-342900">
              <a:buAutoNum type="alphaUcParenR"/>
            </a:pPr>
            <a:r>
              <a:rPr lang="en-US" sz="1900" dirty="0"/>
              <a:t>0 1 2 3 4</a:t>
            </a:r>
          </a:p>
          <a:p>
            <a:pPr marL="342900" indent="-342900">
              <a:buAutoNum type="alphaUcParenR"/>
            </a:pPr>
            <a:r>
              <a:rPr lang="en-US" sz="1900" dirty="0"/>
              <a:t>1 3 5</a:t>
            </a:r>
          </a:p>
          <a:p>
            <a:pPr marL="342900" indent="-342900">
              <a:buAutoNum type="alphaUcParenR"/>
            </a:pPr>
            <a:r>
              <a:rPr lang="en-US" sz="1900" dirty="0"/>
              <a:t>0 2 4</a:t>
            </a:r>
          </a:p>
        </p:txBody>
      </p:sp>
    </p:spTree>
    <p:extLst>
      <p:ext uri="{BB962C8B-B14F-4D97-AF65-F5344CB8AC3E}">
        <p14:creationId xmlns:p14="http://schemas.microsoft.com/office/powerpoint/2010/main" val="545117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sz="2000" dirty="0"/>
              <a:t>C. 0 2 4</a:t>
            </a:r>
          </a:p>
          <a:p>
            <a:pPr marL="0" indent="0">
              <a:buNone/>
            </a:pPr>
            <a:endParaRPr lang="en-US" sz="2000" dirty="0"/>
          </a:p>
          <a:p>
            <a:pPr marL="0" indent="0">
              <a:buNone/>
            </a:pPr>
            <a:r>
              <a:rPr lang="en-US" sz="2000" dirty="0"/>
              <a:t>The value of </a:t>
            </a:r>
            <a:r>
              <a:rPr lang="en-US" sz="2000" dirty="0" err="1"/>
              <a:t>i</a:t>
            </a:r>
            <a:r>
              <a:rPr lang="en-US" sz="2000" dirty="0"/>
              <a:t> is increased twice in each loop (one in the loop statement after the print out sentence, one in the for sentence.) Also The first value printed is 0.</a:t>
            </a:r>
          </a:p>
        </p:txBody>
      </p:sp>
    </p:spTree>
    <p:extLst>
      <p:ext uri="{BB962C8B-B14F-4D97-AF65-F5344CB8AC3E}">
        <p14:creationId xmlns:p14="http://schemas.microsoft.com/office/powerpoint/2010/main" val="278926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r>
              <a:rPr lang="en-US" dirty="0" smtClean="0"/>
              <a:t>Q8</a:t>
            </a:r>
            <a:endParaRPr lang="en-US" dirty="0"/>
          </a:p>
          <a:p>
            <a:pPr marL="0" indent="0">
              <a:buNone/>
            </a:pPr>
            <a:r>
              <a:rPr lang="en-US" dirty="0"/>
              <a:t> </a:t>
            </a:r>
            <a:r>
              <a:rPr lang="en-US" altLang="en-US" dirty="0">
                <a:solidFill>
                  <a:srgbClr val="333333"/>
                </a:solidFill>
                <a:ea typeface="q_serif"/>
              </a:rPr>
              <a:t>Change/add only one character so that the following program prints * exactly 20 times. </a:t>
            </a:r>
            <a:r>
              <a:rPr lang="en-US" altLang="en-US" dirty="0"/>
              <a:t/>
            </a:r>
            <a:br>
              <a:rPr lang="en-US" altLang="en-US" dirty="0"/>
            </a:br>
            <a:endParaRPr lang="en-US" dirty="0"/>
          </a:p>
          <a:p>
            <a:pPr marL="0" indent="0" defTabSz="685800">
              <a:buClrTx/>
              <a:buFontTx/>
              <a:buChar char="•"/>
            </a:pPr>
            <a:endParaRPr lang="en-US" altLang="en-US" sz="1600" dirty="0">
              <a:solidFill>
                <a:srgbClr val="333333"/>
              </a:solidFill>
              <a:latin typeface="Courier New" panose="02070309020205020404" pitchFamily="49" charset="0"/>
              <a:cs typeface="Courier New" panose="02070309020205020404" pitchFamily="49" charset="0"/>
            </a:endParaRPr>
          </a:p>
          <a:p>
            <a:pPr marL="0" indent="0" defTabSz="685800">
              <a:buClrTx/>
              <a:buNone/>
            </a:pPr>
            <a:r>
              <a:rPr lang="en-US" altLang="en-US" sz="1600" dirty="0" err="1">
                <a:solidFill>
                  <a:srgbClr val="902000"/>
                </a:solidFill>
                <a:latin typeface="Consolas" panose="020B0609020204030204" pitchFamily="49" charset="0"/>
                <a:cs typeface="Consolas" panose="020B0609020204030204" pitchFamily="49" charset="0"/>
              </a:rPr>
              <a:t>int</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err="1">
                <a:solidFill>
                  <a:srgbClr val="666666"/>
                </a:solidFill>
                <a:latin typeface="Consolas" panose="020B0609020204030204" pitchFamily="49" charset="0"/>
                <a:cs typeface="Consolas" panose="020B0609020204030204" pitchFamily="49" charset="0"/>
              </a:rPr>
              <a:t>i</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666666"/>
                </a:solidFill>
                <a:latin typeface="Consolas" panose="020B0609020204030204" pitchFamily="49" charset="0"/>
                <a:cs typeface="Consolas" panose="020B0609020204030204" pitchFamily="49" charset="0"/>
              </a:rPr>
              <a:t> n </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a:solidFill>
                  <a:srgbClr val="40A070"/>
                </a:solidFill>
                <a:latin typeface="Consolas" panose="020B0609020204030204" pitchFamily="49" charset="0"/>
                <a:cs typeface="Consolas" panose="020B0609020204030204" pitchFamily="49" charset="0"/>
              </a:rPr>
              <a:t>20</a:t>
            </a:r>
            <a:r>
              <a:rPr lang="en-US" altLang="en-US" sz="1600" dirty="0">
                <a:solidFill>
                  <a:srgbClr val="666600"/>
                </a:solidFill>
                <a:latin typeface="Consolas" panose="020B0609020204030204" pitchFamily="49" charset="0"/>
                <a:cs typeface="Consolas" panose="020B0609020204030204" pitchFamily="49" charset="0"/>
              </a:rPr>
              <a:t>;</a:t>
            </a:r>
            <a:endParaRPr lang="en-US" altLang="en-US" sz="1600" dirty="0">
              <a:solidFill>
                <a:srgbClr val="999999"/>
              </a:solidFill>
              <a:latin typeface="Courier New" panose="02070309020205020404" pitchFamily="49" charset="0"/>
              <a:cs typeface="Courier New" panose="02070309020205020404" pitchFamily="49" charset="0"/>
            </a:endParaRPr>
          </a:p>
          <a:p>
            <a:pPr marL="0" indent="0" defTabSz="685800">
              <a:buClrTx/>
              <a:buNone/>
            </a:pPr>
            <a:r>
              <a:rPr lang="en-US" altLang="en-US" sz="1600" b="1" dirty="0">
                <a:solidFill>
                  <a:srgbClr val="007020"/>
                </a:solidFill>
                <a:latin typeface="Consolas" panose="020B0609020204030204" pitchFamily="49" charset="0"/>
                <a:cs typeface="Consolas" panose="020B0609020204030204" pitchFamily="49" charset="0"/>
              </a:rPr>
              <a:t>for</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err="1">
                <a:solidFill>
                  <a:srgbClr val="666666"/>
                </a:solidFill>
                <a:latin typeface="Consolas" panose="020B0609020204030204" pitchFamily="49" charset="0"/>
                <a:cs typeface="Consolas" panose="020B0609020204030204" pitchFamily="49" charset="0"/>
              </a:rPr>
              <a:t>i</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a:solidFill>
                  <a:srgbClr val="40A070"/>
                </a:solidFill>
                <a:latin typeface="Consolas" panose="020B0609020204030204" pitchFamily="49" charset="0"/>
                <a:cs typeface="Consolas" panose="020B0609020204030204" pitchFamily="49" charset="0"/>
              </a:rPr>
              <a:t>0</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err="1">
                <a:solidFill>
                  <a:srgbClr val="666666"/>
                </a:solidFill>
                <a:latin typeface="Consolas" panose="020B0609020204030204" pitchFamily="49" charset="0"/>
                <a:cs typeface="Consolas" panose="020B0609020204030204" pitchFamily="49" charset="0"/>
              </a:rPr>
              <a:t>i</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a:solidFill>
                  <a:srgbClr val="666600"/>
                </a:solidFill>
                <a:latin typeface="Consolas" panose="020B0609020204030204" pitchFamily="49" charset="0"/>
                <a:cs typeface="Consolas" panose="020B0609020204030204" pitchFamily="49" charset="0"/>
              </a:rPr>
              <a:t>&lt;</a:t>
            </a:r>
            <a:r>
              <a:rPr lang="en-US" altLang="en-US" sz="1600" dirty="0">
                <a:solidFill>
                  <a:srgbClr val="666666"/>
                </a:solidFill>
                <a:latin typeface="Consolas" panose="020B0609020204030204" pitchFamily="49" charset="0"/>
                <a:cs typeface="Consolas" panose="020B0609020204030204" pitchFamily="49" charset="0"/>
              </a:rPr>
              <a:t> n</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err="1">
                <a:solidFill>
                  <a:srgbClr val="666666"/>
                </a:solidFill>
                <a:latin typeface="Consolas" panose="020B0609020204030204" pitchFamily="49" charset="0"/>
                <a:cs typeface="Consolas" panose="020B0609020204030204" pitchFamily="49" charset="0"/>
              </a:rPr>
              <a:t>i</a:t>
            </a:r>
            <a:r>
              <a:rPr lang="en-US" altLang="en-US" sz="1600" dirty="0">
                <a:solidFill>
                  <a:srgbClr val="666600"/>
                </a:solidFill>
                <a:latin typeface="Consolas" panose="020B0609020204030204" pitchFamily="49" charset="0"/>
                <a:cs typeface="Consolas" panose="020B0609020204030204" pitchFamily="49" charset="0"/>
              </a:rPr>
              <a:t>--){</a:t>
            </a:r>
            <a:endParaRPr lang="en-US" altLang="en-US" sz="1600" dirty="0">
              <a:solidFill>
                <a:srgbClr val="999999"/>
              </a:solidFill>
              <a:latin typeface="Courier New" panose="02070309020205020404" pitchFamily="49" charset="0"/>
              <a:cs typeface="Courier New" panose="02070309020205020404" pitchFamily="49" charset="0"/>
            </a:endParaRPr>
          </a:p>
          <a:p>
            <a:pPr marL="0" indent="0" defTabSz="685800">
              <a:buClrTx/>
              <a:buNone/>
            </a:pPr>
            <a:r>
              <a:rPr lang="en-US" altLang="en-US" sz="1600" dirty="0">
                <a:solidFill>
                  <a:srgbClr val="666666"/>
                </a:solidFill>
                <a:latin typeface="Consolas" panose="020B0609020204030204" pitchFamily="49" charset="0"/>
                <a:cs typeface="Consolas" panose="020B0609020204030204" pitchFamily="49" charset="0"/>
              </a:rPr>
              <a:t>	</a:t>
            </a:r>
            <a:r>
              <a:rPr lang="en-US" altLang="en-US" sz="1600" dirty="0" err="1">
                <a:solidFill>
                  <a:srgbClr val="666666"/>
                </a:solidFill>
                <a:latin typeface="Consolas" panose="020B0609020204030204" pitchFamily="49" charset="0"/>
                <a:cs typeface="Consolas" panose="020B0609020204030204" pitchFamily="49" charset="0"/>
              </a:rPr>
              <a:t>printf</a:t>
            </a:r>
            <a:r>
              <a:rPr lang="en-US" altLang="en-US" sz="1600" dirty="0">
                <a:solidFill>
                  <a:srgbClr val="666600"/>
                </a:solidFill>
                <a:latin typeface="Consolas" panose="020B0609020204030204" pitchFamily="49" charset="0"/>
                <a:cs typeface="Consolas" panose="020B0609020204030204" pitchFamily="49" charset="0"/>
              </a:rPr>
              <a:t>(</a:t>
            </a:r>
            <a:r>
              <a:rPr lang="en-US" altLang="en-US" sz="1600" dirty="0">
                <a:solidFill>
                  <a:srgbClr val="4070A0"/>
                </a:solidFill>
                <a:latin typeface="Consolas" panose="020B0609020204030204" pitchFamily="49" charset="0"/>
                <a:cs typeface="Consolas" panose="020B0609020204030204" pitchFamily="49" charset="0"/>
              </a:rPr>
              <a:t>"*"</a:t>
            </a:r>
            <a:r>
              <a:rPr lang="en-US" altLang="en-US" sz="1600" dirty="0">
                <a:solidFill>
                  <a:srgbClr val="666600"/>
                </a:solidFill>
                <a:latin typeface="Consolas" panose="020B0609020204030204" pitchFamily="49" charset="0"/>
                <a:cs typeface="Consolas" panose="020B0609020204030204" pitchFamily="49" charset="0"/>
              </a:rPr>
              <a:t>);</a:t>
            </a:r>
          </a:p>
          <a:p>
            <a:pPr marL="0" indent="0" defTabSz="685800">
              <a:buClrTx/>
              <a:buNone/>
            </a:pPr>
            <a:r>
              <a:rPr lang="en-US" altLang="en-US" sz="1600" dirty="0">
                <a:solidFill>
                  <a:srgbClr val="666600"/>
                </a:solidFill>
                <a:latin typeface="Consolas" panose="020B0609020204030204" pitchFamily="49" charset="0"/>
                <a:cs typeface="Consolas" panose="020B0609020204030204" pitchFamily="49" charset="0"/>
              </a:rPr>
              <a:t>}</a:t>
            </a:r>
            <a:endParaRPr lang="en-US" altLang="en-US" sz="1600" dirty="0">
              <a:solidFill>
                <a:srgbClr val="333333"/>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74501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sz="2000" dirty="0"/>
              <a:t>1. Change </a:t>
            </a:r>
            <a:r>
              <a:rPr lang="en-US" sz="2000" dirty="0" err="1"/>
              <a:t>i</a:t>
            </a:r>
            <a:r>
              <a:rPr lang="en-US" sz="2000" dirty="0"/>
              <a:t> &lt; n into –</a:t>
            </a:r>
            <a:r>
              <a:rPr lang="en-US" sz="2000" dirty="0" err="1"/>
              <a:t>i</a:t>
            </a:r>
            <a:r>
              <a:rPr lang="en-US" sz="2000" dirty="0"/>
              <a:t> &lt; n: it will compare values 1,2,3,…20 with n,</a:t>
            </a:r>
          </a:p>
          <a:p>
            <a:pPr marL="0" indent="0">
              <a:buNone/>
            </a:pPr>
            <a:endParaRPr lang="en-US" sz="2000" dirty="0"/>
          </a:p>
          <a:p>
            <a:pPr marL="0" indent="0">
              <a:buNone/>
            </a:pPr>
            <a:r>
              <a:rPr lang="en-US" sz="2000" dirty="0"/>
              <a:t>2. Change </a:t>
            </a:r>
            <a:r>
              <a:rPr lang="en-US" sz="2000" dirty="0" err="1"/>
              <a:t>i</a:t>
            </a:r>
            <a:r>
              <a:rPr lang="en-US" sz="2000" dirty="0"/>
              <a:t>– into n-- : after 20 loops n will become 0 and the condition </a:t>
            </a:r>
            <a:r>
              <a:rPr lang="en-US" sz="2000" dirty="0" err="1"/>
              <a:t>i</a:t>
            </a:r>
            <a:r>
              <a:rPr lang="en-US" sz="2000" dirty="0"/>
              <a:t>&lt;n will be violated </a:t>
            </a:r>
          </a:p>
        </p:txBody>
      </p:sp>
    </p:spTree>
    <p:extLst>
      <p:ext uri="{BB962C8B-B14F-4D97-AF65-F5344CB8AC3E}">
        <p14:creationId xmlns:p14="http://schemas.microsoft.com/office/powerpoint/2010/main" val="3031531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lnSpcReduction="10000"/>
          </a:bodyPr>
          <a:lstStyle/>
          <a:p>
            <a:r>
              <a:rPr lang="en-US" dirty="0" smtClean="0"/>
              <a:t>Q9</a:t>
            </a:r>
            <a:endParaRPr lang="en-US" dirty="0"/>
          </a:p>
          <a:p>
            <a:pPr marL="0" indent="0">
              <a:buNone/>
            </a:pPr>
            <a:r>
              <a:rPr lang="en-US" dirty="0"/>
              <a:t>What is the output of the code</a:t>
            </a:r>
          </a:p>
          <a:p>
            <a:pPr marL="0" indent="0">
              <a:buNone/>
            </a:pPr>
            <a:endParaRPr lang="en-US" altLang="en-US" sz="1900" dirty="0">
              <a:solidFill>
                <a:srgbClr val="333333"/>
              </a:solidFill>
              <a:latin typeface="Courier New" panose="02070309020205020404" pitchFamily="49" charset="0"/>
              <a:ea typeface="q_serif"/>
              <a:cs typeface="Courier New" panose="02070309020205020404" pitchFamily="49" charset="0"/>
            </a:endParaRP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switch (n) {</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case 1:  </a:t>
            </a:r>
            <a:r>
              <a:rPr lang="en-US" altLang="en-US" sz="1900" dirty="0" err="1">
                <a:solidFill>
                  <a:srgbClr val="333333"/>
                </a:solidFill>
                <a:latin typeface="Consolas" panose="020B0609020204030204" pitchFamily="49" charset="0"/>
                <a:ea typeface="q_serif"/>
                <a:cs typeface="Courier New" panose="02070309020205020404" pitchFamily="49" charset="0"/>
              </a:rPr>
              <a:t>printf</a:t>
            </a:r>
            <a:r>
              <a:rPr lang="en-US" altLang="en-US" sz="1900" dirty="0">
                <a:solidFill>
                  <a:srgbClr val="333333"/>
                </a:solidFill>
                <a:latin typeface="Consolas" panose="020B0609020204030204" pitchFamily="49" charset="0"/>
                <a:ea typeface="q_serif"/>
                <a:cs typeface="Courier New" panose="02070309020205020404" pitchFamily="49" charset="0"/>
              </a:rPr>
              <a:t>("squirrels ");</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case 2:  </a:t>
            </a:r>
            <a:r>
              <a:rPr lang="en-US" altLang="en-US" sz="1900" dirty="0" err="1">
                <a:solidFill>
                  <a:srgbClr val="333333"/>
                </a:solidFill>
                <a:latin typeface="Consolas" panose="020B0609020204030204" pitchFamily="49" charset="0"/>
                <a:ea typeface="q_serif"/>
                <a:cs typeface="Courier New" panose="02070309020205020404" pitchFamily="49" charset="0"/>
              </a:rPr>
              <a:t>printf</a:t>
            </a:r>
            <a:r>
              <a:rPr lang="en-US" altLang="en-US" sz="1900" dirty="0">
                <a:solidFill>
                  <a:srgbClr val="333333"/>
                </a:solidFill>
                <a:latin typeface="Consolas" panose="020B0609020204030204" pitchFamily="49" charset="0"/>
                <a:ea typeface="q_serif"/>
                <a:cs typeface="Courier New" panose="02070309020205020404" pitchFamily="49" charset="0"/>
              </a:rPr>
              <a:t>("love to eat ");</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default: </a:t>
            </a:r>
            <a:r>
              <a:rPr lang="en-US" altLang="en-US" sz="1900" dirty="0" err="1">
                <a:solidFill>
                  <a:srgbClr val="333333"/>
                </a:solidFill>
                <a:latin typeface="Consolas" panose="020B0609020204030204" pitchFamily="49" charset="0"/>
                <a:ea typeface="q_serif"/>
                <a:cs typeface="Courier New" panose="02070309020205020404" pitchFamily="49" charset="0"/>
              </a:rPr>
              <a:t>printf</a:t>
            </a:r>
            <a:r>
              <a:rPr lang="en-US" altLang="en-US" sz="1900" dirty="0">
                <a:solidFill>
                  <a:srgbClr val="333333"/>
                </a:solidFill>
                <a:latin typeface="Consolas" panose="020B0609020204030204" pitchFamily="49" charset="0"/>
                <a:ea typeface="q_serif"/>
                <a:cs typeface="Courier New" panose="02070309020205020404" pitchFamily="49" charset="0"/>
              </a:rPr>
              <a:t>("nuts");</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a:t>
            </a:r>
          </a:p>
          <a:p>
            <a:pPr marL="0" indent="0">
              <a:buNone/>
            </a:pPr>
            <a:endParaRPr lang="en-US" altLang="en-US" dirty="0"/>
          </a:p>
          <a:p>
            <a:pPr marL="0" indent="0">
              <a:buNone/>
            </a:pPr>
            <a:r>
              <a:rPr lang="en-US" altLang="en-US" dirty="0"/>
              <a:t>when n = 1? When n = 5?</a:t>
            </a:r>
          </a:p>
        </p:txBody>
      </p:sp>
    </p:spTree>
    <p:extLst>
      <p:ext uri="{BB962C8B-B14F-4D97-AF65-F5344CB8AC3E}">
        <p14:creationId xmlns:p14="http://schemas.microsoft.com/office/powerpoint/2010/main" val="3877019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dirty="0"/>
              <a:t>n = 1: </a:t>
            </a:r>
            <a:r>
              <a:rPr lang="en-US" dirty="0">
                <a:latin typeface="Consolas" panose="020B0609020204030204" pitchFamily="49" charset="0"/>
              </a:rPr>
              <a:t>squirrels love to eat nuts</a:t>
            </a:r>
          </a:p>
          <a:p>
            <a:r>
              <a:rPr lang="en-US" dirty="0"/>
              <a:t>There’s no </a:t>
            </a:r>
            <a:r>
              <a:rPr lang="en-US" dirty="0">
                <a:latin typeface="Consolas" panose="020B0609020204030204" pitchFamily="49" charset="0"/>
              </a:rPr>
              <a:t>break;</a:t>
            </a:r>
            <a:r>
              <a:rPr lang="en-US" dirty="0"/>
              <a:t> after the </a:t>
            </a:r>
            <a:r>
              <a:rPr lang="en-US" dirty="0">
                <a:latin typeface="Consolas" panose="020B0609020204030204" pitchFamily="49" charset="0"/>
              </a:rPr>
              <a:t>case 1</a:t>
            </a:r>
            <a:r>
              <a:rPr lang="en-US" dirty="0"/>
              <a:t> or </a:t>
            </a:r>
            <a:r>
              <a:rPr lang="en-US" dirty="0">
                <a:latin typeface="Consolas" panose="020B0609020204030204" pitchFamily="49" charset="0"/>
              </a:rPr>
              <a:t>case 2</a:t>
            </a:r>
            <a:r>
              <a:rPr lang="en-US" dirty="0"/>
              <a:t> code continue to run till the end of the switch construct.</a:t>
            </a:r>
          </a:p>
          <a:p>
            <a:pPr marL="0" indent="0">
              <a:buNone/>
            </a:pPr>
            <a:endParaRPr lang="en-US" dirty="0"/>
          </a:p>
          <a:p>
            <a:pPr marL="0" indent="0">
              <a:buNone/>
            </a:pPr>
            <a:r>
              <a:rPr lang="en-US" dirty="0"/>
              <a:t>n = 5: </a:t>
            </a:r>
            <a:r>
              <a:rPr lang="en-US" dirty="0">
                <a:latin typeface="Consolas" panose="020B0609020204030204" pitchFamily="49" charset="0"/>
              </a:rPr>
              <a:t>nuts</a:t>
            </a:r>
          </a:p>
          <a:p>
            <a:r>
              <a:rPr lang="en-US" dirty="0"/>
              <a:t>The </a:t>
            </a:r>
            <a:r>
              <a:rPr lang="en-US" dirty="0">
                <a:latin typeface="Consolas" panose="020B0609020204030204" pitchFamily="49" charset="0"/>
              </a:rPr>
              <a:t>default</a:t>
            </a:r>
            <a:r>
              <a:rPr lang="en-US" dirty="0"/>
              <a:t> case (if any) is executed if no other case matches the </a:t>
            </a:r>
            <a:r>
              <a:rPr lang="en-US" dirty="0">
                <a:latin typeface="Consolas" panose="020B0609020204030204" pitchFamily="49" charset="0"/>
              </a:rPr>
              <a:t>switch</a:t>
            </a:r>
            <a:r>
              <a:rPr lang="en-US" dirty="0"/>
              <a:t> variable’s value.</a:t>
            </a:r>
          </a:p>
          <a:p>
            <a:pPr marL="0" indent="0">
              <a:buNone/>
            </a:pPr>
            <a:endParaRPr lang="en-US" dirty="0"/>
          </a:p>
          <a:p>
            <a:pPr marL="0" indent="0">
              <a:buNone/>
            </a:pPr>
            <a:endParaRPr lang="en-US" altLang="en-US" sz="1900" dirty="0">
              <a:solidFill>
                <a:srgbClr val="333333"/>
              </a:solidFill>
              <a:latin typeface="Courier New" panose="02070309020205020404" pitchFamily="49" charset="0"/>
              <a:ea typeface="q_serif"/>
              <a:cs typeface="Courier New" panose="02070309020205020404" pitchFamily="49" charset="0"/>
            </a:endParaRPr>
          </a:p>
        </p:txBody>
      </p:sp>
    </p:spTree>
    <p:extLst>
      <p:ext uri="{BB962C8B-B14F-4D97-AF65-F5344CB8AC3E}">
        <p14:creationId xmlns:p14="http://schemas.microsoft.com/office/powerpoint/2010/main" val="1647931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r>
              <a:rPr lang="en-US" dirty="0"/>
              <a:t>Question </a:t>
            </a:r>
            <a:r>
              <a:rPr lang="en-US" dirty="0" smtClean="0"/>
              <a:t>10</a:t>
            </a:r>
            <a:endParaRPr lang="en-US" dirty="0"/>
          </a:p>
          <a:p>
            <a:pPr marL="0" indent="0">
              <a:buNone/>
            </a:pPr>
            <a:r>
              <a:rPr lang="en-US" dirty="0"/>
              <a:t>Does this loop display any output? </a:t>
            </a:r>
          </a:p>
          <a:p>
            <a:pPr marL="0" indent="0">
              <a:buNone/>
            </a:pPr>
            <a:r>
              <a:rPr lang="en-US" dirty="0"/>
              <a:t>If so, what is the output? If not, why not?</a:t>
            </a:r>
          </a:p>
          <a:p>
            <a:pPr marL="0" indent="0">
              <a:buNone/>
            </a:pPr>
            <a:endParaRPr lang="en-US" altLang="en-US" sz="1900" dirty="0">
              <a:solidFill>
                <a:srgbClr val="333333"/>
              </a:solidFill>
              <a:latin typeface="Courier New" panose="02070309020205020404" pitchFamily="49" charset="0"/>
              <a:ea typeface="q_serif"/>
              <a:cs typeface="Courier New" panose="02070309020205020404" pitchFamily="49" charset="0"/>
            </a:endParaRPr>
          </a:p>
          <a:p>
            <a:pPr marL="0" indent="0">
              <a:buNone/>
            </a:pPr>
            <a:r>
              <a:rPr lang="en-US" altLang="en-US" sz="1900" dirty="0" err="1">
                <a:solidFill>
                  <a:srgbClr val="333333"/>
                </a:solidFill>
                <a:latin typeface="Consolas" panose="020B0609020204030204" pitchFamily="49" charset="0"/>
                <a:ea typeface="q_serif"/>
                <a:cs typeface="Courier New" panose="02070309020205020404" pitchFamily="49" charset="0"/>
              </a:rPr>
              <a:t>int</a:t>
            </a:r>
            <a:r>
              <a:rPr lang="en-US" altLang="en-US" sz="1900" dirty="0">
                <a:solidFill>
                  <a:srgbClr val="333333"/>
                </a:solidFill>
                <a:latin typeface="Consolas" panose="020B0609020204030204" pitchFamily="49" charset="0"/>
                <a:ea typeface="q_serif"/>
                <a:cs typeface="Courier New" panose="02070309020205020404" pitchFamily="49" charset="0"/>
              </a:rPr>
              <a:t> n = -1;</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do {</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n++;</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a:t>
            </a:r>
            <a:r>
              <a:rPr lang="en-US" altLang="en-US" sz="1900" dirty="0" err="1">
                <a:solidFill>
                  <a:srgbClr val="333333"/>
                </a:solidFill>
                <a:latin typeface="Consolas" panose="020B0609020204030204" pitchFamily="49" charset="0"/>
                <a:ea typeface="q_serif"/>
                <a:cs typeface="Courier New" panose="02070309020205020404" pitchFamily="49" charset="0"/>
              </a:rPr>
              <a:t>printf</a:t>
            </a:r>
            <a:r>
              <a:rPr lang="en-US" altLang="en-US" sz="1900" dirty="0">
                <a:solidFill>
                  <a:srgbClr val="333333"/>
                </a:solidFill>
                <a:latin typeface="Consolas" panose="020B0609020204030204" pitchFamily="49" charset="0"/>
                <a:ea typeface="q_serif"/>
                <a:cs typeface="Courier New" panose="02070309020205020404" pitchFamily="49" charset="0"/>
              </a:rPr>
              <a:t>(n);</a:t>
            </a:r>
          </a:p>
          <a:p>
            <a:pPr marL="0" indent="0">
              <a:buNone/>
            </a:pPr>
            <a:r>
              <a:rPr lang="en-US" altLang="en-US" sz="1900" dirty="0">
                <a:solidFill>
                  <a:srgbClr val="333333"/>
                </a:solidFill>
                <a:latin typeface="Consolas" panose="020B0609020204030204" pitchFamily="49" charset="0"/>
                <a:ea typeface="q_serif"/>
                <a:cs typeface="Courier New" panose="02070309020205020404" pitchFamily="49" charset="0"/>
              </a:rPr>
              <a:t>} while (n &gt;= 0);</a:t>
            </a:r>
          </a:p>
        </p:txBody>
      </p:sp>
    </p:spTree>
    <p:extLst>
      <p:ext uri="{BB962C8B-B14F-4D97-AF65-F5344CB8AC3E}">
        <p14:creationId xmlns:p14="http://schemas.microsoft.com/office/powerpoint/2010/main" val="454541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dirty="0"/>
              <a:t>Yes, it displays 0, 1,2,…. (actually an infinite loop).</a:t>
            </a:r>
          </a:p>
          <a:p>
            <a:pPr marL="0" indent="0">
              <a:buNone/>
            </a:pPr>
            <a:endParaRPr lang="en-US" dirty="0"/>
          </a:p>
          <a:p>
            <a:pPr marL="0" indent="0">
              <a:buNone/>
            </a:pPr>
            <a:r>
              <a:rPr lang="en-US" dirty="0"/>
              <a:t>A do-while loop always runs at least once, even if the loop condition is false.</a:t>
            </a:r>
          </a:p>
          <a:p>
            <a:pPr marL="0" indent="0">
              <a:buNone/>
            </a:pPr>
            <a:endParaRPr lang="en-US" altLang="en-US" sz="1900" dirty="0">
              <a:solidFill>
                <a:srgbClr val="333333"/>
              </a:solidFill>
              <a:latin typeface="Courier New" panose="02070309020205020404" pitchFamily="49" charset="0"/>
              <a:ea typeface="q_serif"/>
              <a:cs typeface="Courier New" panose="02070309020205020404" pitchFamily="49" charset="0"/>
            </a:endParaRPr>
          </a:p>
        </p:txBody>
      </p:sp>
    </p:spTree>
    <p:extLst>
      <p:ext uri="{BB962C8B-B14F-4D97-AF65-F5344CB8AC3E}">
        <p14:creationId xmlns:p14="http://schemas.microsoft.com/office/powerpoint/2010/main" val="3326633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r>
              <a:rPr lang="en-US" dirty="0"/>
              <a:t>Bonus question</a:t>
            </a:r>
          </a:p>
          <a:p>
            <a:pPr marL="0" indent="0">
              <a:buNone/>
            </a:pPr>
            <a:r>
              <a:rPr lang="en-US" altLang="en-US" sz="1900" dirty="0">
                <a:solidFill>
                  <a:srgbClr val="333333"/>
                </a:solidFill>
                <a:ea typeface="q_serif"/>
              </a:rPr>
              <a:t>What's the &lt;condition&gt; so that the following code  prints both Hello and World. Add notes on how does </a:t>
            </a:r>
            <a:r>
              <a:rPr lang="en-US" altLang="en-US" sz="1900" dirty="0" err="1">
                <a:solidFill>
                  <a:srgbClr val="333333"/>
                </a:solidFill>
                <a:ea typeface="q_serif"/>
              </a:rPr>
              <a:t>prinf</a:t>
            </a:r>
            <a:r>
              <a:rPr lang="en-US" altLang="en-US" sz="1900" dirty="0">
                <a:solidFill>
                  <a:srgbClr val="333333"/>
                </a:solidFill>
                <a:ea typeface="q_serif"/>
              </a:rPr>
              <a:t>() function look like.</a:t>
            </a:r>
            <a:br>
              <a:rPr lang="en-US" altLang="en-US" sz="1900" dirty="0">
                <a:solidFill>
                  <a:srgbClr val="333333"/>
                </a:solidFill>
                <a:ea typeface="q_serif"/>
              </a:rPr>
            </a:br>
            <a:endParaRPr lang="en-US" altLang="en-US" sz="1900" dirty="0">
              <a:solidFill>
                <a:srgbClr val="333333"/>
              </a:solidFill>
              <a:latin typeface="Courier New" panose="02070309020205020404" pitchFamily="49" charset="0"/>
              <a:ea typeface="q_serif"/>
              <a:cs typeface="Courier New" panose="02070309020205020404" pitchFamily="49" charset="0"/>
            </a:endParaRPr>
          </a:p>
          <a:p>
            <a:pPr marL="0" indent="0">
              <a:buNone/>
            </a:pPr>
            <a:r>
              <a:rPr lang="en-US" altLang="en-US" sz="1900" b="1" dirty="0">
                <a:solidFill>
                  <a:srgbClr val="007020"/>
                </a:solidFill>
                <a:latin typeface="Consolas" panose="020B0609020204030204" pitchFamily="49" charset="0"/>
                <a:ea typeface="q_serif"/>
                <a:cs typeface="Consolas" panose="020B0609020204030204" pitchFamily="49" charset="0"/>
              </a:rPr>
              <a:t>if</a:t>
            </a:r>
            <a:r>
              <a:rPr lang="en-US" altLang="en-US" sz="1900" dirty="0">
                <a:solidFill>
                  <a:srgbClr val="666600"/>
                </a:solidFill>
                <a:latin typeface="Consolas" panose="020B0609020204030204" pitchFamily="49" charset="0"/>
                <a:ea typeface="q_serif"/>
                <a:cs typeface="Consolas" panose="020B0609020204030204" pitchFamily="49" charset="0"/>
              </a:rPr>
              <a:t>(&lt;</a:t>
            </a:r>
            <a:r>
              <a:rPr lang="en-US" altLang="en-US" sz="1900" dirty="0">
                <a:solidFill>
                  <a:srgbClr val="666666"/>
                </a:solidFill>
                <a:latin typeface="Consolas" panose="020B0609020204030204" pitchFamily="49" charset="0"/>
                <a:ea typeface="q_serif"/>
                <a:cs typeface="Consolas" panose="020B0609020204030204" pitchFamily="49" charset="0"/>
              </a:rPr>
              <a:t>condition</a:t>
            </a:r>
            <a:r>
              <a:rPr lang="en-US" altLang="en-US" sz="1900" dirty="0">
                <a:solidFill>
                  <a:srgbClr val="666600"/>
                </a:solidFill>
                <a:latin typeface="Consolas" panose="020B0609020204030204" pitchFamily="49" charset="0"/>
                <a:ea typeface="q_serif"/>
                <a:cs typeface="Consolas" panose="020B0609020204030204" pitchFamily="49" charset="0"/>
              </a:rPr>
              <a:t>&gt;)</a:t>
            </a:r>
            <a:r>
              <a:rPr lang="en-US" altLang="en-US" sz="1900" dirty="0">
                <a:solidFill>
                  <a:srgbClr val="666666"/>
                </a:solidFill>
                <a:latin typeface="Consolas" panose="020B0609020204030204" pitchFamily="49" charset="0"/>
                <a:ea typeface="q_serif"/>
                <a:cs typeface="Consolas" panose="020B0609020204030204" pitchFamily="49" charset="0"/>
              </a:rPr>
              <a:t> </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0" indent="0">
              <a:buNone/>
            </a:pPr>
            <a:r>
              <a:rPr lang="en-US" altLang="en-US" sz="1900" dirty="0">
                <a:solidFill>
                  <a:srgbClr val="666666"/>
                </a:solidFill>
                <a:latin typeface="Consolas" panose="020B0609020204030204" pitchFamily="49" charset="0"/>
                <a:ea typeface="q_serif"/>
                <a:cs typeface="Consolas" panose="020B0609020204030204" pitchFamily="49" charset="0"/>
              </a:rPr>
              <a:t>   </a:t>
            </a:r>
            <a:r>
              <a:rPr lang="en-US" altLang="en-US" sz="1900" dirty="0" err="1">
                <a:solidFill>
                  <a:srgbClr val="666666"/>
                </a:solidFill>
                <a:latin typeface="Consolas" panose="020B0609020204030204" pitchFamily="49" charset="0"/>
                <a:ea typeface="q_serif"/>
                <a:cs typeface="Consolas" panose="020B0609020204030204" pitchFamily="49" charset="0"/>
              </a:rPr>
              <a:t>printf</a:t>
            </a:r>
            <a:r>
              <a:rPr lang="en-US" altLang="en-US" sz="1900" dirty="0">
                <a:solidFill>
                  <a:srgbClr val="666666"/>
                </a:solidFill>
                <a:latin typeface="Consolas" panose="020B0609020204030204" pitchFamily="49" charset="0"/>
                <a:ea typeface="q_serif"/>
                <a:cs typeface="Consolas" panose="020B0609020204030204" pitchFamily="49" charset="0"/>
              </a:rPr>
              <a:t> </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a:solidFill>
                  <a:srgbClr val="4070A0"/>
                </a:solidFill>
                <a:latin typeface="Consolas" panose="020B0609020204030204" pitchFamily="49" charset="0"/>
                <a:ea typeface="q_serif"/>
                <a:cs typeface="Consolas" panose="020B0609020204030204" pitchFamily="49" charset="0"/>
              </a:rPr>
              <a:t>"Hello"</a:t>
            </a:r>
            <a:r>
              <a:rPr lang="en-US" altLang="en-US" sz="1900" dirty="0">
                <a:solidFill>
                  <a:srgbClr val="666600"/>
                </a:solidFill>
                <a:latin typeface="Consolas" panose="020B0609020204030204" pitchFamily="49" charset="0"/>
                <a:ea typeface="q_serif"/>
                <a:cs typeface="Consolas" panose="020B0609020204030204" pitchFamily="49" charset="0"/>
              </a:rPr>
              <a:t>);</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0" indent="0">
              <a:buNone/>
            </a:pPr>
            <a:r>
              <a:rPr lang="en-US" altLang="en-US" sz="1900" b="1" dirty="0">
                <a:solidFill>
                  <a:srgbClr val="007020"/>
                </a:solidFill>
                <a:latin typeface="Consolas" panose="020B0609020204030204" pitchFamily="49" charset="0"/>
                <a:ea typeface="q_serif"/>
                <a:cs typeface="Consolas" panose="020B0609020204030204" pitchFamily="49" charset="0"/>
              </a:rPr>
              <a:t>else</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342900" lvl="1" indent="0" defTabSz="685800">
              <a:buClrTx/>
              <a:buNone/>
            </a:pPr>
            <a:r>
              <a:rPr lang="en-US" altLang="en-US" sz="1900" dirty="0" err="1">
                <a:solidFill>
                  <a:srgbClr val="666666"/>
                </a:solidFill>
                <a:latin typeface="Consolas" panose="020B0609020204030204" pitchFamily="49" charset="0"/>
                <a:ea typeface="q_serif"/>
                <a:cs typeface="Consolas" panose="020B0609020204030204" pitchFamily="49" charset="0"/>
              </a:rPr>
              <a:t>printf</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a:solidFill>
                  <a:srgbClr val="4070A0"/>
                </a:solidFill>
                <a:latin typeface="Consolas" panose="020B0609020204030204" pitchFamily="49" charset="0"/>
                <a:ea typeface="q_serif"/>
                <a:cs typeface="Consolas" panose="020B0609020204030204" pitchFamily="49" charset="0"/>
              </a:rPr>
              <a:t>"World"</a:t>
            </a:r>
            <a:r>
              <a:rPr lang="en-US" altLang="en-US" sz="1900" dirty="0">
                <a:solidFill>
                  <a:srgbClr val="666600"/>
                </a:solidFill>
                <a:latin typeface="Consolas" panose="020B0609020204030204" pitchFamily="49" charset="0"/>
                <a:ea typeface="q_serif"/>
                <a:cs typeface="Consolas" panose="020B0609020204030204" pitchFamily="49" charset="0"/>
              </a:rPr>
              <a:t>);</a:t>
            </a:r>
            <a:endParaRPr lang="en-US" altLang="en-US" sz="1900" dirty="0">
              <a:solidFill>
                <a:srgbClr val="333333"/>
              </a:solidFill>
              <a:latin typeface="Courier New" panose="02070309020205020404" pitchFamily="49" charset="0"/>
              <a:ea typeface="q_serif"/>
              <a:cs typeface="Courier New" panose="02070309020205020404" pitchFamily="49" charset="0"/>
            </a:endParaRPr>
          </a:p>
          <a:p>
            <a:r>
              <a:rPr lang="en-US" altLang="en-US" dirty="0"/>
              <a:t>Note that in c language the function </a:t>
            </a:r>
            <a:r>
              <a:rPr lang="en-US" altLang="en-US" dirty="0" err="1"/>
              <a:t>printf</a:t>
            </a:r>
            <a:r>
              <a:rPr lang="en-US" altLang="en-US" dirty="0"/>
              <a:t>(..) returns </a:t>
            </a:r>
            <a:r>
              <a:rPr lang="en-US" dirty="0"/>
              <a:t>the number of characters successfully written on the output.</a:t>
            </a:r>
            <a:endParaRPr lang="en-US" altLang="en-US" dirty="0">
              <a:solidFill>
                <a:srgbClr val="333333"/>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1458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8600" y="1028700"/>
            <a:ext cx="5562600" cy="609600"/>
          </a:xfrm>
        </p:spPr>
        <p:txBody>
          <a:bodyPr/>
          <a:lstStyle/>
          <a:p>
            <a:pPr algn="l" eaLnBrk="1" hangingPunct="1"/>
            <a:r>
              <a:rPr lang="en-US" altLang="en-US" sz="2400"/>
              <a:t>IT Internships –Summer 2018</a:t>
            </a:r>
          </a:p>
        </p:txBody>
      </p:sp>
      <p:sp>
        <p:nvSpPr>
          <p:cNvPr id="6147" name="Content Placeholder 2"/>
          <p:cNvSpPr>
            <a:spLocks noGrp="1"/>
          </p:cNvSpPr>
          <p:nvPr>
            <p:ph idx="1"/>
          </p:nvPr>
        </p:nvSpPr>
        <p:spPr>
          <a:xfrm>
            <a:off x="228600" y="1657350"/>
            <a:ext cx="8229600" cy="4743450"/>
          </a:xfrm>
        </p:spPr>
        <p:txBody>
          <a:bodyPr>
            <a:normAutofit fontScale="85000" lnSpcReduction="20000"/>
          </a:bodyPr>
          <a:lstStyle/>
          <a:p>
            <a:pPr marL="0" indent="0">
              <a:buFont typeface="Arial" panose="020B0604020202020204" pitchFamily="34" charset="0"/>
              <a:buNone/>
              <a:defRPr/>
            </a:pPr>
            <a:r>
              <a:rPr lang="en-US" sz="1500" b="1" u="sng" dirty="0">
                <a:solidFill>
                  <a:srgbClr val="052553"/>
                </a:solidFill>
                <a:cs typeface="Times New Roman" panose="02020603050405020304" pitchFamily="18" charset="0"/>
              </a:rPr>
              <a:t>Application Development</a:t>
            </a:r>
          </a:p>
          <a:p>
            <a:pPr marL="0" indent="0">
              <a:buFont typeface="Arial" panose="020B0604020202020204" pitchFamily="34" charset="0"/>
              <a:buNone/>
              <a:defRPr/>
            </a:pPr>
            <a:r>
              <a:rPr lang="en-US" sz="1500" dirty="0">
                <a:cs typeface="Times New Roman" panose="02020603050405020304" pitchFamily="18" charset="0"/>
              </a:rPr>
              <a:t>Multiple opportunities within Application Development are available.  An Application Developer Internship experience may include:</a:t>
            </a:r>
          </a:p>
          <a:p>
            <a:pPr>
              <a:defRPr/>
            </a:pPr>
            <a:r>
              <a:rPr lang="en-US" sz="1500" dirty="0">
                <a:cs typeface="Times New Roman" panose="02020603050405020304" pitchFamily="18" charset="0"/>
              </a:rPr>
              <a:t>Working on code fixes to allow customers the ability to discontinue costly workarounds and navigate policies more clearly that contribute to a better overall user experience.  </a:t>
            </a:r>
          </a:p>
          <a:p>
            <a:pPr marL="285750" indent="-285750">
              <a:defRPr/>
            </a:pPr>
            <a:r>
              <a:rPr lang="en-US" sz="1500" dirty="0">
                <a:cs typeface="Times New Roman" panose="02020603050405020304" pitchFamily="18" charset="0"/>
              </a:rPr>
              <a:t>Be a part of the UX Design team and work on the creation of the new Digital User Experience and platform for the organization. </a:t>
            </a:r>
          </a:p>
          <a:p>
            <a:pPr marL="285750" indent="-285750">
              <a:defRPr/>
            </a:pPr>
            <a:r>
              <a:rPr lang="en-US" sz="1500" dirty="0">
                <a:cs typeface="Times New Roman" panose="02020603050405020304" pitchFamily="18" charset="0"/>
              </a:rPr>
              <a:t>Engage with a team of other developers and business unit leaders using your creativity and technical skills to help design web-facing and internal business applications in a fast-paced Agile environment.  </a:t>
            </a:r>
          </a:p>
          <a:p>
            <a:pPr marL="285750" indent="-285750">
              <a:defRPr/>
            </a:pPr>
            <a:r>
              <a:rPr lang="en-US" sz="1500" dirty="0">
                <a:cs typeface="Times New Roman" panose="02020603050405020304" pitchFamily="18" charset="0"/>
              </a:rPr>
              <a:t>Work on real business projects while learning and working closely with a core SCRUM team.</a:t>
            </a:r>
          </a:p>
          <a:p>
            <a:pPr marL="285750" indent="-285750">
              <a:defRPr/>
            </a:pPr>
            <a:r>
              <a:rPr lang="en-US" sz="1500" dirty="0">
                <a:cs typeface="Times New Roman" panose="02020603050405020304" pitchFamily="18" charset="0"/>
              </a:rPr>
              <a:t>Develop skills in many different languages, such as VB.NET and C#.  </a:t>
            </a:r>
          </a:p>
          <a:p>
            <a:pPr marL="0" indent="0">
              <a:buFont typeface="Arial" panose="020B0604020202020204" pitchFamily="34" charset="0"/>
              <a:buNone/>
              <a:defRPr/>
            </a:pPr>
            <a:r>
              <a:rPr lang="en-US" sz="1500" b="1" u="sng" dirty="0">
                <a:solidFill>
                  <a:srgbClr val="052553"/>
                </a:solidFill>
                <a:cs typeface="Times New Roman" panose="02020603050405020304" pitchFamily="18" charset="0"/>
              </a:rPr>
              <a:t>Database Administration</a:t>
            </a:r>
          </a:p>
          <a:p>
            <a:pPr marL="0" indent="0">
              <a:buFont typeface="Arial" panose="020B0604020202020204" pitchFamily="34" charset="0"/>
              <a:buNone/>
              <a:defRPr/>
            </a:pPr>
            <a:r>
              <a:rPr lang="en-US" sz="1500" dirty="0">
                <a:cs typeface="Times New Roman" panose="02020603050405020304" pitchFamily="18" charset="0"/>
              </a:rPr>
              <a:t>The Database Administration Intern is involved in database updates, tuning-related efforts, logical data administration, and physical database design to understand problems with applications and/or data and collaborate with other IT staff to resolve these issues.</a:t>
            </a:r>
          </a:p>
          <a:p>
            <a:pPr marL="0" indent="0">
              <a:buFont typeface="Arial" panose="020B0604020202020204" pitchFamily="34" charset="0"/>
              <a:buNone/>
              <a:defRPr/>
            </a:pPr>
            <a:r>
              <a:rPr lang="en-US" sz="1500" b="1" u="sng" dirty="0">
                <a:solidFill>
                  <a:srgbClr val="052553"/>
                </a:solidFill>
                <a:cs typeface="Times New Roman" panose="02020603050405020304" pitchFamily="18" charset="0"/>
              </a:rPr>
              <a:t>Desktop Support</a:t>
            </a:r>
          </a:p>
          <a:p>
            <a:pPr marL="0" indent="0">
              <a:buFont typeface="Arial" panose="020B0604020202020204" pitchFamily="34" charset="0"/>
              <a:buNone/>
              <a:defRPr/>
            </a:pPr>
            <a:r>
              <a:rPr lang="en-US" sz="1500" dirty="0">
                <a:cs typeface="Times New Roman" panose="02020603050405020304" pitchFamily="18" charset="0"/>
              </a:rPr>
              <a:t>The Desktop Support Intern gains practical experience in desktop support, IT operations and network management by fielding incoming help desk calls from customers via phone, ticket system or e-mail in a courteous and timely manner.</a:t>
            </a:r>
          </a:p>
          <a:p>
            <a:pPr eaLnBrk="1" hangingPunct="1">
              <a:defRPr/>
            </a:pPr>
            <a:endParaRPr lang="en-US" altLang="en-US" dirty="0"/>
          </a:p>
        </p:txBody>
      </p:sp>
    </p:spTree>
    <p:extLst>
      <p:ext uri="{BB962C8B-B14F-4D97-AF65-F5344CB8AC3E}">
        <p14:creationId xmlns:p14="http://schemas.microsoft.com/office/powerpoint/2010/main" val="2570750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questions</a:t>
            </a:r>
          </a:p>
        </p:txBody>
      </p:sp>
      <p:sp>
        <p:nvSpPr>
          <p:cNvPr id="3" name="Content Placeholder 2"/>
          <p:cNvSpPr>
            <a:spLocks noGrp="1"/>
          </p:cNvSpPr>
          <p:nvPr>
            <p:ph idx="1"/>
          </p:nvPr>
        </p:nvSpPr>
        <p:spPr/>
        <p:txBody>
          <a:bodyPr>
            <a:normAutofit/>
          </a:bodyPr>
          <a:lstStyle/>
          <a:p>
            <a:pPr marL="0" indent="0">
              <a:buNone/>
            </a:pPr>
            <a:r>
              <a:rPr lang="en-US" dirty="0"/>
              <a:t>Answer</a:t>
            </a:r>
          </a:p>
          <a:p>
            <a:pPr marL="0" indent="0">
              <a:buNone/>
            </a:pPr>
            <a:endParaRPr lang="en-US" dirty="0"/>
          </a:p>
          <a:p>
            <a:pPr marL="0" indent="0">
              <a:buNone/>
            </a:pPr>
            <a:r>
              <a:rPr lang="en-US" dirty="0"/>
              <a:t>Make sure the else is executed so that </a:t>
            </a:r>
            <a:r>
              <a:rPr lang="en-US" altLang="en-US" dirty="0">
                <a:solidFill>
                  <a:srgbClr val="4070A0"/>
                </a:solidFill>
                <a:latin typeface="Consolas" panose="020B0609020204030204" pitchFamily="49" charset="0"/>
                <a:ea typeface="q_serif"/>
                <a:cs typeface="Consolas" panose="020B0609020204030204" pitchFamily="49" charset="0"/>
              </a:rPr>
              <a:t>"World" </a:t>
            </a:r>
            <a:r>
              <a:rPr lang="en-US" dirty="0"/>
              <a:t>printed, but print </a:t>
            </a:r>
            <a:r>
              <a:rPr lang="en-US" altLang="en-US" dirty="0">
                <a:solidFill>
                  <a:srgbClr val="4070A0"/>
                </a:solidFill>
                <a:latin typeface="Consolas" panose="020B0609020204030204" pitchFamily="49" charset="0"/>
                <a:ea typeface="q_serif"/>
                <a:cs typeface="Consolas" panose="020B0609020204030204" pitchFamily="49" charset="0"/>
              </a:rPr>
              <a:t>"Hello“ t</a:t>
            </a:r>
            <a:r>
              <a:rPr lang="en-US" dirty="0"/>
              <a:t>hrough the function call inside the if condition</a:t>
            </a:r>
          </a:p>
          <a:p>
            <a:pPr marL="0" indent="0">
              <a:buNone/>
            </a:pPr>
            <a:r>
              <a:rPr lang="en-US" altLang="en-US" sz="1900" b="1" dirty="0">
                <a:solidFill>
                  <a:srgbClr val="007020"/>
                </a:solidFill>
                <a:latin typeface="Consolas" panose="020B0609020204030204" pitchFamily="49" charset="0"/>
                <a:ea typeface="q_serif"/>
                <a:cs typeface="Consolas" panose="020B0609020204030204" pitchFamily="49" charset="0"/>
              </a:rPr>
              <a:t>if</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err="1">
                <a:solidFill>
                  <a:srgbClr val="666600"/>
                </a:solidFill>
                <a:latin typeface="Consolas" panose="020B0609020204030204" pitchFamily="49" charset="0"/>
                <a:ea typeface="q_serif"/>
                <a:cs typeface="Consolas" panose="020B0609020204030204" pitchFamily="49" charset="0"/>
              </a:rPr>
              <a:t>printf</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a:solidFill>
                  <a:srgbClr val="4070A0"/>
                </a:solidFill>
                <a:latin typeface="Consolas" panose="020B0609020204030204" pitchFamily="49" charset="0"/>
                <a:ea typeface="q_serif"/>
                <a:cs typeface="Consolas" panose="020B0609020204030204" pitchFamily="49" charset="0"/>
              </a:rPr>
              <a:t>"Hello”</a:t>
            </a:r>
            <a:r>
              <a:rPr lang="en-US" altLang="en-US" sz="1900" dirty="0">
                <a:solidFill>
                  <a:srgbClr val="666600"/>
                </a:solidFill>
                <a:latin typeface="Consolas" panose="020B0609020204030204" pitchFamily="49" charset="0"/>
                <a:ea typeface="q_serif"/>
                <a:cs typeface="Consolas" panose="020B0609020204030204" pitchFamily="49" charset="0"/>
              </a:rPr>
              <a:t>) == 0)</a:t>
            </a:r>
            <a:r>
              <a:rPr lang="en-US" altLang="en-US" sz="1900" dirty="0">
                <a:solidFill>
                  <a:srgbClr val="666666"/>
                </a:solidFill>
                <a:latin typeface="Consolas" panose="020B0609020204030204" pitchFamily="49" charset="0"/>
                <a:ea typeface="q_serif"/>
                <a:cs typeface="Consolas" panose="020B0609020204030204" pitchFamily="49" charset="0"/>
              </a:rPr>
              <a:t>  //or any other values such as 1,2,3.. That is not equal to the string length.</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0" indent="0">
              <a:buNone/>
            </a:pPr>
            <a:r>
              <a:rPr lang="en-US" altLang="en-US" sz="1900" dirty="0">
                <a:solidFill>
                  <a:srgbClr val="666666"/>
                </a:solidFill>
                <a:latin typeface="Consolas" panose="020B0609020204030204" pitchFamily="49" charset="0"/>
                <a:ea typeface="q_serif"/>
                <a:cs typeface="Consolas" panose="020B0609020204030204" pitchFamily="49" charset="0"/>
              </a:rPr>
              <a:t>   </a:t>
            </a:r>
            <a:r>
              <a:rPr lang="en-US" altLang="en-US" sz="1900" dirty="0" err="1">
                <a:solidFill>
                  <a:srgbClr val="666666"/>
                </a:solidFill>
                <a:latin typeface="Consolas" panose="020B0609020204030204" pitchFamily="49" charset="0"/>
                <a:ea typeface="q_serif"/>
                <a:cs typeface="Consolas" panose="020B0609020204030204" pitchFamily="49" charset="0"/>
              </a:rPr>
              <a:t>printf</a:t>
            </a:r>
            <a:r>
              <a:rPr lang="en-US" altLang="en-US" sz="1900" dirty="0">
                <a:solidFill>
                  <a:srgbClr val="666666"/>
                </a:solidFill>
                <a:latin typeface="Consolas" panose="020B0609020204030204" pitchFamily="49" charset="0"/>
                <a:ea typeface="q_serif"/>
                <a:cs typeface="Consolas" panose="020B0609020204030204" pitchFamily="49" charset="0"/>
              </a:rPr>
              <a:t> </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a:solidFill>
                  <a:srgbClr val="4070A0"/>
                </a:solidFill>
                <a:latin typeface="Consolas" panose="020B0609020204030204" pitchFamily="49" charset="0"/>
                <a:ea typeface="q_serif"/>
                <a:cs typeface="Consolas" panose="020B0609020204030204" pitchFamily="49" charset="0"/>
              </a:rPr>
              <a:t>"Hello"</a:t>
            </a:r>
            <a:r>
              <a:rPr lang="en-US" altLang="en-US" sz="1900" dirty="0">
                <a:solidFill>
                  <a:srgbClr val="666600"/>
                </a:solidFill>
                <a:latin typeface="Consolas" panose="020B0609020204030204" pitchFamily="49" charset="0"/>
                <a:ea typeface="q_serif"/>
                <a:cs typeface="Consolas" panose="020B0609020204030204" pitchFamily="49" charset="0"/>
              </a:rPr>
              <a:t>);</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0" indent="0">
              <a:buNone/>
            </a:pPr>
            <a:r>
              <a:rPr lang="en-US" altLang="en-US" sz="1900" b="1" dirty="0">
                <a:solidFill>
                  <a:srgbClr val="007020"/>
                </a:solidFill>
                <a:latin typeface="Consolas" panose="020B0609020204030204" pitchFamily="49" charset="0"/>
                <a:ea typeface="q_serif"/>
                <a:cs typeface="Consolas" panose="020B0609020204030204" pitchFamily="49" charset="0"/>
              </a:rPr>
              <a:t>else</a:t>
            </a:r>
            <a:endParaRPr lang="en-US" altLang="en-US" sz="1900" dirty="0">
              <a:solidFill>
                <a:srgbClr val="999999"/>
              </a:solidFill>
              <a:latin typeface="Courier New" panose="02070309020205020404" pitchFamily="49" charset="0"/>
              <a:ea typeface="q_serif"/>
              <a:cs typeface="Courier New" panose="02070309020205020404" pitchFamily="49" charset="0"/>
            </a:endParaRPr>
          </a:p>
          <a:p>
            <a:pPr marL="342900" lvl="1" indent="0" defTabSz="685800">
              <a:buClrTx/>
              <a:buNone/>
            </a:pPr>
            <a:r>
              <a:rPr lang="en-US" altLang="en-US" sz="1900" dirty="0" err="1">
                <a:solidFill>
                  <a:srgbClr val="666666"/>
                </a:solidFill>
                <a:latin typeface="Consolas" panose="020B0609020204030204" pitchFamily="49" charset="0"/>
                <a:ea typeface="q_serif"/>
                <a:cs typeface="Consolas" panose="020B0609020204030204" pitchFamily="49" charset="0"/>
              </a:rPr>
              <a:t>printf</a:t>
            </a:r>
            <a:r>
              <a:rPr lang="en-US" altLang="en-US" sz="1900" dirty="0">
                <a:solidFill>
                  <a:srgbClr val="666600"/>
                </a:solidFill>
                <a:latin typeface="Consolas" panose="020B0609020204030204" pitchFamily="49" charset="0"/>
                <a:ea typeface="q_serif"/>
                <a:cs typeface="Consolas" panose="020B0609020204030204" pitchFamily="49" charset="0"/>
              </a:rPr>
              <a:t>(</a:t>
            </a:r>
            <a:r>
              <a:rPr lang="en-US" altLang="en-US" sz="1900" dirty="0">
                <a:solidFill>
                  <a:srgbClr val="4070A0"/>
                </a:solidFill>
                <a:latin typeface="Consolas" panose="020B0609020204030204" pitchFamily="49" charset="0"/>
                <a:ea typeface="q_serif"/>
                <a:cs typeface="Consolas" panose="020B0609020204030204" pitchFamily="49" charset="0"/>
              </a:rPr>
              <a:t>"World"</a:t>
            </a:r>
            <a:r>
              <a:rPr lang="en-US" altLang="en-US" sz="1900" dirty="0">
                <a:solidFill>
                  <a:srgbClr val="666600"/>
                </a:solidFill>
                <a:latin typeface="Consolas" panose="020B0609020204030204" pitchFamily="49" charset="0"/>
                <a:ea typeface="q_serif"/>
                <a:cs typeface="Consolas" panose="020B0609020204030204" pitchFamily="49" charset="0"/>
              </a:rPr>
              <a:t>);</a:t>
            </a:r>
            <a:endParaRPr lang="en-US" altLang="en-US" sz="1900" dirty="0">
              <a:solidFill>
                <a:srgbClr val="333333"/>
              </a:solidFill>
              <a:latin typeface="Courier New" panose="02070309020205020404" pitchFamily="49" charset="0"/>
              <a:ea typeface="q_serif"/>
              <a:cs typeface="Courier New" panose="02070309020205020404" pitchFamily="49" charset="0"/>
            </a:endParaRPr>
          </a:p>
        </p:txBody>
      </p:sp>
    </p:spTree>
    <p:extLst>
      <p:ext uri="{BB962C8B-B14F-4D97-AF65-F5344CB8AC3E}">
        <p14:creationId xmlns:p14="http://schemas.microsoft.com/office/powerpoint/2010/main" val="1661306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Extra-curricular Opportunities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7726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5341" y="1773787"/>
            <a:ext cx="7001303" cy="1118406"/>
          </a:xfrm>
        </p:spPr>
        <p:txBody>
          <a:bodyPr>
            <a:normAutofit/>
          </a:bodyPr>
          <a:lstStyle/>
          <a:p>
            <a:r>
              <a:rPr lang="en-US" sz="3600" dirty="0" smtClean="0"/>
              <a:t>Presentation by ACM Student Chapter</a:t>
            </a:r>
            <a:endParaRPr lang="en-US" sz="3600" dirty="0"/>
          </a:p>
        </p:txBody>
      </p:sp>
      <p:sp>
        <p:nvSpPr>
          <p:cNvPr id="5" name="Rectangle 4"/>
          <p:cNvSpPr/>
          <p:nvPr/>
        </p:nvSpPr>
        <p:spPr>
          <a:xfrm>
            <a:off x="3217394" y="2832211"/>
            <a:ext cx="2664512" cy="523220"/>
          </a:xfrm>
          <a:prstGeom prst="rect">
            <a:avLst/>
          </a:prstGeom>
        </p:spPr>
        <p:txBody>
          <a:bodyPr wrap="none">
            <a:spAutoFit/>
          </a:bodyPr>
          <a:lstStyle/>
          <a:p>
            <a:r>
              <a:rPr lang="en-US" sz="2800" dirty="0" smtClean="0"/>
              <a:t>Luke De </a:t>
            </a:r>
            <a:r>
              <a:rPr lang="en-US" sz="2800" dirty="0" err="1" smtClean="0"/>
              <a:t>Guelle</a:t>
            </a:r>
            <a:endParaRPr lang="en-US" sz="2800" dirty="0"/>
          </a:p>
        </p:txBody>
      </p:sp>
      <p:pic>
        <p:nvPicPr>
          <p:cNvPr id="4" name="Shape 51"/>
          <p:cNvPicPr preferRelativeResize="0"/>
          <p:nvPr/>
        </p:nvPicPr>
        <p:blipFill>
          <a:blip r:embed="rId2">
            <a:alphaModFix/>
          </a:blip>
          <a:stretch>
            <a:fillRect/>
          </a:stretch>
        </p:blipFill>
        <p:spPr>
          <a:xfrm>
            <a:off x="3656142" y="4550465"/>
            <a:ext cx="1599699" cy="1599699"/>
          </a:xfrm>
          <a:prstGeom prst="rect">
            <a:avLst/>
          </a:prstGeom>
          <a:noFill/>
          <a:ln>
            <a:noFill/>
          </a:ln>
        </p:spPr>
      </p:pic>
    </p:spTree>
    <p:extLst>
      <p:ext uri="{BB962C8B-B14F-4D97-AF65-F5344CB8AC3E}">
        <p14:creationId xmlns:p14="http://schemas.microsoft.com/office/powerpoint/2010/main" val="41053337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311701" y="2042688"/>
            <a:ext cx="7369260" cy="4123800"/>
          </a:xfrm>
          <a:prstGeom prst="rect">
            <a:avLst/>
          </a:prstGeom>
        </p:spPr>
        <p:txBody>
          <a:bodyPr vert="horz" lIns="91425" tIns="91425" rIns="91425" bIns="91425" rtlCol="0" anchor="t" anchorCtr="0">
            <a:noAutofit/>
          </a:bodyPr>
          <a:lstStyle/>
          <a:p>
            <a:pPr>
              <a:buClr>
                <a:schemeClr val="dk2"/>
              </a:buClr>
              <a:buSzPct val="55000"/>
              <a:buNone/>
            </a:pPr>
            <a:r>
              <a:rPr lang="en" sz="2000" b="1" dirty="0"/>
              <a:t>What is ACM</a:t>
            </a:r>
            <a:r>
              <a:rPr lang="en" sz="2000" b="1" dirty="0" smtClean="0"/>
              <a:t>?</a:t>
            </a:r>
            <a:endParaRPr lang="en" sz="2000" dirty="0" smtClean="0"/>
          </a:p>
          <a:p>
            <a:pPr>
              <a:buClr>
                <a:schemeClr val="dk2"/>
              </a:buClr>
              <a:buSzPct val="55000"/>
              <a:buNone/>
            </a:pPr>
            <a:r>
              <a:rPr lang="en" sz="2000" dirty="0" smtClean="0"/>
              <a:t>ACM </a:t>
            </a:r>
            <a:r>
              <a:rPr lang="en" sz="2000" dirty="0"/>
              <a:t>(Association of Comput</a:t>
            </a:r>
            <a:r>
              <a:rPr lang="en" sz="2000" dirty="0">
                <a:solidFill>
                  <a:schemeClr val="tx1"/>
                </a:solidFill>
              </a:rPr>
              <a:t>ing</a:t>
            </a:r>
            <a:r>
              <a:rPr lang="en" sz="2000" dirty="0"/>
              <a:t> Machinery) is the world’s largest educational and scientific computing society, delivering resources that advance computing as a science</a:t>
            </a:r>
            <a:r>
              <a:rPr lang="en" sz="2000" dirty="0" smtClean="0"/>
              <a:t>.</a:t>
            </a:r>
          </a:p>
          <a:p>
            <a:pPr>
              <a:buClr>
                <a:schemeClr val="dk2"/>
              </a:buClr>
              <a:buSzPct val="55000"/>
              <a:buNone/>
            </a:pPr>
            <a:endParaRPr lang="en" sz="2000" dirty="0"/>
          </a:p>
          <a:p>
            <a:pPr>
              <a:buClr>
                <a:schemeClr val="dk2"/>
              </a:buClr>
              <a:buSzPct val="55000"/>
              <a:buNone/>
            </a:pPr>
            <a:r>
              <a:rPr lang="en" sz="2000" b="1" dirty="0"/>
              <a:t>Who are we?</a:t>
            </a:r>
          </a:p>
          <a:p>
            <a:pPr>
              <a:buNone/>
            </a:pPr>
            <a:r>
              <a:rPr lang="en" sz="2000" dirty="0"/>
              <a:t>The ACM chapter here on campus is a student organization that targets students who are interested in the field of computer science. Most members are CS majors but anyone with an interest in the computer sciences is welcome.</a:t>
            </a:r>
          </a:p>
        </p:txBody>
      </p:sp>
      <p:pic>
        <p:nvPicPr>
          <p:cNvPr id="3" name="Shape 51"/>
          <p:cNvPicPr preferRelativeResize="0"/>
          <p:nvPr/>
        </p:nvPicPr>
        <p:blipFill>
          <a:blip r:embed="rId3">
            <a:alphaModFix/>
          </a:blip>
          <a:stretch>
            <a:fillRect/>
          </a:stretch>
        </p:blipFill>
        <p:spPr>
          <a:xfrm>
            <a:off x="6978260" y="0"/>
            <a:ext cx="1599699" cy="1599699"/>
          </a:xfrm>
          <a:prstGeom prst="rect">
            <a:avLst/>
          </a:prstGeom>
          <a:noFill/>
          <a:ln>
            <a:noFill/>
          </a:ln>
        </p:spPr>
      </p:pic>
      <p:sp>
        <p:nvSpPr>
          <p:cNvPr id="5" name="Shape 50"/>
          <p:cNvSpPr txBox="1">
            <a:spLocks/>
          </p:cNvSpPr>
          <p:nvPr/>
        </p:nvSpPr>
        <p:spPr>
          <a:xfrm>
            <a:off x="542102" y="414793"/>
            <a:ext cx="8520599" cy="1040699"/>
          </a:xfrm>
          <a:prstGeom prst="rect">
            <a:avLst/>
          </a:prstGeom>
        </p:spPr>
        <p:txBody>
          <a:bodyPr vert="horz" lIns="91425" tIns="91425" rIns="91425" bIns="91425" rtlCol="0" anchor="b" anchorCtr="0">
            <a:noAutofit/>
          </a:bodyPr>
          <a:lstStyle>
            <a:lvl1pPr algn="l" defTabSz="914400" rtl="0" eaLnBrk="1" latinLnBrk="0" hangingPunct="1">
              <a:lnSpc>
                <a:spcPct val="85000"/>
              </a:lnSpc>
              <a:spcBef>
                <a:spcPts val="0"/>
              </a:spcBef>
              <a:buNone/>
              <a:defRPr sz="4800" kern="1200" spc="-50" baseline="0">
                <a:solidFill>
                  <a:schemeClr val="tx1">
                    <a:lumMod val="75000"/>
                    <a:lumOff val="25000"/>
                  </a:schemeClr>
                </a:solidFill>
                <a:latin typeface="Times New Roman"/>
                <a:ea typeface="Times New Roman"/>
                <a:cs typeface="Times New Roman"/>
                <a:sym typeface="Times New Roman"/>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fontAlgn="auto">
              <a:spcAft>
                <a:spcPts val="0"/>
              </a:spcAft>
            </a:pPr>
            <a:r>
              <a:rPr lang="en" smtClean="0"/>
              <a:t>UW-Whitewater ACM</a:t>
            </a:r>
            <a:endParaRPr lang="en" dirty="0"/>
          </a:p>
        </p:txBody>
      </p:sp>
    </p:spTree>
    <p:extLst>
      <p:ext uri="{BB962C8B-B14F-4D97-AF65-F5344CB8AC3E}">
        <p14:creationId xmlns:p14="http://schemas.microsoft.com/office/powerpoint/2010/main" val="23184476"/>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Undergraduate Research Program (URP) Opportunities</a:t>
            </a:r>
          </a:p>
        </p:txBody>
      </p:sp>
      <p:pic>
        <p:nvPicPr>
          <p:cNvPr id="4" name="Content Placeholder 3">
            <a:hlinkClick r:id="rId2"/>
          </p:cNvPr>
          <p:cNvPicPr>
            <a:picLocks noGrp="1" noChangeAspect="1"/>
          </p:cNvPicPr>
          <p:nvPr>
            <p:ph idx="1"/>
          </p:nvPr>
        </p:nvPicPr>
        <p:blipFill>
          <a:blip r:embed="rId3"/>
          <a:stretch>
            <a:fillRect/>
          </a:stretch>
        </p:blipFill>
        <p:spPr>
          <a:xfrm>
            <a:off x="1842220" y="4168281"/>
            <a:ext cx="4733741" cy="2313009"/>
          </a:xfrm>
          <a:prstGeom prst="rect">
            <a:avLst/>
          </a:prstGeom>
        </p:spPr>
      </p:pic>
      <p:sp>
        <p:nvSpPr>
          <p:cNvPr id="5" name="Rectangle 4"/>
          <p:cNvSpPr/>
          <p:nvPr/>
        </p:nvSpPr>
        <p:spPr>
          <a:xfrm>
            <a:off x="492786" y="2014194"/>
            <a:ext cx="8294598" cy="1938992"/>
          </a:xfrm>
          <a:prstGeom prst="rect">
            <a:avLst/>
          </a:prstGeom>
        </p:spPr>
        <p:txBody>
          <a:bodyPr wrap="square">
            <a:spAutoFit/>
          </a:bodyPr>
          <a:lstStyle/>
          <a:p>
            <a:r>
              <a:rPr lang="en-US" sz="2400" b="1" dirty="0"/>
              <a:t>RAP (Research Apprenticeship Program)</a:t>
            </a:r>
          </a:p>
          <a:p>
            <a:pPr marL="285750" indent="-285750">
              <a:buFont typeface="Arial" panose="020B0604020202020204" pitchFamily="34" charset="0"/>
              <a:buChar char="•"/>
            </a:pPr>
            <a:r>
              <a:rPr lang="en-US" sz="2400" dirty="0"/>
              <a:t>Application requirement: students that have &lt;= 72 credits and with </a:t>
            </a:r>
            <a:r>
              <a:rPr lang="en-US" sz="2400" dirty="0">
                <a:solidFill>
                  <a:srgbClr val="FF0000"/>
                </a:solidFill>
              </a:rPr>
              <a:t>passion</a:t>
            </a:r>
            <a:r>
              <a:rPr lang="en-US" sz="2400" dirty="0"/>
              <a:t> on research</a:t>
            </a:r>
          </a:p>
          <a:p>
            <a:pPr marL="285750" indent="-285750">
              <a:buFont typeface="Arial" panose="020B0604020202020204" pitchFamily="34" charset="0"/>
              <a:buChar char="•"/>
            </a:pPr>
            <a:r>
              <a:rPr lang="en-US" sz="2400" dirty="0"/>
              <a:t>Get paid up to 125 hours in one school year</a:t>
            </a:r>
          </a:p>
          <a:p>
            <a:pPr marL="285750" indent="-285750">
              <a:buFont typeface="Arial" panose="020B0604020202020204" pitchFamily="34" charset="0"/>
              <a:buChar char="•"/>
            </a:pPr>
            <a:r>
              <a:rPr lang="en-US" sz="2400" dirty="0"/>
              <a:t>Applications still open</a:t>
            </a:r>
          </a:p>
        </p:txBody>
      </p:sp>
    </p:spTree>
    <p:extLst>
      <p:ext uri="{BB962C8B-B14F-4D97-AF65-F5344CB8AC3E}">
        <p14:creationId xmlns:p14="http://schemas.microsoft.com/office/powerpoint/2010/main" val="2676876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Undergraduate Research Program (URP) Opportunities</a:t>
            </a:r>
          </a:p>
        </p:txBody>
      </p:sp>
      <p:pic>
        <p:nvPicPr>
          <p:cNvPr id="4" name="Content Placeholder 3">
            <a:hlinkClick r:id="rId2"/>
          </p:cNvPr>
          <p:cNvPicPr>
            <a:picLocks noGrp="1" noChangeAspect="1"/>
          </p:cNvPicPr>
          <p:nvPr>
            <p:ph idx="1"/>
          </p:nvPr>
        </p:nvPicPr>
        <p:blipFill>
          <a:blip r:embed="rId3"/>
          <a:stretch>
            <a:fillRect/>
          </a:stretch>
        </p:blipFill>
        <p:spPr>
          <a:xfrm>
            <a:off x="2416867" y="4238342"/>
            <a:ext cx="4733741" cy="2313009"/>
          </a:xfrm>
          <a:prstGeom prst="rect">
            <a:avLst/>
          </a:prstGeom>
        </p:spPr>
      </p:pic>
      <p:sp>
        <p:nvSpPr>
          <p:cNvPr id="5" name="Rectangle 4"/>
          <p:cNvSpPr/>
          <p:nvPr/>
        </p:nvSpPr>
        <p:spPr>
          <a:xfrm>
            <a:off x="492786" y="2014194"/>
            <a:ext cx="8294598" cy="1938992"/>
          </a:xfrm>
          <a:prstGeom prst="rect">
            <a:avLst/>
          </a:prstGeom>
        </p:spPr>
        <p:txBody>
          <a:bodyPr wrap="square">
            <a:spAutoFit/>
          </a:bodyPr>
          <a:lstStyle/>
          <a:p>
            <a:r>
              <a:rPr lang="en-US" sz="2400" b="1" dirty="0"/>
              <a:t>Summer Research Fellowship</a:t>
            </a:r>
          </a:p>
          <a:p>
            <a:pPr marL="285750" indent="-285750">
              <a:buFont typeface="Arial" panose="020B0604020202020204" pitchFamily="34" charset="0"/>
              <a:buChar char="•"/>
            </a:pPr>
            <a:r>
              <a:rPr lang="en-US" sz="2400" dirty="0"/>
              <a:t>Competitive</a:t>
            </a:r>
          </a:p>
          <a:p>
            <a:pPr marL="285750" indent="-285750">
              <a:buFont typeface="Arial" panose="020B0604020202020204" pitchFamily="34" charset="0"/>
              <a:buChar char="•"/>
            </a:pPr>
            <a:r>
              <a:rPr lang="en-US" sz="2400" dirty="0"/>
              <a:t>Need to write a research proposal under the supervision of a faculty advisor</a:t>
            </a:r>
          </a:p>
          <a:p>
            <a:pPr marL="285750" indent="-285750">
              <a:buFont typeface="Arial" panose="020B0604020202020204" pitchFamily="34" charset="0"/>
              <a:buChar char="•"/>
            </a:pPr>
            <a:r>
              <a:rPr lang="en-US" sz="2400" dirty="0"/>
              <a:t>Get a payment of $3,500 over the summer</a:t>
            </a:r>
          </a:p>
        </p:txBody>
      </p:sp>
    </p:spTree>
    <p:extLst>
      <p:ext uri="{BB962C8B-B14F-4D97-AF65-F5344CB8AC3E}">
        <p14:creationId xmlns:p14="http://schemas.microsoft.com/office/powerpoint/2010/main" val="870344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15813" y="173736"/>
            <a:ext cx="5347781" cy="6556248"/>
          </a:xfrm>
          <a:prstGeom prst="rect">
            <a:avLst/>
          </a:prstGeom>
        </p:spPr>
      </p:pic>
    </p:spTree>
    <p:extLst>
      <p:ext uri="{BB962C8B-B14F-4D97-AF65-F5344CB8AC3E}">
        <p14:creationId xmlns:p14="http://schemas.microsoft.com/office/powerpoint/2010/main" val="2785023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nvPr>
        </p:nvGraphicFramePr>
        <p:xfrm>
          <a:off x="2257425" y="2286001"/>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0000" t="7029"/>
          <a:stretch/>
        </p:blipFill>
        <p:spPr>
          <a:xfrm>
            <a:off x="2257429" y="2245785"/>
            <a:ext cx="1057274" cy="979873"/>
          </a:xfrm>
          <a:prstGeom prst="rect">
            <a:avLst/>
          </a:prstGeom>
        </p:spPr>
      </p:pic>
      <p:sp>
        <p:nvSpPr>
          <p:cNvPr id="4" name="Title 3"/>
          <p:cNvSpPr>
            <a:spLocks noGrp="1"/>
          </p:cNvSpPr>
          <p:nvPr>
            <p:ph type="title"/>
          </p:nvPr>
        </p:nvSpPr>
        <p:spPr/>
        <p:txBody>
          <a:bodyPr/>
          <a:lstStyle/>
          <a:p>
            <a:r>
              <a:rPr lang="en-US" dirty="0" err="1"/>
              <a:t>Lopa</a:t>
            </a:r>
            <a:r>
              <a:rPr lang="en-US" dirty="0"/>
              <a:t> Mukherjee</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9425" y="256831"/>
            <a:ext cx="1907381" cy="2143125"/>
          </a:xfrm>
          <a:prstGeom prst="rect">
            <a:avLst/>
          </a:prstGeom>
        </p:spPr>
      </p:pic>
    </p:spTree>
    <p:extLst>
      <p:ext uri="{BB962C8B-B14F-4D97-AF65-F5344CB8AC3E}">
        <p14:creationId xmlns:p14="http://schemas.microsoft.com/office/powerpoint/2010/main" val="216644673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96534" y="2286003"/>
            <a:ext cx="6531897" cy="2931552"/>
          </a:xfrm>
          <a:prstGeom prst="rect">
            <a:avLst/>
          </a:prstGeom>
          <a:noFill/>
        </p:spPr>
        <p:txBody>
          <a:bodyPr wrap="square" lIns="68558" tIns="34280" rIns="68558" bIns="34280" rtlCol="0">
            <a:spAutoFit/>
          </a:bodyPr>
          <a:lstStyle/>
          <a:p>
            <a:pPr defTabSz="685587"/>
            <a:r>
              <a:rPr lang="en-US" sz="2100" dirty="0">
                <a:solidFill>
                  <a:prstClr val="black"/>
                </a:solidFill>
                <a:latin typeface="Arial Black" pitchFamily="34" charset="0"/>
              </a:rPr>
              <a:t>Current Projects:</a:t>
            </a:r>
          </a:p>
          <a:p>
            <a:pPr defTabSz="685587"/>
            <a:endParaRPr lang="en-US" sz="2100" dirty="0">
              <a:solidFill>
                <a:prstClr val="black"/>
              </a:solidFill>
              <a:latin typeface="Arial Black" pitchFamily="34" charset="0"/>
            </a:endParaRPr>
          </a:p>
          <a:p>
            <a:pPr marL="685587" lvl="1" indent="-342794" defTabSz="685587">
              <a:buFont typeface="Arial" pitchFamily="34" charset="0"/>
              <a:buChar char="•"/>
            </a:pPr>
            <a:r>
              <a:rPr lang="en-US" sz="2400" dirty="0">
                <a:solidFill>
                  <a:prstClr val="black"/>
                </a:solidFill>
                <a:latin typeface="Calibri"/>
              </a:rPr>
              <a:t>Joint Image/text embedding</a:t>
            </a:r>
          </a:p>
          <a:p>
            <a:pPr lvl="1" defTabSz="685587"/>
            <a:endParaRPr lang="en-US" sz="2400" dirty="0">
              <a:solidFill>
                <a:prstClr val="black"/>
              </a:solidFill>
              <a:latin typeface="Calibri"/>
            </a:endParaRPr>
          </a:p>
          <a:p>
            <a:pPr marL="685587" lvl="1" indent="-342794" defTabSz="685587">
              <a:buFont typeface="Arial" pitchFamily="34" charset="0"/>
              <a:buChar char="•"/>
            </a:pPr>
            <a:r>
              <a:rPr lang="en-US" sz="2400" dirty="0">
                <a:solidFill>
                  <a:prstClr val="black"/>
                </a:solidFill>
                <a:latin typeface="Calibri"/>
              </a:rPr>
              <a:t>Super resolution problems in medical imaging</a:t>
            </a:r>
          </a:p>
          <a:p>
            <a:pPr marL="342793" lvl="1" defTabSz="685587"/>
            <a:endParaRPr lang="en-US" sz="2400" dirty="0">
              <a:solidFill>
                <a:prstClr val="black"/>
              </a:solidFill>
              <a:latin typeface="Calibri"/>
            </a:endParaRPr>
          </a:p>
          <a:p>
            <a:pPr marL="685587" lvl="1" indent="-342794" defTabSz="685587">
              <a:buFont typeface="Arial" pitchFamily="34" charset="0"/>
              <a:buChar char="•"/>
            </a:pPr>
            <a:r>
              <a:rPr lang="en-US" sz="2400" dirty="0">
                <a:solidFill>
                  <a:prstClr val="black"/>
                </a:solidFill>
                <a:latin typeface="Calibri"/>
              </a:rPr>
              <a:t>Learning problems in both supervised and unsupervised domains  </a:t>
            </a:r>
          </a:p>
        </p:txBody>
      </p:sp>
      <p:sp>
        <p:nvSpPr>
          <p:cNvPr id="3" name="Title 2"/>
          <p:cNvSpPr>
            <a:spLocks noGrp="1"/>
          </p:cNvSpPr>
          <p:nvPr>
            <p:ph type="title"/>
          </p:nvPr>
        </p:nvSpPr>
        <p:spPr/>
        <p:txBody>
          <a:bodyPr/>
          <a:lstStyle/>
          <a:p>
            <a:r>
              <a:rPr lang="en-US" dirty="0" err="1"/>
              <a:t>Lopa</a:t>
            </a:r>
            <a:r>
              <a:rPr lang="en-US" dirty="0"/>
              <a:t> Mukherjee</a:t>
            </a:r>
          </a:p>
        </p:txBody>
      </p:sp>
    </p:spTree>
    <p:extLst>
      <p:ext uri="{BB962C8B-B14F-4D97-AF65-F5344CB8AC3E}">
        <p14:creationId xmlns:p14="http://schemas.microsoft.com/office/powerpoint/2010/main" val="291114933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42594"/>
            <a:ext cx="8089388" cy="895954"/>
          </a:xfrm>
        </p:spPr>
        <p:txBody>
          <a:bodyPr>
            <a:normAutofit/>
          </a:bodyPr>
          <a:lstStyle/>
          <a:p>
            <a:r>
              <a:rPr lang="en-US" sz="3600" dirty="0"/>
              <a:t>Jiazhen Zhou – Wireless Networks</a:t>
            </a:r>
          </a:p>
        </p:txBody>
      </p:sp>
      <p:sp>
        <p:nvSpPr>
          <p:cNvPr id="3" name="Content Placeholder 2"/>
          <p:cNvSpPr>
            <a:spLocks noGrp="1"/>
          </p:cNvSpPr>
          <p:nvPr>
            <p:ph idx="1"/>
          </p:nvPr>
        </p:nvSpPr>
        <p:spPr>
          <a:xfrm>
            <a:off x="347472" y="2103120"/>
            <a:ext cx="5444730" cy="3931920"/>
          </a:xfrm>
        </p:spPr>
        <p:txBody>
          <a:bodyPr>
            <a:noAutofit/>
          </a:bodyPr>
          <a:lstStyle/>
          <a:p>
            <a:r>
              <a:rPr lang="en-US" sz="2400" dirty="0"/>
              <a:t>Drone Communication Project</a:t>
            </a:r>
          </a:p>
          <a:p>
            <a:pPr marL="0" indent="0">
              <a:buNone/>
            </a:pPr>
            <a:endParaRPr lang="en-US" sz="2400" dirty="0"/>
          </a:p>
          <a:p>
            <a:r>
              <a:rPr lang="en-US" sz="2400" dirty="0"/>
              <a:t>Internet of Things Security Project</a:t>
            </a:r>
          </a:p>
          <a:p>
            <a:endParaRPr lang="en-US" sz="2400" dirty="0"/>
          </a:p>
          <a:p>
            <a:endParaRPr lang="en-US" sz="2400" dirty="0"/>
          </a:p>
          <a:p>
            <a:r>
              <a:rPr lang="en-US" sz="2400" dirty="0"/>
              <a:t>Quality of Experience in Emergency Communications Project</a:t>
            </a:r>
          </a:p>
          <a:p>
            <a:endParaRPr lang="en-US" sz="2400" dirty="0"/>
          </a:p>
        </p:txBody>
      </p:sp>
      <p:pic>
        <p:nvPicPr>
          <p:cNvPr id="4100" name="Picture 4" descr="Image result for internet of th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320" y="3100868"/>
            <a:ext cx="2872387" cy="16157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tel aero d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202" y="1449655"/>
            <a:ext cx="2770505" cy="14940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mergency commun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661" y="4866546"/>
            <a:ext cx="3191129" cy="160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2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41325" y="1066800"/>
            <a:ext cx="8229600" cy="1143000"/>
          </a:xfrm>
        </p:spPr>
        <p:txBody>
          <a:bodyPr/>
          <a:lstStyle/>
          <a:p>
            <a:r>
              <a:rPr lang="en-US" altLang="en-US"/>
              <a:t>UX Developer</a:t>
            </a:r>
          </a:p>
        </p:txBody>
      </p:sp>
      <p:sp>
        <p:nvSpPr>
          <p:cNvPr id="7171" name="Content Placeholder 2"/>
          <p:cNvSpPr>
            <a:spLocks noGrp="1"/>
          </p:cNvSpPr>
          <p:nvPr>
            <p:ph idx="1"/>
          </p:nvPr>
        </p:nvSpPr>
        <p:spPr>
          <a:xfrm>
            <a:off x="482600" y="2057400"/>
            <a:ext cx="8229600" cy="3230563"/>
          </a:xfrm>
        </p:spPr>
        <p:txBody>
          <a:bodyPr>
            <a:normAutofit fontScale="92500" lnSpcReduction="10000"/>
          </a:bodyPr>
          <a:lstStyle/>
          <a:p>
            <a:r>
              <a:rPr lang="en-US" altLang="en-US" sz="2400"/>
              <a:t>Create and modify user experience designs for mobile and web applications</a:t>
            </a:r>
          </a:p>
          <a:p>
            <a:r>
              <a:rPr lang="en-US" altLang="en-US" sz="2400"/>
              <a:t>Present and pitch designs to all levels of management</a:t>
            </a:r>
          </a:p>
          <a:p>
            <a:r>
              <a:rPr lang="en-US" altLang="en-US" sz="2400"/>
              <a:t>Provide thought-leadership on web design best practices and next-generation digital trends</a:t>
            </a:r>
          </a:p>
          <a:p>
            <a:r>
              <a:rPr lang="en-US" altLang="en-US" sz="2400"/>
              <a:t>Familiarity with HTML, CSS and JavaScript </a:t>
            </a:r>
          </a:p>
          <a:p>
            <a:r>
              <a:rPr lang="en-US" altLang="en-US" sz="2400"/>
              <a:t>Excellent communication and presentation skills</a:t>
            </a:r>
          </a:p>
          <a:p>
            <a:r>
              <a:rPr lang="en-US" altLang="en-US" sz="2400"/>
              <a:t>Graphic design skills a plus</a:t>
            </a:r>
          </a:p>
        </p:txBody>
      </p:sp>
    </p:spTree>
    <p:extLst>
      <p:ext uri="{BB962C8B-B14F-4D97-AF65-F5344CB8AC3E}">
        <p14:creationId xmlns:p14="http://schemas.microsoft.com/office/powerpoint/2010/main" val="3329335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6EB5-65D3-4F76-A6BE-A75CA7FE66DC}"/>
              </a:ext>
            </a:extLst>
          </p:cNvPr>
          <p:cNvSpPr>
            <a:spLocks noGrp="1"/>
          </p:cNvSpPr>
          <p:nvPr>
            <p:ph type="title"/>
          </p:nvPr>
        </p:nvSpPr>
        <p:spPr/>
        <p:txBody>
          <a:bodyPr/>
          <a:lstStyle/>
          <a:p>
            <a:r>
              <a:rPr lang="en-US" dirty="0"/>
              <a:t>Hien Nguyen – Database and Artificial Intelligence</a:t>
            </a:r>
          </a:p>
        </p:txBody>
      </p:sp>
      <p:sp>
        <p:nvSpPr>
          <p:cNvPr id="3" name="Content Placeholder 2">
            <a:extLst>
              <a:ext uri="{FF2B5EF4-FFF2-40B4-BE49-F238E27FC236}">
                <a16:creationId xmlns:a16="http://schemas.microsoft.com/office/drawing/2014/main" id="{C048CC7F-ABE5-4990-858B-98BB46644D98}"/>
              </a:ext>
            </a:extLst>
          </p:cNvPr>
          <p:cNvSpPr>
            <a:spLocks noGrp="1"/>
          </p:cNvSpPr>
          <p:nvPr>
            <p:ph idx="1"/>
          </p:nvPr>
        </p:nvSpPr>
        <p:spPr/>
        <p:txBody>
          <a:bodyPr>
            <a:normAutofit/>
          </a:bodyPr>
          <a:lstStyle/>
          <a:p>
            <a:pPr marL="0" indent="0">
              <a:buNone/>
            </a:pPr>
            <a:r>
              <a:rPr lang="en-US" dirty="0"/>
              <a:t>Database:</a:t>
            </a:r>
          </a:p>
          <a:p>
            <a:pPr marL="0" indent="0">
              <a:buNone/>
            </a:pPr>
            <a:r>
              <a:rPr lang="en-US" dirty="0"/>
              <a:t>Actively looking for students who are interested in development of database back-end and GUI (front end) for a web application. This project is inter-disciplinary project with Social work department. </a:t>
            </a:r>
          </a:p>
          <a:p>
            <a:pPr marL="0" indent="0">
              <a:buNone/>
            </a:pPr>
            <a:r>
              <a:rPr lang="en-US" dirty="0"/>
              <a:t>Will teach and train, and support students to get funded by RAP.</a:t>
            </a:r>
          </a:p>
          <a:p>
            <a:pPr marL="0" indent="0">
              <a:buNone/>
            </a:pPr>
            <a:endParaRPr lang="en-US" dirty="0"/>
          </a:p>
        </p:txBody>
      </p:sp>
    </p:spTree>
    <p:extLst>
      <p:ext uri="{BB962C8B-B14F-4D97-AF65-F5344CB8AC3E}">
        <p14:creationId xmlns:p14="http://schemas.microsoft.com/office/powerpoint/2010/main" val="1923530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Arnab </a:t>
            </a:r>
            <a:r>
              <a:rPr lang="en-US" dirty="0" err="1" smtClean="0"/>
              <a:t>Ganguly</a:t>
            </a:r>
            <a:r>
              <a:rPr lang="en-US" dirty="0" smtClean="0"/>
              <a:t> – </a:t>
            </a:r>
            <a:br>
              <a:rPr lang="en-US" dirty="0" smtClean="0"/>
            </a:br>
            <a:r>
              <a:rPr lang="en-US" dirty="0" smtClean="0"/>
              <a:t>Succinct </a:t>
            </a:r>
            <a:r>
              <a:rPr lang="en-US" dirty="0"/>
              <a:t>Data Structures</a:t>
            </a:r>
          </a:p>
        </p:txBody>
      </p:sp>
      <p:sp>
        <p:nvSpPr>
          <p:cNvPr id="3" name="Content Placeholder 2"/>
          <p:cNvSpPr>
            <a:spLocks noGrp="1"/>
          </p:cNvSpPr>
          <p:nvPr>
            <p:ph idx="1"/>
          </p:nvPr>
        </p:nvSpPr>
        <p:spPr/>
        <p:txBody>
          <a:bodyPr>
            <a:normAutofit fontScale="92500" lnSpcReduction="10000"/>
          </a:bodyPr>
          <a:lstStyle/>
          <a:p>
            <a:r>
              <a:rPr lang="en-US" dirty="0"/>
              <a:t>The Problem: </a:t>
            </a:r>
            <a:r>
              <a:rPr lang="en-US" b="1" dirty="0">
                <a:solidFill>
                  <a:schemeClr val="accent5">
                    <a:lumMod val="60000"/>
                    <a:lumOff val="40000"/>
                  </a:schemeClr>
                </a:solidFill>
              </a:rPr>
              <a:t>Pattern Matching</a:t>
            </a:r>
          </a:p>
          <a:p>
            <a:endParaRPr lang="en-US" dirty="0"/>
          </a:p>
          <a:p>
            <a:r>
              <a:rPr lang="en-US" dirty="0"/>
              <a:t>E.g.: </a:t>
            </a:r>
            <a:r>
              <a:rPr lang="en-US" i="1" dirty="0"/>
              <a:t>Ctrl/</a:t>
            </a:r>
            <a:r>
              <a:rPr lang="en-US" i="1" dirty="0" err="1"/>
              <a:t>Cmd</a:t>
            </a:r>
            <a:r>
              <a:rPr lang="en-US" i="1" dirty="0"/>
              <a:t> + F </a:t>
            </a:r>
            <a:r>
              <a:rPr lang="en-US" dirty="0"/>
              <a:t>operation on word document.</a:t>
            </a:r>
          </a:p>
          <a:p>
            <a:endParaRPr lang="en-US" dirty="0"/>
          </a:p>
          <a:p>
            <a:r>
              <a:rPr lang="en-US" dirty="0"/>
              <a:t>How fast can we find a pattern inside a file? ‘</a:t>
            </a:r>
            <a:r>
              <a:rPr lang="en-US" dirty="0">
                <a:solidFill>
                  <a:schemeClr val="accent5">
                    <a:lumMod val="60000"/>
                    <a:lumOff val="40000"/>
                  </a:schemeClr>
                </a:solidFill>
              </a:rPr>
              <a:t>FAST</a:t>
            </a:r>
            <a:r>
              <a:rPr lang="en-US" dirty="0"/>
              <a:t>’ is important.</a:t>
            </a:r>
          </a:p>
          <a:p>
            <a:endParaRPr lang="en-US" dirty="0"/>
          </a:p>
          <a:p>
            <a:r>
              <a:rPr lang="en-US" dirty="0"/>
              <a:t>Something is equally important. </a:t>
            </a:r>
          </a:p>
          <a:p>
            <a:endParaRPr lang="en-US" dirty="0"/>
          </a:p>
          <a:p>
            <a:r>
              <a:rPr lang="en-US" dirty="0"/>
              <a:t>How </a:t>
            </a:r>
            <a:r>
              <a:rPr lang="en-US" dirty="0">
                <a:solidFill>
                  <a:schemeClr val="accent5">
                    <a:lumMod val="60000"/>
                    <a:lumOff val="40000"/>
                  </a:schemeClr>
                </a:solidFill>
              </a:rPr>
              <a:t>FAST</a:t>
            </a:r>
            <a:r>
              <a:rPr lang="en-US" dirty="0"/>
              <a:t> can we find it, yet by using </a:t>
            </a:r>
            <a:r>
              <a:rPr lang="en-US" dirty="0">
                <a:solidFill>
                  <a:schemeClr val="accent5">
                    <a:lumMod val="60000"/>
                    <a:lumOff val="40000"/>
                  </a:schemeClr>
                </a:solidFill>
              </a:rPr>
              <a:t>LEAST</a:t>
            </a:r>
            <a:r>
              <a:rPr lang="en-US" dirty="0"/>
              <a:t> amount of space?</a:t>
            </a:r>
          </a:p>
          <a:p>
            <a:endParaRPr lang="en-US" dirty="0"/>
          </a:p>
          <a:p>
            <a:r>
              <a:rPr lang="en-US" dirty="0"/>
              <a:t>Answer: </a:t>
            </a:r>
            <a:r>
              <a:rPr lang="en-US" b="1" dirty="0">
                <a:solidFill>
                  <a:schemeClr val="accent5">
                    <a:lumMod val="60000"/>
                    <a:lumOff val="40000"/>
                  </a:schemeClr>
                </a:solidFill>
              </a:rPr>
              <a:t>Succinct Data Structures for Pattern Matching</a:t>
            </a:r>
            <a:endParaRPr lang="en-US" dirty="0">
              <a:solidFill>
                <a:schemeClr val="accent5">
                  <a:lumMod val="60000"/>
                  <a:lumOff val="40000"/>
                </a:schemeClr>
              </a:solidFill>
            </a:endParaRP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736764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2759-3B81-4D00-84F2-77F22127EB80}"/>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r>
              <a:rPr lang="en-US" sz="3000" dirty="0">
                <a:solidFill>
                  <a:srgbClr val="7030A0"/>
                </a:solidFill>
              </a:rPr>
              <a:t>UW-Whitewater Software Development Center</a:t>
            </a:r>
            <a:br>
              <a:rPr lang="en-US" sz="3000" dirty="0">
                <a:solidFill>
                  <a:srgbClr val="7030A0"/>
                </a:solidFill>
              </a:rPr>
            </a:br>
            <a:r>
              <a:rPr lang="en-US" sz="2100" i="1" dirty="0">
                <a:solidFill>
                  <a:srgbClr val="7030A0"/>
                </a:solidFill>
              </a:rPr>
              <a:t>Opening in Spring 2018</a:t>
            </a:r>
            <a:endParaRPr lang="en-US" sz="3000" dirty="0">
              <a:solidFill>
                <a:srgbClr val="7030A0"/>
              </a:solidFill>
            </a:endParaRPr>
          </a:p>
        </p:txBody>
      </p:sp>
      <p:sp>
        <p:nvSpPr>
          <p:cNvPr id="3" name="Content Placeholder 2">
            <a:extLst>
              <a:ext uri="{FF2B5EF4-FFF2-40B4-BE49-F238E27FC236}">
                <a16:creationId xmlns:a16="http://schemas.microsoft.com/office/drawing/2014/main" id="{1A365E86-B23B-498F-B6CE-13FBB12B2A4E}"/>
              </a:ext>
            </a:extLst>
          </p:cNvPr>
          <p:cNvSpPr>
            <a:spLocks noGrp="1"/>
          </p:cNvSpPr>
          <p:nvPr>
            <p:ph idx="1"/>
          </p:nvPr>
        </p:nvSpPr>
        <p:spPr/>
        <p:txBody>
          <a:bodyPr>
            <a:normAutofit/>
          </a:bodyPr>
          <a:lstStyle/>
          <a:p>
            <a:pPr marL="0" indent="0">
              <a:buNone/>
            </a:pPr>
            <a:r>
              <a:rPr lang="en-US" dirty="0"/>
              <a:t>Student developers</a:t>
            </a:r>
          </a:p>
          <a:p>
            <a:r>
              <a:rPr lang="en-US" dirty="0"/>
              <a:t>Work 10-20 hours/week on projects for outside clients</a:t>
            </a:r>
          </a:p>
          <a:p>
            <a:r>
              <a:rPr lang="en-US" dirty="0"/>
              <a:t>Learn by working under experienced software professionals</a:t>
            </a:r>
          </a:p>
          <a:p>
            <a:r>
              <a:rPr lang="en-US" dirty="0"/>
              <a:t>Earn competitive pay (rates TBD) while gaining industry experience</a:t>
            </a:r>
          </a:p>
          <a:p>
            <a:r>
              <a:rPr lang="en-US" dirty="0"/>
              <a:t>Potential for internship (CS 493) or project (CS 485) credit</a:t>
            </a:r>
          </a:p>
          <a:p>
            <a:endParaRPr lang="en-US" dirty="0"/>
          </a:p>
          <a:p>
            <a:pPr marL="0" indent="0">
              <a:buNone/>
            </a:pPr>
            <a:r>
              <a:rPr lang="en-US" b="1" dirty="0"/>
              <a:t>If you’re interested</a:t>
            </a:r>
            <a:r>
              <a:rPr lang="en-US" dirty="0"/>
              <a:t>: Email your résumé to </a:t>
            </a:r>
            <a:r>
              <a:rPr lang="en-US" dirty="0">
                <a:hlinkClick r:id="rId2"/>
              </a:rPr>
              <a:t>osterz@uww.edu</a:t>
            </a:r>
            <a:r>
              <a:rPr lang="en-US" dirty="0"/>
              <a:t>. </a:t>
            </a:r>
          </a:p>
          <a:p>
            <a:pPr marL="0" indent="0">
              <a:buNone/>
            </a:pPr>
            <a:r>
              <a:rPr lang="en-US" dirty="0"/>
              <a:t>Once we start accepting applications, we’ll you to apply.</a:t>
            </a:r>
          </a:p>
        </p:txBody>
      </p:sp>
    </p:spTree>
    <p:extLst>
      <p:ext uri="{BB962C8B-B14F-4D97-AF65-F5344CB8AC3E}">
        <p14:creationId xmlns:p14="http://schemas.microsoft.com/office/powerpoint/2010/main" val="1589177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accent2"/>
                </a:solidFill>
              </a:rPr>
              <a:t>Interest-Aligned College Degree Planning </a:t>
            </a:r>
            <a:br>
              <a:rPr lang="en-US" dirty="0">
                <a:solidFill>
                  <a:schemeClr val="accent2"/>
                </a:solidFill>
              </a:rPr>
            </a:br>
            <a:r>
              <a:rPr lang="en-US" sz="2100" dirty="0">
                <a:solidFill>
                  <a:srgbClr val="7030A0"/>
                </a:solidFill>
              </a:rPr>
              <a:t>Software Development Center Pilot Project (NSF/SBIR Award)</a:t>
            </a:r>
            <a:r>
              <a:rPr lang="en-US" sz="2100" dirty="0"/>
              <a:t/>
            </a:r>
            <a:br>
              <a:rPr lang="en-US" sz="2100" dirty="0"/>
            </a:br>
            <a:endParaRPr lang="en-US" sz="2100" dirty="0"/>
          </a:p>
        </p:txBody>
      </p:sp>
      <p:sp>
        <p:nvSpPr>
          <p:cNvPr id="3" name="Content Placeholder 2"/>
          <p:cNvSpPr>
            <a:spLocks noGrp="1"/>
          </p:cNvSpPr>
          <p:nvPr>
            <p:ph idx="1"/>
          </p:nvPr>
        </p:nvSpPr>
        <p:spPr>
          <a:xfrm>
            <a:off x="1498148" y="1924051"/>
            <a:ext cx="5893253" cy="653143"/>
          </a:xfrm>
        </p:spPr>
        <p:txBody>
          <a:bodyPr>
            <a:normAutofit fontScale="62500" lnSpcReduction="20000"/>
          </a:bodyPr>
          <a:lstStyle/>
          <a:p>
            <a:pPr marL="164306" lvl="1" indent="0" algn="ctr">
              <a:buNone/>
            </a:pPr>
            <a:r>
              <a:rPr lang="en-US" sz="1500" b="1" dirty="0">
                <a:latin typeface="GE Inspira" panose="020F0603030400020203" pitchFamily="34" charset="0"/>
              </a:rPr>
              <a:t>Faculty: Athula Gunawardena, </a:t>
            </a:r>
            <a:r>
              <a:rPr lang="en-US" sz="1500" b="1" dirty="0" err="1">
                <a:latin typeface="GE Inspira" panose="020F0603030400020203" pitchFamily="34" charset="0"/>
              </a:rPr>
              <a:t>Sobitha</a:t>
            </a:r>
            <a:r>
              <a:rPr lang="en-US" sz="1500" b="1" dirty="0">
                <a:latin typeface="GE Inspira" panose="020F0603030400020203" pitchFamily="34" charset="0"/>
              </a:rPr>
              <a:t> Samaranayake, Zach Oster, </a:t>
            </a:r>
            <a:r>
              <a:rPr lang="en-US" sz="1500" b="1" dirty="0" err="1">
                <a:latin typeface="GE Inspira" panose="020F0603030400020203" pitchFamily="34" charset="0"/>
              </a:rPr>
              <a:t>Jiazhen</a:t>
            </a:r>
            <a:r>
              <a:rPr lang="en-US" sz="1500" b="1" dirty="0">
                <a:latin typeface="GE Inspira" panose="020F0603030400020203" pitchFamily="34" charset="0"/>
              </a:rPr>
              <a:t> Zhou</a:t>
            </a:r>
          </a:p>
          <a:p>
            <a:pPr marL="164306" lvl="1" indent="0" algn="ctr">
              <a:buNone/>
            </a:pPr>
            <a:r>
              <a:rPr lang="en-US" sz="1500" b="1" dirty="0">
                <a:latin typeface="GE Inspira" panose="020F0603030400020203" pitchFamily="34" charset="0"/>
              </a:rPr>
              <a:t>Project Manager: Antonio Fernandez</a:t>
            </a:r>
          </a:p>
          <a:p>
            <a:pPr marL="164306" lvl="1" indent="0" algn="ctr">
              <a:buNone/>
            </a:pPr>
            <a:r>
              <a:rPr lang="en-US" sz="1500" b="1" dirty="0">
                <a:latin typeface="GE Inspira" panose="020F0603030400020203" pitchFamily="34" charset="0"/>
              </a:rPr>
              <a:t>CS Students: Connor Yass, </a:t>
            </a:r>
            <a:r>
              <a:rPr lang="en-US" sz="1500" b="1" dirty="0" err="1">
                <a:latin typeface="GE Inspira" panose="020F0603030400020203" pitchFamily="34" charset="0"/>
              </a:rPr>
              <a:t>Abdoul</a:t>
            </a:r>
            <a:r>
              <a:rPr lang="en-US" sz="1500" b="1" dirty="0">
                <a:latin typeface="GE Inspira" panose="020F0603030400020203" pitchFamily="34" charset="0"/>
              </a:rPr>
              <a:t> </a:t>
            </a:r>
            <a:r>
              <a:rPr lang="en-US" sz="1500" b="1" dirty="0" err="1">
                <a:latin typeface="GE Inspira" panose="020F0603030400020203" pitchFamily="34" charset="0"/>
              </a:rPr>
              <a:t>Nourou</a:t>
            </a:r>
            <a:r>
              <a:rPr lang="en-US" sz="1500" b="1" dirty="0">
                <a:latin typeface="GE Inspira" panose="020F0603030400020203" pitchFamily="34" charset="0"/>
              </a:rPr>
              <a:t> </a:t>
            </a:r>
            <a:r>
              <a:rPr lang="en-US" sz="1500" b="1" dirty="0" err="1">
                <a:latin typeface="GE Inspira" panose="020F0603030400020203" pitchFamily="34" charset="0"/>
              </a:rPr>
              <a:t>Yigo</a:t>
            </a:r>
            <a:r>
              <a:rPr lang="en-US" sz="1500" b="1" dirty="0">
                <a:latin typeface="GE Inspira" panose="020F0603030400020203" pitchFamily="34" charset="0"/>
              </a:rPr>
              <a:t>, </a:t>
            </a:r>
            <a:r>
              <a:rPr lang="en-US" sz="1500" b="1" dirty="0" err="1">
                <a:latin typeface="GE Inspira" panose="020F0603030400020203" pitchFamily="34" charset="0"/>
              </a:rPr>
              <a:t>Jessaca</a:t>
            </a:r>
            <a:r>
              <a:rPr lang="en-US" sz="1500" b="1" dirty="0">
                <a:latin typeface="GE Inspira" panose="020F0603030400020203" pitchFamily="34" charset="0"/>
              </a:rPr>
              <a:t> Summers, </a:t>
            </a:r>
            <a:r>
              <a:rPr lang="en-US" sz="1500" b="1" dirty="0" err="1">
                <a:latin typeface="GE Inspira" panose="020F0603030400020203" pitchFamily="34" charset="0"/>
              </a:rPr>
              <a:t>Pasan</a:t>
            </a:r>
            <a:r>
              <a:rPr lang="en-US" sz="1500" b="1" dirty="0">
                <a:latin typeface="GE Inspira" panose="020F0603030400020203" pitchFamily="34" charset="0"/>
              </a:rPr>
              <a:t> Samaranayake</a:t>
            </a:r>
          </a:p>
          <a:p>
            <a:pPr marL="164306" lvl="1" indent="0" algn="ctr">
              <a:buNone/>
            </a:pPr>
            <a:endParaRPr lang="en-US" sz="1350" dirty="0">
              <a:latin typeface="GE Inspira" panose="020F0603030400020203" pitchFamily="34" charset="0"/>
            </a:endParaRPr>
          </a:p>
          <a:p>
            <a:endParaRPr lang="en-US" sz="900" dirty="0">
              <a:latin typeface="GE Inspira" panose="020F0603030400020203" pitchFamily="34" charset="0"/>
            </a:endParaRPr>
          </a:p>
          <a:p>
            <a:endParaRPr lang="en-US" dirty="0"/>
          </a:p>
        </p:txBody>
      </p:sp>
      <p:sp>
        <p:nvSpPr>
          <p:cNvPr id="4" name="Rectangle 3"/>
          <p:cNvSpPr/>
          <p:nvPr/>
        </p:nvSpPr>
        <p:spPr>
          <a:xfrm>
            <a:off x="1581831" y="5956786"/>
            <a:ext cx="5725885" cy="7184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b="1" dirty="0">
                <a:solidFill>
                  <a:schemeClr val="tx1"/>
                </a:solidFill>
                <a:latin typeface="GE Inspira" panose="020F0603030400020203" pitchFamily="34" charset="0"/>
              </a:rPr>
              <a:t>Our goal:  </a:t>
            </a:r>
          </a:p>
          <a:p>
            <a:pPr algn="ctr"/>
            <a:r>
              <a:rPr lang="en-US" sz="1500" dirty="0">
                <a:solidFill>
                  <a:schemeClr val="tx1"/>
                </a:solidFill>
                <a:latin typeface="GE Inspira" panose="020F0603030400020203" pitchFamily="34" charset="0"/>
              </a:rPr>
              <a:t>Empower students to avoid the pitfalls that lead to these problems</a:t>
            </a:r>
          </a:p>
        </p:txBody>
      </p:sp>
      <p:graphicFrame>
        <p:nvGraphicFramePr>
          <p:cNvPr id="5" name="Diagram 4"/>
          <p:cNvGraphicFramePr/>
          <p:nvPr>
            <p:extLst/>
          </p:nvPr>
        </p:nvGraphicFramePr>
        <p:xfrm>
          <a:off x="1725386" y="2718706"/>
          <a:ext cx="5725886" cy="213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2828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Arms Business Solutions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510" y="4034218"/>
            <a:ext cx="4780155" cy="1132142"/>
          </a:xfrm>
          <a:prstGeom prst="rect">
            <a:avLst/>
          </a:prstGeom>
        </p:spPr>
      </p:pic>
      <p:sp>
        <p:nvSpPr>
          <p:cNvPr id="4" name="Rectangle 3"/>
          <p:cNvSpPr/>
          <p:nvPr/>
        </p:nvSpPr>
        <p:spPr>
          <a:xfrm>
            <a:off x="3839395" y="3244334"/>
            <a:ext cx="3757311" cy="523220"/>
          </a:xfrm>
          <a:prstGeom prst="rect">
            <a:avLst/>
          </a:prstGeom>
        </p:spPr>
        <p:txBody>
          <a:bodyPr wrap="none">
            <a:spAutoFit/>
          </a:bodyPr>
          <a:lstStyle/>
          <a:p>
            <a:r>
              <a:rPr lang="en-US" sz="2800" dirty="0">
                <a:solidFill>
                  <a:srgbClr val="212121"/>
                </a:solidFill>
                <a:latin typeface="Times New Roman" panose="02020603050405020304" pitchFamily="18" charset="0"/>
              </a:rPr>
              <a:t>Robert </a:t>
            </a:r>
            <a:r>
              <a:rPr lang="en-US" sz="2800" dirty="0" err="1">
                <a:solidFill>
                  <a:srgbClr val="212121"/>
                </a:solidFill>
                <a:latin typeface="Times New Roman" panose="02020603050405020304" pitchFamily="18" charset="0"/>
              </a:rPr>
              <a:t>Voliva</a:t>
            </a:r>
            <a:r>
              <a:rPr lang="en-US" sz="2800" dirty="0">
                <a:solidFill>
                  <a:srgbClr val="212121"/>
                </a:solidFill>
                <a:latin typeface="Times New Roman" panose="02020603050405020304" pitchFamily="18" charset="0"/>
              </a:rPr>
              <a:t>,  Architect</a:t>
            </a:r>
            <a:endParaRPr lang="en-US" sz="2800" dirty="0"/>
          </a:p>
        </p:txBody>
      </p:sp>
    </p:spTree>
    <p:extLst>
      <p:ext uri="{BB962C8B-B14F-4D97-AF65-F5344CB8AC3E}">
        <p14:creationId xmlns:p14="http://schemas.microsoft.com/office/powerpoint/2010/main" val="11219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Openings</a:t>
            </a:r>
          </a:p>
        </p:txBody>
      </p:sp>
      <p:sp>
        <p:nvSpPr>
          <p:cNvPr id="3" name="Content Placeholder 2"/>
          <p:cNvSpPr>
            <a:spLocks noGrp="1"/>
          </p:cNvSpPr>
          <p:nvPr>
            <p:ph idx="1"/>
          </p:nvPr>
        </p:nvSpPr>
        <p:spPr/>
        <p:txBody>
          <a:bodyPr/>
          <a:lstStyle/>
          <a:p>
            <a:r>
              <a:rPr lang="en-US" dirty="0"/>
              <a:t> Potential IT summer internship opportunities in our St. Louis offices. We are targeting the areas of Software Engineer, Security, and Business Analysis, but potentially can expand into the other areas like Systems, Test Automation, Data Admin etc.  We look strictly for those in Junior or Senior standing to fill these roles.  It is a competitively paid summer internship program, and although housing assistance isn't provided we do work with surrounding developments to get interns discounted rates for places to stay. </a:t>
            </a:r>
          </a:p>
          <a:p>
            <a:r>
              <a:rPr lang="en-US" dirty="0"/>
              <a:t>In our Madison office, for present seniors graduating in December or May, we are targeting the areas of Software Engineer and Business Analysis.</a:t>
            </a:r>
          </a:p>
          <a:p>
            <a:endParaRPr lang="en-US" dirty="0"/>
          </a:p>
        </p:txBody>
      </p:sp>
    </p:spTree>
    <p:extLst>
      <p:ext uri="{BB962C8B-B14F-4D97-AF65-F5344CB8AC3E}">
        <p14:creationId xmlns:p14="http://schemas.microsoft.com/office/powerpoint/2010/main" val="26589367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75C2B78-EEB5-4C76-920F-96762DA52D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TC103457510[[fn=Savon]]</Template>
  <TotalTime>5226</TotalTime>
  <Words>2272</Words>
  <Application>Microsoft Office PowerPoint</Application>
  <PresentationFormat>On-screen Show (4:3)</PresentationFormat>
  <Paragraphs>408</Paragraphs>
  <Slides>73</Slides>
  <Notes>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73</vt:i4>
      </vt:variant>
    </vt:vector>
  </HeadingPairs>
  <TitlesOfParts>
    <vt:vector size="91" baseType="lpstr">
      <vt:lpstr>MS PGothic</vt:lpstr>
      <vt:lpstr>MS PGothic</vt:lpstr>
      <vt:lpstr>Adobe Heiti Std R</vt:lpstr>
      <vt:lpstr>Arial</vt:lpstr>
      <vt:lpstr>Arial Black</vt:lpstr>
      <vt:lpstr>Bookman Old Style</vt:lpstr>
      <vt:lpstr>Britannic Bold</vt:lpstr>
      <vt:lpstr>Calibri</vt:lpstr>
      <vt:lpstr>Century Gothic</vt:lpstr>
      <vt:lpstr>Consolas</vt:lpstr>
      <vt:lpstr>Courier New</vt:lpstr>
      <vt:lpstr>Garamond</vt:lpstr>
      <vt:lpstr>GE Inspira</vt:lpstr>
      <vt:lpstr>Gill Sans MT</vt:lpstr>
      <vt:lpstr>q_serif</vt:lpstr>
      <vt:lpstr>Times New Roman</vt:lpstr>
      <vt:lpstr>Wingdings 3</vt:lpstr>
      <vt:lpstr>Savon</vt:lpstr>
      <vt:lpstr>PowerPoint Presentation</vt:lpstr>
      <vt:lpstr>PowerPoint Presentation</vt:lpstr>
      <vt:lpstr>Industry Opportunities</vt:lpstr>
      <vt:lpstr>PowerPoint Presentation</vt:lpstr>
      <vt:lpstr>What we do</vt:lpstr>
      <vt:lpstr>IT Internships –Summer 2018</vt:lpstr>
      <vt:lpstr>UX Developer</vt:lpstr>
      <vt:lpstr>Arms Business Solutions</vt:lpstr>
      <vt:lpstr>Openings</vt:lpstr>
      <vt:lpstr>TESCH Global</vt:lpstr>
      <vt:lpstr>PowerPoint Presentation</vt:lpstr>
      <vt:lpstr>BlackThorne</vt:lpstr>
      <vt:lpstr>Blackthorne</vt:lpstr>
      <vt:lpstr>Technologies</vt:lpstr>
      <vt:lpstr>PowerPoint Presentation</vt:lpstr>
      <vt:lpstr>PowerPoint Presentation</vt:lpstr>
      <vt:lpstr>PowerPoint Presentation</vt:lpstr>
      <vt:lpstr>UWW Career Services</vt:lpstr>
      <vt:lpstr>FEATURE STUDENT PRESENTATIONS</vt:lpstr>
      <vt:lpstr>STUDENT RESEARCH PRESENTATION</vt:lpstr>
      <vt:lpstr>Undergraduate Research</vt:lpstr>
      <vt:lpstr>Meet the Team</vt:lpstr>
      <vt:lpstr>What do we do?</vt:lpstr>
      <vt:lpstr>Different Personalities</vt:lpstr>
      <vt:lpstr>PowerPoint Presentation</vt:lpstr>
      <vt:lpstr>PowerPoint Presentation</vt:lpstr>
      <vt:lpstr>PowerPoint Presentation</vt:lpstr>
      <vt:lpstr>PowerPoint Presentation</vt:lpstr>
      <vt:lpstr>PowerPoint Presentation</vt:lpstr>
      <vt:lpstr>Things to consider </vt:lpstr>
      <vt:lpstr>PowerPoint Presentation</vt:lpstr>
      <vt:lpstr>Why Do Undergraduate Research</vt:lpstr>
      <vt:lpstr>Is Research Right for You?</vt:lpstr>
      <vt:lpstr>STUDENT INTERNSHIP PRESENTATION</vt:lpstr>
      <vt:lpstr>About Us</vt:lpstr>
      <vt:lpstr>PowerPoint Presentation</vt:lpstr>
      <vt:lpstr>The Project</vt:lpstr>
      <vt:lpstr>Computing Games</vt:lpstr>
      <vt:lpstr>Math questions</vt:lpstr>
      <vt:lpstr>Math questions</vt:lpstr>
      <vt:lpstr>Math questions</vt:lpstr>
      <vt:lpstr>Math questions</vt:lpstr>
      <vt:lpstr>Math questions</vt:lpstr>
      <vt:lpstr>Math questions</vt:lpstr>
      <vt:lpstr>Math questions</vt:lpstr>
      <vt:lpstr>Math questions</vt:lpstr>
      <vt:lpstr>Math Questions</vt:lpstr>
      <vt:lpstr>Math questions</vt:lpstr>
      <vt:lpstr>Programming questions</vt:lpstr>
      <vt:lpstr>Programming questions</vt:lpstr>
      <vt:lpstr>Programming questions</vt:lpstr>
      <vt:lpstr>Programming questions</vt:lpstr>
      <vt:lpstr>Programming questions</vt:lpstr>
      <vt:lpstr>Programming questions</vt:lpstr>
      <vt:lpstr>Programming questions</vt:lpstr>
      <vt:lpstr>Programming questions</vt:lpstr>
      <vt:lpstr>Programming questions</vt:lpstr>
      <vt:lpstr>Programming questions</vt:lpstr>
      <vt:lpstr>Programming questions</vt:lpstr>
      <vt:lpstr>Programming questions</vt:lpstr>
      <vt:lpstr>Extra-curricular Opportunities</vt:lpstr>
      <vt:lpstr>Presentation by ACM Student Chapter</vt:lpstr>
      <vt:lpstr>PowerPoint Presentation</vt:lpstr>
      <vt:lpstr>Undergraduate Research Program (URP) Opportunities</vt:lpstr>
      <vt:lpstr>Undergraduate Research Program (URP) Opportunities</vt:lpstr>
      <vt:lpstr>PowerPoint Presentation</vt:lpstr>
      <vt:lpstr>Lopa Mukherjee</vt:lpstr>
      <vt:lpstr>Lopa Mukherjee</vt:lpstr>
      <vt:lpstr>Jiazhen Zhou – Wireless Networks</vt:lpstr>
      <vt:lpstr>Hien Nguyen – Database and Artificial Intelligence</vt:lpstr>
      <vt:lpstr>Arnab Ganguly –  Succinct Data Structures</vt:lpstr>
      <vt:lpstr>UW-Whitewater Software Development Center Opening in Spring 2018</vt:lpstr>
      <vt:lpstr>Interest-Aligned College Degree Planning  Software Development Center Pilot Project (NSF/SBIR Award)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nguyenh</dc:creator>
  <cp:lastModifiedBy>Borchardt, Tricia</cp:lastModifiedBy>
  <cp:revision>196</cp:revision>
  <dcterms:created xsi:type="dcterms:W3CDTF">2013-09-10T19:06:02Z</dcterms:created>
  <dcterms:modified xsi:type="dcterms:W3CDTF">2017-10-24T14:30:36Z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TC018754809991</vt:lpwstr>
  </property>
</Properties>
</file>