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44" r:id="rId2"/>
    <p:sldId id="393" r:id="rId3"/>
    <p:sldId id="394" r:id="rId4"/>
    <p:sldId id="410" r:id="rId5"/>
    <p:sldId id="392" r:id="rId6"/>
    <p:sldId id="395" r:id="rId7"/>
    <p:sldId id="396" r:id="rId8"/>
    <p:sldId id="397" r:id="rId9"/>
    <p:sldId id="358" r:id="rId10"/>
    <p:sldId id="398" r:id="rId11"/>
    <p:sldId id="399" r:id="rId12"/>
    <p:sldId id="406" r:id="rId13"/>
    <p:sldId id="407" r:id="rId14"/>
    <p:sldId id="400" r:id="rId15"/>
    <p:sldId id="401" r:id="rId16"/>
    <p:sldId id="408" r:id="rId17"/>
    <p:sldId id="402" r:id="rId18"/>
    <p:sldId id="403" r:id="rId19"/>
    <p:sldId id="404" r:id="rId20"/>
    <p:sldId id="405" r:id="rId21"/>
    <p:sldId id="370" r:id="rId22"/>
    <p:sldId id="354" r:id="rId23"/>
    <p:sldId id="409" r:id="rId2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5E37A995-261F-D647-AA41-750A47C50B49}" type="datetimeFigureOut">
              <a:rPr lang="en-US" smtClean="0"/>
              <a:pPr/>
              <a:t>4/14/2019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D96D7E8A-BF46-7448-BA28-4F9990997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66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182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182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r">
              <a:defRPr sz="1200"/>
            </a:lvl1pPr>
          </a:lstStyle>
          <a:p>
            <a:fld id="{CE6B2607-9C80-4F4B-9926-1A66193D9885}" type="datetimeFigureOut">
              <a:rPr lang="en-US" smtClean="0"/>
              <a:t>4/14/2019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84" tIns="46392" rIns="92784" bIns="4639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4384"/>
            <a:ext cx="5608320" cy="3660567"/>
          </a:xfrm>
          <a:prstGeom prst="rect">
            <a:avLst/>
          </a:prstGeom>
        </p:spPr>
        <p:txBody>
          <a:bodyPr vert="horz" lIns="92784" tIns="46392" rIns="92784" bIns="4639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218"/>
            <a:ext cx="3037840" cy="466182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30218"/>
            <a:ext cx="3037840" cy="466182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r">
              <a:defRPr sz="1200"/>
            </a:lvl1pPr>
          </a:lstStyle>
          <a:p>
            <a:fld id="{4DDFB815-F8B1-45A9-A796-C4D4508D54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501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56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3871" indent="-289951" defTabSz="94556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9802" indent="-231960" defTabSz="94556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3723" indent="-231960" defTabSz="94556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7644" indent="-231960" defTabSz="94556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1565" indent="-231960" defTabSz="9455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5485" indent="-231960" defTabSz="9455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9406" indent="-231960" defTabSz="9455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3327" indent="-231960" defTabSz="94556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F5D900-EDD2-44AA-BF02-35473F7B5D22}" type="slidenum">
              <a:rPr lang="en-US" altLang="en-US" smtClean="0"/>
              <a:pPr/>
              <a:t>18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306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A7B44-877C-4CA6-B597-F7FDA21384B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153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4/14/2019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4/14/2019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4/14/2019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4/14/2019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4/14/2019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D6255A-5364-AC4A-BAB6-87821FC4EC2D}" type="datetimeFigureOut">
              <a:rPr lang="en-US" smtClean="0"/>
              <a:pPr/>
              <a:t>4/14/2019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233E2C-E170-294A-B474-6AFED1818C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WW_GrayPPPinside.psd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Horizontal2cNew.pn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21366" y="426011"/>
            <a:ext cx="2435337" cy="5196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accarig@uww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eermatch.com/job-prep/interviews/top-10-computer-science-interview-questions-and-answers/" TargetMode="External"/><Relationship Id="rId2" Type="http://schemas.openxmlformats.org/officeDocument/2006/relationships/hyperlink" Target="http://placement.freshersworld.com/technical-interview/3312194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dureka.co/blog/interview-questions/python-interview-questions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hackernoon.com/what-to-ask-an-interviewer-during-a-tech-interview-865a293e548c" TargetMode="External"/><Relationship Id="rId2" Type="http://schemas.openxmlformats.org/officeDocument/2006/relationships/hyperlink" Target="https://www.thebalancecareers.com/questions-to-ask-in-a-job-interview-2061205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iaccarig@uww.ed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iaccarig@uww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ww.edu/care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ww.edu/cl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WW_GrayPPP.ps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Vertical2cNe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2758" y="4798560"/>
            <a:ext cx="2323376" cy="12634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9771" y="1503044"/>
            <a:ext cx="74448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orbel" panose="020B0503020204020204" pitchFamily="34" charset="0"/>
              </a:rPr>
              <a:t>Interview Skills </a:t>
            </a:r>
          </a:p>
          <a:p>
            <a:pPr algn="ctr"/>
            <a:r>
              <a:rPr lang="en-US" sz="3600" b="1" dirty="0" smtClean="0">
                <a:latin typeface="Corbel" panose="020B0503020204020204" pitchFamily="34" charset="0"/>
              </a:rPr>
              <a:t>for Computer Science </a:t>
            </a:r>
          </a:p>
          <a:p>
            <a:pPr algn="ctr"/>
            <a:endParaRPr lang="en-US" sz="3600" dirty="0">
              <a:latin typeface="Corbel" panose="020B0503020204020204" pitchFamily="34" charset="0"/>
              <a:cs typeface="Trajan Pro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2854" y="3257370"/>
            <a:ext cx="5743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latin typeface="Corbel"/>
              <a:cs typeface="Corbel"/>
            </a:endParaRPr>
          </a:p>
          <a:p>
            <a:pPr algn="ctr"/>
            <a:r>
              <a:rPr lang="en-US" dirty="0" smtClean="0">
                <a:latin typeface="Corbel"/>
                <a:cs typeface="Corbel"/>
              </a:rPr>
              <a:t>Greg Iaccarino, Career Counselor (L&amp;S)</a:t>
            </a:r>
          </a:p>
          <a:p>
            <a:pPr algn="ctr"/>
            <a:r>
              <a:rPr lang="en-US" dirty="0" smtClean="0">
                <a:latin typeface="Corbel"/>
                <a:cs typeface="Corbel"/>
              </a:rPr>
              <a:t>Career &amp; Leadership Development</a:t>
            </a:r>
          </a:p>
          <a:p>
            <a:pPr algn="ctr"/>
            <a:r>
              <a:rPr lang="en-US" dirty="0" smtClean="0">
                <a:latin typeface="Corbel"/>
                <a:cs typeface="Corbel"/>
                <a:hlinkClick r:id="rId4"/>
              </a:rPr>
              <a:t>iaccarig@uww.edu</a:t>
            </a:r>
            <a:endParaRPr lang="en-US" dirty="0" smtClean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6009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The Interview Day!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The Interview Day Itself!</a:t>
            </a:r>
          </a:p>
          <a:p>
            <a:pPr marL="0" indent="0" algn="ctr">
              <a:buNone/>
            </a:pPr>
            <a:endParaRPr lang="en-US" sz="1600" b="1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Know and map the exact location of the interview</a:t>
            </a:r>
          </a:p>
          <a:p>
            <a:pPr marL="914400">
              <a:buClr>
                <a:schemeClr val="tx1"/>
              </a:buClr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Plan to arrive 10 to 15 minutes early to the site</a:t>
            </a: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OK to bring a leather portfolio that would have a legal pad for notes, copies of your resume/cover letter, position description, list of questions to ask the interviewers </a:t>
            </a: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Firm handshake, eye contact, watch body language, avoid demonstrating nervous habits.   Accept the bottle of water! </a:t>
            </a:r>
          </a:p>
          <a:p>
            <a:pPr marL="914400">
              <a:buClr>
                <a:schemeClr val="tx1"/>
              </a:buClr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endParaRPr lang="en-US" sz="800" dirty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1600" dirty="0" smtClean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41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Structure/Schedule of Interviews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Structure/Schedule of Interviews</a:t>
            </a:r>
          </a:p>
          <a:p>
            <a:pPr marL="0" indent="0" algn="ctr">
              <a:buNone/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1:1 interviews with individuals</a:t>
            </a: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Interview with a group of people (supervisor/co-workers)</a:t>
            </a: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Meals (breakfast, lunch or dinner) with potential co-workers/others</a:t>
            </a: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Virtual/Video/Skype interviews</a:t>
            </a: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Phone interviews</a:t>
            </a: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Assessment tests may be a part of the interview day</a:t>
            </a: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endParaRPr lang="en-US" sz="800" dirty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1600" dirty="0" smtClean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25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9273" y="357765"/>
            <a:ext cx="8229600" cy="1143000"/>
          </a:xfrm>
        </p:spPr>
        <p:txBody>
          <a:bodyPr/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Interview Impressions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What Impressions Do You Make?</a:t>
            </a:r>
          </a:p>
          <a:p>
            <a:endParaRPr lang="en-US" sz="2400" b="1" dirty="0">
              <a:latin typeface="Corbel" panose="020B0503020204020204" pitchFamily="34" charset="0"/>
            </a:endParaRPr>
          </a:p>
          <a:p>
            <a:pPr marL="914400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</a:pPr>
            <a:r>
              <a:rPr lang="en-US" sz="2000" dirty="0">
                <a:latin typeface="Corbel" panose="020B0503020204020204" pitchFamily="34" charset="0"/>
              </a:rPr>
              <a:t>Written Communication</a:t>
            </a:r>
          </a:p>
          <a:p>
            <a:pPr marL="914400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Appearance</a:t>
            </a:r>
          </a:p>
          <a:p>
            <a:pPr marL="914400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Non-Verbal Communication</a:t>
            </a:r>
          </a:p>
          <a:p>
            <a:pPr marL="914400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Verbal Communication</a:t>
            </a:r>
          </a:p>
          <a:p>
            <a:pPr marL="914400">
              <a:spcBef>
                <a:spcPts val="0"/>
              </a:spcBef>
              <a:spcAft>
                <a:spcPts val="1800"/>
              </a:spcAft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Interpersonal Presence</a:t>
            </a: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Online Image</a:t>
            </a:r>
          </a:p>
          <a:p>
            <a:pPr marL="914400">
              <a:buClr>
                <a:schemeClr val="tx1"/>
              </a:buClr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5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54" y="357765"/>
            <a:ext cx="8229600" cy="1143000"/>
          </a:xfrm>
        </p:spPr>
        <p:txBody>
          <a:bodyPr/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Interview Impressions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What Impressions Do You Make?</a:t>
            </a:r>
          </a:p>
          <a:p>
            <a:pPr marL="914400">
              <a:buClr>
                <a:schemeClr val="tx1"/>
              </a:buClr>
            </a:pPr>
            <a:endParaRPr lang="en-US" sz="1000" dirty="0" smtClean="0">
              <a:latin typeface="Corbel" panose="020B0503020204020204" pitchFamily="34" charset="0"/>
            </a:endParaRPr>
          </a:p>
          <a:p>
            <a:pPr marL="9144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Attire</a:t>
            </a:r>
          </a:p>
          <a:p>
            <a:pPr marL="9144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Scent</a:t>
            </a:r>
          </a:p>
          <a:p>
            <a:pPr marL="9144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Verbal Tone</a:t>
            </a:r>
          </a:p>
          <a:p>
            <a:pPr marL="9144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Handshake</a:t>
            </a:r>
          </a:p>
          <a:p>
            <a:pPr marL="9144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Eye Contact</a:t>
            </a:r>
          </a:p>
          <a:p>
            <a:pPr marL="9144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Facial Expressions </a:t>
            </a:r>
          </a:p>
          <a:p>
            <a:pPr marL="9144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Posture and Body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3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General Interview Questions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General Interview Questions</a:t>
            </a:r>
          </a:p>
          <a:p>
            <a:pPr marL="0" indent="0" algn="ctr">
              <a:buNone/>
            </a:pPr>
            <a:endParaRPr lang="en-US" sz="1600" b="1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>
                <a:latin typeface="Corbel" panose="020B0503020204020204" pitchFamily="34" charset="0"/>
              </a:rPr>
              <a:t>Tell me about </a:t>
            </a:r>
            <a:r>
              <a:rPr lang="en-US" sz="2000" dirty="0" smtClean="0">
                <a:latin typeface="Corbel" panose="020B0503020204020204" pitchFamily="34" charset="0"/>
              </a:rPr>
              <a:t>yourself</a:t>
            </a:r>
          </a:p>
          <a:p>
            <a:pPr marL="914400">
              <a:buClr>
                <a:schemeClr val="tx1"/>
              </a:buClr>
            </a:pPr>
            <a:endParaRPr lang="en-US" sz="400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>
                <a:latin typeface="Corbel" panose="020B0503020204020204" pitchFamily="34" charset="0"/>
              </a:rPr>
              <a:t>What are your strengths</a:t>
            </a:r>
            <a:r>
              <a:rPr lang="en-US" sz="2000" dirty="0" smtClean="0">
                <a:latin typeface="Corbel" panose="020B0503020204020204" pitchFamily="34" charset="0"/>
              </a:rPr>
              <a:t>?</a:t>
            </a:r>
          </a:p>
          <a:p>
            <a:pPr marL="914400">
              <a:buClr>
                <a:schemeClr val="tx1"/>
              </a:buClr>
            </a:pPr>
            <a:endParaRPr lang="en-US" sz="400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What </a:t>
            </a:r>
            <a:r>
              <a:rPr lang="en-US" sz="2000" dirty="0">
                <a:latin typeface="Corbel" panose="020B0503020204020204" pitchFamily="34" charset="0"/>
              </a:rPr>
              <a:t>are your weaknesses</a:t>
            </a:r>
            <a:r>
              <a:rPr lang="en-US" sz="2000" dirty="0" smtClean="0">
                <a:latin typeface="Corbel" panose="020B0503020204020204" pitchFamily="34" charset="0"/>
              </a:rPr>
              <a:t>?</a:t>
            </a:r>
          </a:p>
          <a:p>
            <a:pPr marL="914400">
              <a:buClr>
                <a:schemeClr val="tx1"/>
              </a:buClr>
            </a:pPr>
            <a:endParaRPr lang="en-US" sz="4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What are your short-term and long-term goals? </a:t>
            </a:r>
          </a:p>
          <a:p>
            <a:pPr marL="914400">
              <a:buClr>
                <a:schemeClr val="tx1"/>
              </a:buClr>
            </a:pPr>
            <a:endParaRPr lang="en-US" sz="4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Why are you interested in this job? </a:t>
            </a:r>
          </a:p>
          <a:p>
            <a:pPr marL="914400">
              <a:buClr>
                <a:schemeClr val="tx1"/>
              </a:buClr>
            </a:pPr>
            <a:endParaRPr lang="en-US" sz="4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What would your references/supervisors say about you? </a:t>
            </a:r>
          </a:p>
          <a:p>
            <a:pPr marL="914400">
              <a:buClr>
                <a:schemeClr val="tx1"/>
              </a:buClr>
            </a:pPr>
            <a:endParaRPr lang="en-US" sz="400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>
                <a:latin typeface="Corbel" panose="020B0503020204020204" pitchFamily="34" charset="0"/>
              </a:rPr>
              <a:t>How has your education and experience prepared you for this job or internship</a:t>
            </a:r>
            <a:r>
              <a:rPr lang="en-US" sz="2000" dirty="0" smtClean="0">
                <a:latin typeface="Corbel" panose="020B0503020204020204" pitchFamily="34" charset="0"/>
              </a:rPr>
              <a:t>?</a:t>
            </a:r>
            <a:r>
              <a:rPr lang="en-US" sz="1600" dirty="0" smtClean="0">
                <a:latin typeface="Corbel" panose="020B0503020204020204" pitchFamily="34" charset="0"/>
              </a:rPr>
              <a:t> </a:t>
            </a:r>
            <a:endParaRPr lang="en-US" sz="1600" dirty="0">
              <a:latin typeface="Corbel" panose="020B05030202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02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Behavioral Interview Questions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Behavioral Interview Questions</a:t>
            </a:r>
          </a:p>
          <a:p>
            <a:endParaRPr lang="en-US" b="1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Questions ask for specific examples of an action that you carried out.</a:t>
            </a: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How did you resolve a challenging or conflict situation?</a:t>
            </a: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Share examples of how you demonstrated your strengths and leadership skills</a:t>
            </a: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Describe examples of when you had to work individually and in a group setting</a:t>
            </a:r>
          </a:p>
          <a:p>
            <a:pPr marL="571500" indent="0">
              <a:buClr>
                <a:schemeClr val="tx1"/>
              </a:buClr>
              <a:buNone/>
            </a:pPr>
            <a:endParaRPr lang="en-US" sz="1600" dirty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Technical Interview Questions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Technical/Computer Science </a:t>
            </a:r>
            <a:r>
              <a:rPr lang="en-US" b="1" dirty="0" smtClean="0">
                <a:latin typeface="Corbel" panose="020B0503020204020204" pitchFamily="34" charset="0"/>
              </a:rPr>
              <a:t>Interview Questions</a:t>
            </a: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  <a:hlinkClick r:id="rId2"/>
            </a:endParaRPr>
          </a:p>
          <a:p>
            <a:pPr marL="571500" indent="0">
              <a:buClr>
                <a:schemeClr val="tx1"/>
              </a:buClr>
              <a:buNone/>
            </a:pPr>
            <a:r>
              <a:rPr lang="en-US" sz="2000" dirty="0" smtClean="0">
                <a:latin typeface="Corbel" panose="020B0503020204020204" pitchFamily="34" charset="0"/>
                <a:hlinkClick r:id="rId2"/>
              </a:rPr>
              <a:t>http</a:t>
            </a:r>
            <a:r>
              <a:rPr lang="en-US" sz="2000" dirty="0">
                <a:latin typeface="Corbel" panose="020B0503020204020204" pitchFamily="34" charset="0"/>
                <a:hlinkClick r:id="rId2"/>
              </a:rPr>
              <a:t>://</a:t>
            </a:r>
            <a:r>
              <a:rPr lang="en-US" sz="2000" dirty="0" smtClean="0">
                <a:latin typeface="Corbel" panose="020B0503020204020204" pitchFamily="34" charset="0"/>
                <a:hlinkClick r:id="rId2"/>
              </a:rPr>
              <a:t>placement.freshersworld.com/technical-interview/33121947</a:t>
            </a:r>
            <a:endParaRPr lang="en-US" sz="2000" dirty="0" smtClean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r>
              <a:rPr lang="en-US" sz="2000" dirty="0">
                <a:latin typeface="Corbel" panose="020B0503020204020204" pitchFamily="34" charset="0"/>
                <a:hlinkClick r:id="rId3"/>
              </a:rPr>
              <a:t>https://www.careermatch.com/job-prep/interviews/top-10-computer-science-interview-questions-and-answers</a:t>
            </a:r>
            <a:r>
              <a:rPr lang="en-US" sz="2000" dirty="0" smtClean="0">
                <a:latin typeface="Corbel" panose="020B0503020204020204" pitchFamily="34" charset="0"/>
                <a:hlinkClick r:id="rId3"/>
              </a:rPr>
              <a:t>/</a:t>
            </a:r>
            <a:endParaRPr lang="en-US" sz="2000" dirty="0" smtClean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r>
              <a:rPr lang="en-US" sz="2000" dirty="0" smtClean="0">
                <a:latin typeface="Corbel" panose="020B0503020204020204" pitchFamily="34" charset="0"/>
              </a:rPr>
              <a:t>(Python Interview Questions: most sought-after programming skill)</a:t>
            </a:r>
            <a:endParaRPr lang="en-US" sz="2000" dirty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r>
              <a:rPr lang="en-US" sz="2000" dirty="0">
                <a:latin typeface="Corbel" panose="020B0503020204020204" pitchFamily="34" charset="0"/>
                <a:hlinkClick r:id="rId4"/>
              </a:rPr>
              <a:t>https://www.edureka.co/blog/interview-questions/python-interview-questions</a:t>
            </a:r>
            <a:r>
              <a:rPr lang="en-US" sz="2000" dirty="0" smtClean="0">
                <a:latin typeface="Corbel" panose="020B0503020204020204" pitchFamily="34" charset="0"/>
                <a:hlinkClick r:id="rId4"/>
              </a:rPr>
              <a:t>/</a:t>
            </a:r>
            <a:endParaRPr lang="en-US" sz="2000" dirty="0" smtClean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1600" dirty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2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6238"/>
            <a:ext cx="8229600" cy="1143000"/>
          </a:xfrm>
        </p:spPr>
        <p:txBody>
          <a:bodyPr/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Questions to Ask Interviewers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Questions to Ask Interviewers</a:t>
            </a:r>
          </a:p>
          <a:p>
            <a:pPr marL="914400">
              <a:buClr>
                <a:schemeClr val="tx1"/>
              </a:buClr>
            </a:pPr>
            <a:endParaRPr lang="en-US" sz="16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endParaRPr lang="en-US" sz="2000" dirty="0">
              <a:latin typeface="Corbel" panose="020B0503020204020204" pitchFamily="34" charset="0"/>
            </a:endParaRPr>
          </a:p>
          <a:p>
            <a:pPr marL="274320" indent="-274320" algn="ctr">
              <a:buNone/>
              <a:defRPr/>
            </a:pPr>
            <a:r>
              <a:rPr lang="en-US" sz="2000" dirty="0">
                <a:latin typeface="Verdana" pitchFamily="34" charset="0"/>
              </a:rPr>
              <a:t>Really important but often </a:t>
            </a:r>
            <a:r>
              <a:rPr lang="en-US" sz="2000" dirty="0" smtClean="0">
                <a:latin typeface="Verdana" pitchFamily="34" charset="0"/>
              </a:rPr>
              <a:t>overlooked</a:t>
            </a:r>
          </a:p>
          <a:p>
            <a:pPr marL="274320" indent="-274320">
              <a:buNone/>
              <a:defRPr/>
            </a:pPr>
            <a:endParaRPr lang="en-US" sz="2000" dirty="0">
              <a:latin typeface="Verdana" pitchFamily="34" charset="0"/>
            </a:endParaRPr>
          </a:p>
          <a:p>
            <a:pPr marL="274320" indent="-274320">
              <a:defRPr/>
            </a:pPr>
            <a:r>
              <a:rPr lang="en-US" sz="2000" dirty="0">
                <a:latin typeface="Verdana" pitchFamily="34" charset="0"/>
              </a:rPr>
              <a:t>What are opportunities for professional growth?</a:t>
            </a:r>
          </a:p>
          <a:p>
            <a:pPr marL="274320" indent="-274320">
              <a:defRPr/>
            </a:pPr>
            <a:r>
              <a:rPr lang="en-US" sz="2000" dirty="0">
                <a:latin typeface="Verdana" pitchFamily="34" charset="0"/>
              </a:rPr>
              <a:t>How </a:t>
            </a:r>
            <a:r>
              <a:rPr lang="en-US" sz="2000" dirty="0" smtClean="0">
                <a:latin typeface="Verdana" pitchFamily="34" charset="0"/>
              </a:rPr>
              <a:t>am I </a:t>
            </a:r>
            <a:r>
              <a:rPr lang="en-US" sz="2000" dirty="0">
                <a:latin typeface="Verdana" pitchFamily="34" charset="0"/>
              </a:rPr>
              <a:t>evaluated and promoted?</a:t>
            </a:r>
          </a:p>
          <a:p>
            <a:pPr marL="274320" indent="-274320">
              <a:defRPr/>
            </a:pPr>
            <a:r>
              <a:rPr lang="en-US" sz="2000" dirty="0">
                <a:latin typeface="Verdana" pitchFamily="34" charset="0"/>
              </a:rPr>
              <a:t>Can you describe the typical first year assignments</a:t>
            </a:r>
            <a:r>
              <a:rPr lang="en-US" sz="2000" dirty="0" smtClean="0">
                <a:latin typeface="Verdana" pitchFamily="34" charset="0"/>
              </a:rPr>
              <a:t>?</a:t>
            </a:r>
          </a:p>
          <a:p>
            <a:pPr marL="274320" indent="-274320">
              <a:defRPr/>
            </a:pPr>
            <a:endParaRPr lang="en-US" sz="2000" dirty="0">
              <a:latin typeface="Verdana" pitchFamily="34" charset="0"/>
            </a:endParaRPr>
          </a:p>
          <a:p>
            <a:pPr marL="914400">
              <a:buClr>
                <a:schemeClr val="tx1"/>
              </a:buClr>
            </a:pPr>
            <a:endParaRPr lang="en-US" sz="1600" dirty="0">
              <a:latin typeface="Corbel" panose="020B05030202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57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15636"/>
            <a:ext cx="7010400" cy="1302039"/>
          </a:xfrm>
        </p:spPr>
        <p:txBody>
          <a:bodyPr/>
          <a:lstStyle/>
          <a:p>
            <a:r>
              <a:rPr lang="en-US" altLang="en-US" sz="24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</a:t>
            </a:r>
            <a:r>
              <a:rPr lang="en-US" alt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Illegal Interview Questions in U.S. </a:t>
            </a:r>
            <a:endParaRPr lang="en-US" altLang="en-US" sz="2800" dirty="0" smtClean="0">
              <a:latin typeface="Trebuchet MS" panose="020B060302020202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8001000" cy="533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 smtClean="0">
                <a:latin typeface="Verdana" panose="020B0604030504040204" pitchFamily="34" charset="0"/>
              </a:rPr>
              <a:t>In the US, employers should not ask about:</a:t>
            </a:r>
          </a:p>
        </p:txBody>
      </p:sp>
      <p:pic>
        <p:nvPicPr>
          <p:cNvPr id="52228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9" b="15997"/>
          <a:stretch>
            <a:fillRect/>
          </a:stretch>
        </p:blipFill>
        <p:spPr>
          <a:xfrm>
            <a:off x="6705600" y="228600"/>
            <a:ext cx="1462088" cy="1630363"/>
          </a:xfrm>
          <a:noFill/>
        </p:spPr>
      </p:pic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457200" y="2667000"/>
            <a:ext cx="40386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</a:pPr>
            <a:r>
              <a:rPr lang="en-US" altLang="en-US" sz="2000" dirty="0">
                <a:solidFill>
                  <a:schemeClr val="tx2"/>
                </a:solidFill>
                <a:latin typeface="Verdana" panose="020B0604030504040204" pitchFamily="34" charset="0"/>
              </a:rPr>
              <a:t>National Origin/Citizenship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</a:pPr>
            <a:r>
              <a:rPr lang="en-US" altLang="en-US" sz="2000" dirty="0">
                <a:solidFill>
                  <a:schemeClr val="tx2"/>
                </a:solidFill>
                <a:latin typeface="Verdana" panose="020B0604030504040204" pitchFamily="34" charset="0"/>
              </a:rPr>
              <a:t>Marital/Family Status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</a:pPr>
            <a:r>
              <a:rPr lang="en-US" altLang="en-US" sz="2000" dirty="0">
                <a:solidFill>
                  <a:schemeClr val="tx2"/>
                </a:solidFill>
                <a:latin typeface="Verdana" panose="020B0604030504040204" pitchFamily="34" charset="0"/>
              </a:rPr>
              <a:t>Clubs or social organizations not relevant to the job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</a:pPr>
            <a:r>
              <a:rPr lang="en-US" altLang="en-US" sz="2000" dirty="0">
                <a:solidFill>
                  <a:schemeClr val="tx2"/>
                </a:solidFill>
                <a:latin typeface="Verdana" panose="020B0604030504040204" pitchFamily="34" charset="0"/>
              </a:rPr>
              <a:t>Disabilities (unless related to the ability to perform the job; See Americans with Disabilities Act)</a:t>
            </a:r>
          </a:p>
        </p:txBody>
      </p:sp>
      <p:sp>
        <p:nvSpPr>
          <p:cNvPr id="52230" name="Rectangle 5"/>
          <p:cNvSpPr>
            <a:spLocks noChangeArrowheads="1"/>
          </p:cNvSpPr>
          <p:nvPr/>
        </p:nvSpPr>
        <p:spPr bwMode="auto">
          <a:xfrm>
            <a:off x="4648200" y="2667000"/>
            <a:ext cx="38100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</a:pPr>
            <a:r>
              <a:rPr lang="en-US" altLang="en-US" sz="2000" dirty="0">
                <a:solidFill>
                  <a:schemeClr val="tx2"/>
                </a:solidFill>
                <a:latin typeface="Verdana" panose="020B0604030504040204" pitchFamily="34" charset="0"/>
              </a:rPr>
              <a:t>Age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</a:pPr>
            <a:r>
              <a:rPr lang="en-US" altLang="en-US" sz="2000" dirty="0">
                <a:solidFill>
                  <a:schemeClr val="tx2"/>
                </a:solidFill>
                <a:latin typeface="Verdana" panose="020B0604030504040204" pitchFamily="34" charset="0"/>
              </a:rPr>
              <a:t>Sexual Orientation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</a:pPr>
            <a:r>
              <a:rPr lang="en-US" altLang="en-US" sz="2000" dirty="0">
                <a:solidFill>
                  <a:schemeClr val="tx2"/>
                </a:solidFill>
                <a:latin typeface="Verdana" panose="020B0604030504040204" pitchFamily="34" charset="0"/>
              </a:rPr>
              <a:t>Personal Information such as height and weight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</a:pPr>
            <a:r>
              <a:rPr lang="en-US" altLang="en-US" sz="2000" dirty="0">
                <a:solidFill>
                  <a:schemeClr val="tx2"/>
                </a:solidFill>
                <a:latin typeface="Verdana" panose="020B0604030504040204" pitchFamily="34" charset="0"/>
              </a:rPr>
              <a:t>Arrest record (unless related to job)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endParaRPr lang="en-US" altLang="en-US" sz="2000" dirty="0">
              <a:solidFill>
                <a:schemeClr val="tx2"/>
              </a:solidFill>
            </a:endParaRPr>
          </a:p>
        </p:txBody>
      </p:sp>
      <p:sp>
        <p:nvSpPr>
          <p:cNvPr id="52231" name="Rectangle 6"/>
          <p:cNvSpPr>
            <a:spLocks noChangeArrowheads="1"/>
          </p:cNvSpPr>
          <p:nvPr/>
        </p:nvSpPr>
        <p:spPr bwMode="auto">
          <a:xfrm>
            <a:off x="4267200" y="5791200"/>
            <a:ext cx="464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chemeClr val="tx2"/>
                </a:solidFill>
                <a:latin typeface="Verdana" panose="020B0604030504040204" pitchFamily="34" charset="0"/>
              </a:rPr>
              <a:t>  *In other countries these questions might be commonly asked.</a:t>
            </a:r>
          </a:p>
        </p:txBody>
      </p:sp>
    </p:spTree>
    <p:extLst>
      <p:ext uri="{BB962C8B-B14F-4D97-AF65-F5344CB8AC3E}">
        <p14:creationId xmlns:p14="http://schemas.microsoft.com/office/powerpoint/2010/main" val="33108399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6238"/>
            <a:ext cx="8229600" cy="1143000"/>
          </a:xfrm>
        </p:spPr>
        <p:txBody>
          <a:bodyPr/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After The Interview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         After The Interview</a:t>
            </a:r>
          </a:p>
          <a:p>
            <a:pPr marL="0" indent="0" algn="ctr">
              <a:buNone/>
            </a:pPr>
            <a:endParaRPr lang="en-US" sz="1600" b="1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altLang="en-US" sz="2000" dirty="0" smtClean="0">
                <a:latin typeface="Verdana" panose="020B0604030504040204" pitchFamily="34" charset="0"/>
              </a:rPr>
              <a:t>Reflect on the good outcomes of the experience</a:t>
            </a:r>
          </a:p>
          <a:p>
            <a:pPr marL="571500" indent="0">
              <a:buClr>
                <a:schemeClr val="tx1"/>
              </a:buClr>
              <a:buNone/>
            </a:pPr>
            <a:endParaRPr lang="en-US" altLang="en-US" sz="1200" dirty="0" smtClean="0">
              <a:latin typeface="Verdana" panose="020B060403050404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altLang="en-US" sz="2000" dirty="0" smtClean="0">
                <a:latin typeface="Verdana" panose="020B0604030504040204" pitchFamily="34" charset="0"/>
              </a:rPr>
              <a:t>Send thank you messages (email and/or hard copy) to your interviewers, thanking them for the opportunity and restating your interest in the position and why you are the candidate for the job </a:t>
            </a:r>
          </a:p>
          <a:p>
            <a:pPr marL="914400">
              <a:buClr>
                <a:schemeClr val="tx1"/>
              </a:buClr>
            </a:pPr>
            <a:endParaRPr lang="en-US" altLang="en-US" sz="1200" dirty="0">
              <a:latin typeface="Verdana" panose="020B060403050404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altLang="en-US" sz="2000" dirty="0" smtClean="0">
                <a:latin typeface="Verdana" panose="020B0604030504040204" pitchFamily="34" charset="0"/>
              </a:rPr>
              <a:t>Send them in a timely fashion</a:t>
            </a:r>
          </a:p>
          <a:p>
            <a:pPr marL="914400">
              <a:buClr>
                <a:schemeClr val="tx1"/>
              </a:buClr>
            </a:pPr>
            <a:endParaRPr lang="en-US" altLang="en-US" sz="1200" dirty="0">
              <a:latin typeface="Verdana" panose="020B060403050404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altLang="en-US" sz="2000" dirty="0" smtClean="0">
                <a:latin typeface="Verdana" panose="020B0604030504040204" pitchFamily="34" charset="0"/>
              </a:rPr>
              <a:t>NOTE:  If there is something you wanted to say in the interview, but were not able to, you can make reference to that in your thank you message  </a:t>
            </a:r>
            <a:endParaRPr lang="en-US" altLang="en-US" sz="2000" dirty="0">
              <a:latin typeface="Verdana" panose="020B0604030504040204" pitchFamily="34" charset="0"/>
            </a:endParaRPr>
          </a:p>
          <a:p>
            <a:pPr marL="914400">
              <a:buClr>
                <a:schemeClr val="tx1"/>
              </a:buClr>
            </a:pPr>
            <a:endParaRPr lang="en-US" sz="1600" dirty="0">
              <a:latin typeface="Corbel" panose="020B05030202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70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9273" y="357765"/>
            <a:ext cx="8229600" cy="1143000"/>
          </a:xfrm>
        </p:spPr>
        <p:txBody>
          <a:bodyPr/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Outline of Workshop!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1600" b="1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Carousel of Success Stories in Computer Science (Dartmouth, IBM, etc.). </a:t>
            </a: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Whiteboard Interview Activity</a:t>
            </a: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endParaRPr lang="en-US" sz="2000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Overview of Interviews</a:t>
            </a: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Types of Interviews</a:t>
            </a:r>
          </a:p>
          <a:p>
            <a:pPr marL="914400">
              <a:buClr>
                <a:schemeClr val="tx1"/>
              </a:buClr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Brief Interview Practice &amp; </a:t>
            </a:r>
            <a:r>
              <a:rPr lang="en-US" sz="2000" dirty="0" smtClean="0">
                <a:latin typeface="Corbel" panose="020B0503020204020204" pitchFamily="34" charset="0"/>
              </a:rPr>
              <a:t>Conversations at Tables</a:t>
            </a:r>
            <a:endParaRPr lang="en-US" sz="2000" dirty="0" smtClean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Sign up for a Mock Interview!</a:t>
            </a: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endParaRPr lang="en-US" sz="2000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1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274"/>
            <a:ext cx="8229600" cy="1143000"/>
          </a:xfrm>
        </p:spPr>
        <p:txBody>
          <a:bodyPr/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Practice Makes Perfect!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         </a:t>
            </a:r>
          </a:p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    Practice Makes Perfect!</a:t>
            </a:r>
          </a:p>
          <a:p>
            <a:pPr marL="0" indent="0" algn="ctr">
              <a:buNone/>
            </a:pPr>
            <a:endParaRPr lang="en-US" sz="1600" b="1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altLang="en-US" sz="2000" dirty="0" smtClean="0">
                <a:latin typeface="Verdana" panose="020B0604030504040204" pitchFamily="34" charset="0"/>
              </a:rPr>
              <a:t>Practice is key to fine tuning an interview and anticipating its process</a:t>
            </a:r>
          </a:p>
          <a:p>
            <a:pPr marL="914400">
              <a:buClr>
                <a:schemeClr val="tx1"/>
              </a:buClr>
            </a:pPr>
            <a:endParaRPr lang="en-US" altLang="en-US" sz="2000" dirty="0">
              <a:latin typeface="Verdana" panose="020B060403050404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altLang="en-US" sz="2000" dirty="0" smtClean="0">
                <a:latin typeface="Verdana" panose="020B0604030504040204" pitchFamily="34" charset="0"/>
              </a:rPr>
              <a:t>Schedule a mock interview appointment with Career &amp; Leadership Development!</a:t>
            </a:r>
          </a:p>
          <a:p>
            <a:pPr marL="571500" indent="0">
              <a:buClr>
                <a:schemeClr val="tx1"/>
              </a:buClr>
              <a:buNone/>
            </a:pPr>
            <a:endParaRPr lang="en-US" altLang="en-US" sz="1600" dirty="0" smtClean="0">
              <a:latin typeface="Verdana" panose="020B060403050404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r>
              <a:rPr lang="en-US" altLang="en-US" sz="1600" dirty="0" smtClean="0">
                <a:latin typeface="Verdana" panose="020B0604030504040204" pitchFamily="34" charset="0"/>
              </a:rPr>
              <a:t>  </a:t>
            </a:r>
            <a:endParaRPr lang="en-US" altLang="en-US" sz="1600" dirty="0">
              <a:latin typeface="Verdana" panose="020B0604030504040204" pitchFamily="34" charset="0"/>
            </a:endParaRPr>
          </a:p>
          <a:p>
            <a:pPr marL="914400">
              <a:buClr>
                <a:schemeClr val="tx1"/>
              </a:buClr>
            </a:pPr>
            <a:endParaRPr lang="en-US" sz="1600" dirty="0">
              <a:latin typeface="Corbel" panose="020B05030202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73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6238"/>
            <a:ext cx="8229600" cy="1143000"/>
          </a:xfrm>
        </p:spPr>
        <p:txBody>
          <a:bodyPr/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Questions to Ask Interviewers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Questions </a:t>
            </a:r>
            <a:r>
              <a:rPr lang="en-US" b="1" dirty="0" smtClean="0">
                <a:latin typeface="Corbel" panose="020B0503020204020204" pitchFamily="34" charset="0"/>
              </a:rPr>
              <a:t>to Ask Interviewers</a:t>
            </a:r>
          </a:p>
          <a:p>
            <a:pPr marL="274320" indent="-274320">
              <a:spcAft>
                <a:spcPts val="1200"/>
              </a:spcAft>
              <a:defRPr/>
            </a:pPr>
            <a:r>
              <a:rPr lang="en-US" sz="2000" dirty="0" smtClean="0">
                <a:latin typeface="Verdana" pitchFamily="34" charset="0"/>
              </a:rPr>
              <a:t>How </a:t>
            </a:r>
            <a:r>
              <a:rPr lang="en-US" sz="2000" dirty="0" smtClean="0">
                <a:latin typeface="Verdana" pitchFamily="34" charset="0"/>
              </a:rPr>
              <a:t>have previous people in this position been successful?</a:t>
            </a:r>
          </a:p>
          <a:p>
            <a:pPr marL="274320" indent="-274320">
              <a:spcAft>
                <a:spcPts val="1200"/>
              </a:spcAft>
              <a:defRPr/>
            </a:pPr>
            <a:r>
              <a:rPr lang="en-US" sz="2000" dirty="0" smtClean="0">
                <a:latin typeface="Verdana" pitchFamily="34" charset="0"/>
              </a:rPr>
              <a:t>How/when/by whom will I be evaluated? </a:t>
            </a:r>
            <a:endParaRPr lang="en-US" sz="2000" dirty="0">
              <a:latin typeface="Verdana" pitchFamily="34" charset="0"/>
            </a:endParaRPr>
          </a:p>
          <a:p>
            <a:pPr marL="274320" indent="-274320">
              <a:spcAft>
                <a:spcPts val="1200"/>
              </a:spcAft>
              <a:defRPr/>
            </a:pPr>
            <a:r>
              <a:rPr lang="en-US" sz="2000" dirty="0">
                <a:latin typeface="Verdana" pitchFamily="34" charset="0"/>
              </a:rPr>
              <a:t>Can you describe the typical first year assignments</a:t>
            </a:r>
            <a:r>
              <a:rPr lang="en-US" sz="2000" dirty="0" smtClean="0">
                <a:latin typeface="Verdana" pitchFamily="34" charset="0"/>
              </a:rPr>
              <a:t>?</a:t>
            </a:r>
          </a:p>
          <a:p>
            <a:pPr marL="274320" indent="-274320">
              <a:defRPr/>
            </a:pPr>
            <a:r>
              <a:rPr lang="en-US" sz="2000" dirty="0">
                <a:latin typeface="Verdana" pitchFamily="34" charset="0"/>
              </a:rPr>
              <a:t>What are opportunities for professional growth</a:t>
            </a:r>
            <a:r>
              <a:rPr lang="en-US" sz="2000" dirty="0" smtClean="0">
                <a:latin typeface="Verdana" pitchFamily="34" charset="0"/>
              </a:rPr>
              <a:t>?</a:t>
            </a:r>
          </a:p>
          <a:p>
            <a:pPr marL="274320" indent="-274320">
              <a:defRPr/>
            </a:pPr>
            <a:endParaRPr lang="en-US" sz="2000" dirty="0" smtClean="0">
              <a:latin typeface="Verdana" pitchFamily="34" charset="0"/>
            </a:endParaRPr>
          </a:p>
          <a:p>
            <a:pPr marL="0" indent="0">
              <a:buNone/>
              <a:defRPr/>
            </a:pPr>
            <a:r>
              <a:rPr lang="en-US" sz="2000" dirty="0">
                <a:latin typeface="Verdana" pitchFamily="34" charset="0"/>
                <a:hlinkClick r:id="rId2"/>
              </a:rPr>
              <a:t>https://</a:t>
            </a:r>
            <a:r>
              <a:rPr lang="en-US" sz="2000" dirty="0" smtClean="0">
                <a:latin typeface="Verdana" pitchFamily="34" charset="0"/>
                <a:hlinkClick r:id="rId2"/>
              </a:rPr>
              <a:t>www.thebalancecareers.com/questions-to-ask-in-a-job-interview-2061205</a:t>
            </a:r>
            <a:endParaRPr lang="en-US" sz="2000" dirty="0">
              <a:latin typeface="Verdana" pitchFamily="34" charset="0"/>
            </a:endParaRPr>
          </a:p>
          <a:p>
            <a:pPr marL="0" indent="0">
              <a:buNone/>
              <a:defRPr/>
            </a:pPr>
            <a:endParaRPr lang="en-US" sz="2000" dirty="0" smtClean="0">
              <a:latin typeface="Verdana" pitchFamily="34" charset="0"/>
            </a:endParaRPr>
          </a:p>
          <a:p>
            <a:pPr marL="0" indent="0">
              <a:buNone/>
              <a:defRPr/>
            </a:pPr>
            <a:r>
              <a:rPr lang="en-US" sz="1600" dirty="0">
                <a:latin typeface="Corbel" panose="020B0503020204020204" pitchFamily="34" charset="0"/>
                <a:hlinkClick r:id="rId3"/>
              </a:rPr>
              <a:t>https://</a:t>
            </a:r>
            <a:r>
              <a:rPr lang="en-US" sz="1600" dirty="0" smtClean="0">
                <a:latin typeface="Corbel" panose="020B0503020204020204" pitchFamily="34" charset="0"/>
                <a:hlinkClick r:id="rId3"/>
              </a:rPr>
              <a:t>hackernoon.com/what-to-ask-an-interviewer-during-a-tech-interview-865a293e548c</a:t>
            </a:r>
            <a:endParaRPr lang="en-US" sz="1600" dirty="0" smtClean="0">
              <a:latin typeface="Corbel" panose="020B0503020204020204" pitchFamily="34" charset="0"/>
            </a:endParaRPr>
          </a:p>
          <a:p>
            <a:pPr marL="0" indent="0">
              <a:buNone/>
              <a:defRPr/>
            </a:pPr>
            <a:endParaRPr lang="en-US" sz="1600" dirty="0">
              <a:latin typeface="Corbel" panose="020B05030202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99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Here </a:t>
            </a:r>
            <a:r>
              <a:rPr lang="en-US" sz="3600" b="1" dirty="0">
                <a:solidFill>
                  <a:schemeClr val="bg1"/>
                </a:solidFill>
                <a:latin typeface="Corbel" panose="020B0503020204020204" pitchFamily="34" charset="0"/>
              </a:rPr>
              <a:t>to Help!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Greg Iaccarino | L&amp;S Career Counselor </a:t>
            </a:r>
            <a:br>
              <a:rPr lang="en-US" sz="2400" dirty="0"/>
            </a:br>
            <a:r>
              <a:rPr lang="en-US" sz="2400" dirty="0"/>
              <a:t>University of Wisconsin-Whitewater</a:t>
            </a:r>
            <a:br>
              <a:rPr lang="en-US" sz="2400" dirty="0"/>
            </a:br>
            <a:r>
              <a:rPr lang="en-US" sz="2400" b="1" dirty="0"/>
              <a:t>Career &amp; Leadership Development</a:t>
            </a:r>
            <a:r>
              <a:rPr lang="en-US" sz="2400" dirty="0"/>
              <a:t> – </a:t>
            </a:r>
            <a:r>
              <a:rPr lang="en-US" sz="2400" i="1" dirty="0"/>
              <a:t>“Helping Students Achieve Their Dreams”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800 W. Main Street | UC 146</a:t>
            </a:r>
            <a:br>
              <a:rPr lang="en-US" sz="2400" dirty="0"/>
            </a:br>
            <a:r>
              <a:rPr lang="en-US" sz="2400" dirty="0"/>
              <a:t>(262) 472-1514 | </a:t>
            </a:r>
            <a:r>
              <a:rPr lang="en-US" sz="2400" b="1" dirty="0"/>
              <a:t>FOR APPOINTMENTS CALL: (262) 472-1471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>
                <a:hlinkClick r:id="rId2"/>
              </a:rPr>
              <a:t>iaccarig@uww.edu</a:t>
            </a:r>
            <a:endParaRPr lang="en-US" sz="2400" dirty="0" smtClean="0"/>
          </a:p>
          <a:p>
            <a:pPr marL="0" indent="0" algn="ctr">
              <a:buNone/>
            </a:pPr>
            <a:endParaRPr lang="en-US" sz="1600" b="1" i="1" dirty="0" smtClean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en-US" sz="2400" b="1" i="1" dirty="0" smtClean="0">
                <a:latin typeface="Corbel" panose="020B0503020204020204" pitchFamily="34" charset="0"/>
              </a:rPr>
              <a:t>Thank </a:t>
            </a:r>
            <a:r>
              <a:rPr lang="en-US" sz="2400" b="1" i="1" dirty="0">
                <a:latin typeface="Corbel" panose="020B0503020204020204" pitchFamily="34" charset="0"/>
              </a:rPr>
              <a:t>You!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808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Sign Up for Mock Interview!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b="1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rbel" panose="020B0503020204020204" pitchFamily="34" charset="0"/>
              </a:rPr>
              <a:t>           Sign Up for Mock Interview with Greg </a:t>
            </a:r>
            <a:r>
              <a:rPr lang="en-US" sz="2400" b="1" dirty="0" smtClean="0">
                <a:latin typeface="Corbel" panose="020B0503020204020204" pitchFamily="34" charset="0"/>
              </a:rPr>
              <a:t>Iaccarino</a:t>
            </a:r>
            <a:r>
              <a:rPr lang="en-US" sz="2400" b="1" dirty="0" smtClean="0">
                <a:latin typeface="Corbel" panose="020B0503020204020204" pitchFamily="34" charset="0"/>
              </a:rPr>
              <a:t>!</a:t>
            </a:r>
            <a:endParaRPr lang="en-US" sz="2400" b="1" dirty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Greg Iaccarino | L&amp;S Career Counselor </a:t>
            </a:r>
            <a:br>
              <a:rPr lang="en-US" sz="2400" dirty="0"/>
            </a:br>
            <a:r>
              <a:rPr lang="en-US" sz="2400" dirty="0"/>
              <a:t>University of Wisconsin-Whitewater</a:t>
            </a:r>
            <a:br>
              <a:rPr lang="en-US" sz="2400" dirty="0"/>
            </a:br>
            <a:r>
              <a:rPr lang="en-US" sz="2400" b="1" dirty="0"/>
              <a:t>Career &amp; Leadership Development</a:t>
            </a:r>
            <a:r>
              <a:rPr lang="en-US" sz="2400" dirty="0"/>
              <a:t> </a:t>
            </a:r>
            <a:br>
              <a:rPr lang="en-US" sz="2400" dirty="0"/>
            </a:br>
            <a:r>
              <a:rPr lang="en-US" sz="2400" dirty="0" smtClean="0"/>
              <a:t>University Center </a:t>
            </a:r>
            <a:r>
              <a:rPr lang="en-US" sz="2400" dirty="0"/>
              <a:t>146</a:t>
            </a:r>
            <a:br>
              <a:rPr lang="en-US" sz="2400" dirty="0"/>
            </a:br>
            <a:r>
              <a:rPr lang="en-US" sz="2400" dirty="0" smtClean="0">
                <a:hlinkClick r:id="rId2"/>
              </a:rPr>
              <a:t>iaccarig@uww.edu</a:t>
            </a:r>
            <a:endParaRPr lang="en-US" sz="2400" dirty="0" smtClean="0"/>
          </a:p>
          <a:p>
            <a:pPr marL="0" indent="0" algn="ctr">
              <a:buNone/>
            </a:pPr>
            <a:endParaRPr lang="en-US" sz="1600" b="1" i="1" dirty="0" smtClean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en-US" sz="2400" b="1" i="1" dirty="0" smtClean="0">
                <a:latin typeface="Corbel" panose="020B0503020204020204" pitchFamily="34" charset="0"/>
              </a:rPr>
              <a:t>Thank </a:t>
            </a:r>
            <a:r>
              <a:rPr lang="en-US" sz="2400" b="1" i="1" dirty="0">
                <a:latin typeface="Corbel" panose="020B0503020204020204" pitchFamily="34" charset="0"/>
              </a:rPr>
              <a:t>You!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648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7002"/>
            <a:ext cx="8229600" cy="11430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    Career &amp; Leadership Development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Career </a:t>
            </a:r>
            <a:r>
              <a:rPr lang="en-US" b="1" dirty="0">
                <a:latin typeface="Corbel" panose="020B0503020204020204" pitchFamily="34" charset="0"/>
              </a:rPr>
              <a:t>&amp; Leadership </a:t>
            </a:r>
            <a:r>
              <a:rPr lang="en-US" b="1" dirty="0" smtClean="0">
                <a:latin typeface="Corbel" panose="020B0503020204020204" pitchFamily="34" charset="0"/>
              </a:rPr>
              <a:t>Development</a:t>
            </a:r>
          </a:p>
          <a:p>
            <a:endParaRPr lang="en-US" b="1" dirty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dirty="0">
                <a:latin typeface="Corbel" panose="020B0503020204020204" pitchFamily="34" charset="0"/>
              </a:rPr>
              <a:t>University Center, Room 146</a:t>
            </a:r>
          </a:p>
          <a:p>
            <a:pPr algn="ctr">
              <a:buNone/>
            </a:pPr>
            <a:r>
              <a:rPr lang="en-US" dirty="0">
                <a:latin typeface="Corbel" panose="020B0503020204020204" pitchFamily="34" charset="0"/>
              </a:rPr>
              <a:t>262.472.1471</a:t>
            </a:r>
          </a:p>
          <a:p>
            <a:pPr algn="ctr">
              <a:buNone/>
            </a:pPr>
            <a:r>
              <a:rPr lang="en-US" dirty="0">
                <a:latin typeface="Corbel" panose="020B0503020204020204" pitchFamily="34" charset="0"/>
              </a:rPr>
              <a:t>career@uww.edu</a:t>
            </a:r>
          </a:p>
          <a:p>
            <a:pPr algn="ctr">
              <a:buNone/>
            </a:pPr>
            <a:endParaRPr lang="en-US" sz="1200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2000" dirty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u="sng" dirty="0">
                <a:latin typeface="Corbel" panose="020B0503020204020204" pitchFamily="34" charset="0"/>
                <a:hlinkClick r:id="rId2"/>
              </a:rPr>
              <a:t>http://www.uww.edu/career</a:t>
            </a:r>
            <a:endParaRPr lang="en-US" u="sng" dirty="0">
              <a:latin typeface="Corbel" panose="020B05030202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2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                              Career &amp; Leadership Development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 smtClean="0">
                <a:latin typeface="Corbel" panose="020B0503020204020204" pitchFamily="34" charset="0"/>
              </a:rPr>
              <a:t>Career </a:t>
            </a:r>
            <a:r>
              <a:rPr lang="en-US" sz="2800" b="1" dirty="0">
                <a:latin typeface="Corbel" panose="020B0503020204020204" pitchFamily="34" charset="0"/>
              </a:rPr>
              <a:t>&amp; Leadership </a:t>
            </a:r>
            <a:r>
              <a:rPr lang="en-US" sz="2800" b="1" dirty="0" smtClean="0">
                <a:latin typeface="Corbel" panose="020B0503020204020204" pitchFamily="34" charset="0"/>
              </a:rPr>
              <a:t>Development</a:t>
            </a:r>
          </a:p>
          <a:p>
            <a:pPr algn="ctr">
              <a:buNone/>
            </a:pPr>
            <a:r>
              <a:rPr lang="en-US" sz="2800" b="1" dirty="0" smtClean="0">
                <a:latin typeface="Corbel" panose="020B0503020204020204" pitchFamily="34" charset="0"/>
              </a:rPr>
              <a:t>University Center 146</a:t>
            </a:r>
          </a:p>
          <a:p>
            <a:pPr algn="ctr">
              <a:buNone/>
            </a:pPr>
            <a:r>
              <a:rPr lang="en-US" sz="2400" b="1" dirty="0" smtClean="0">
                <a:latin typeface="Corbel" panose="020B0503020204020204" pitchFamily="34" charset="0"/>
                <a:hlinkClick r:id="rId2"/>
              </a:rPr>
              <a:t>http://www.uww.edu/cld</a:t>
            </a:r>
            <a:r>
              <a:rPr lang="en-US" sz="2400" b="1" dirty="0" smtClean="0">
                <a:latin typeface="Corbel" panose="020B0503020204020204" pitchFamily="34" charset="0"/>
              </a:rPr>
              <a:t> </a:t>
            </a:r>
          </a:p>
          <a:p>
            <a:pPr algn="ctr">
              <a:buNone/>
            </a:pPr>
            <a:r>
              <a:rPr lang="en-US" sz="2400" b="1" dirty="0" smtClean="0">
                <a:latin typeface="Corbel" panose="020B0503020204020204" pitchFamily="34" charset="0"/>
              </a:rPr>
              <a:t>How CLD Can Help You!</a:t>
            </a:r>
            <a:endParaRPr lang="en-US" sz="2400" b="1" dirty="0">
              <a:latin typeface="Corbel" panose="020B0503020204020204" pitchFamily="34" charset="0"/>
            </a:endParaRPr>
          </a:p>
          <a:p>
            <a:pPr algn="ctr">
              <a:buNone/>
            </a:pPr>
            <a:endParaRPr lang="en-US" sz="1800" dirty="0" smtClean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Career Exploration</a:t>
            </a: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Resume </a:t>
            </a:r>
            <a:r>
              <a:rPr lang="en-US" sz="1800" dirty="0">
                <a:latin typeface="Corbel" panose="020B0503020204020204" pitchFamily="34" charset="0"/>
              </a:rPr>
              <a:t>Assistance</a:t>
            </a: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Cover </a:t>
            </a:r>
            <a:r>
              <a:rPr lang="en-US" sz="1800" dirty="0">
                <a:latin typeface="Corbel" panose="020B0503020204020204" pitchFamily="34" charset="0"/>
              </a:rPr>
              <a:t>Letter Assistance </a:t>
            </a: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Interview Preparation &amp; Practice</a:t>
            </a:r>
            <a:endParaRPr lang="en-US" sz="1800" dirty="0">
              <a:latin typeface="Corbel" panose="020B0503020204020204" pitchFamily="34" charset="0"/>
            </a:endParaRP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Conducting </a:t>
            </a:r>
            <a:r>
              <a:rPr lang="en-US" sz="1800" dirty="0">
                <a:latin typeface="Corbel" panose="020B0503020204020204" pitchFamily="34" charset="0"/>
              </a:rPr>
              <a:t>an Effective </a:t>
            </a:r>
            <a:r>
              <a:rPr lang="en-US" sz="1800" dirty="0" smtClean="0">
                <a:latin typeface="Corbel" panose="020B0503020204020204" pitchFamily="34" charset="0"/>
              </a:rPr>
              <a:t>Job and Internship Search</a:t>
            </a:r>
          </a:p>
          <a:p>
            <a:pPr algn="ctr">
              <a:buNone/>
            </a:pPr>
            <a:r>
              <a:rPr lang="en-US" sz="1800" dirty="0" smtClean="0">
                <a:latin typeface="Corbel" panose="020B0503020204020204" pitchFamily="34" charset="0"/>
              </a:rPr>
              <a:t> Researching Graduate and Professional Schools</a:t>
            </a:r>
            <a:endParaRPr lang="en-US" sz="1800" dirty="0">
              <a:latin typeface="Corbel" panose="020B0503020204020204" pitchFamily="34" charset="0"/>
            </a:endParaRP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16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9273" y="357765"/>
            <a:ext cx="8229600" cy="1143000"/>
          </a:xfrm>
        </p:spPr>
        <p:txBody>
          <a:bodyPr/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Purpose of an Interview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What is the purpose of an Interview?</a:t>
            </a:r>
          </a:p>
          <a:p>
            <a:endParaRPr lang="en-US" b="1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To allow for a conversation between you and the employer about an opportunity</a:t>
            </a: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To achieve the ideal fit between you and the employer for the opportunity – functionally and culturally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1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54" y="357765"/>
            <a:ext cx="8229600" cy="1143000"/>
          </a:xfrm>
        </p:spPr>
        <p:txBody>
          <a:bodyPr/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Interview Preparation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Preparation for Interviews</a:t>
            </a:r>
          </a:p>
          <a:p>
            <a:endParaRPr lang="en-US" b="1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Assess yourself, your background, experiences &amp; skills</a:t>
            </a:r>
          </a:p>
          <a:p>
            <a:pPr marL="914400">
              <a:buClr>
                <a:schemeClr val="tx1"/>
              </a:buClr>
            </a:pPr>
            <a:endParaRPr lang="en-US" sz="800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Research the position and the employer</a:t>
            </a: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Why are you interested in the position?</a:t>
            </a:r>
            <a:r>
              <a:rPr lang="en-US" sz="2000" dirty="0">
                <a:latin typeface="Corbel" panose="020B0503020204020204" pitchFamily="34" charset="0"/>
              </a:rPr>
              <a:t> </a:t>
            </a:r>
            <a:r>
              <a:rPr lang="en-US" sz="2000" dirty="0" smtClean="0">
                <a:latin typeface="Corbel" panose="020B0503020204020204" pitchFamily="34" charset="0"/>
              </a:rPr>
              <a:t>  How do you fit with the position? </a:t>
            </a:r>
          </a:p>
          <a:p>
            <a:pPr marL="914400">
              <a:buClr>
                <a:schemeClr val="tx1"/>
              </a:buClr>
            </a:pPr>
            <a:endParaRPr lang="en-US" sz="2000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What are your career goals and how do they relate to the position?</a:t>
            </a:r>
            <a:endParaRPr lang="en-US" sz="1600" dirty="0">
              <a:latin typeface="Corbel" panose="020B05030202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08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764" y="274638"/>
            <a:ext cx="8229600" cy="1143000"/>
          </a:xfrm>
        </p:spPr>
        <p:txBody>
          <a:bodyPr/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Interview Preparation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Preparation for Interviews</a:t>
            </a: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Research the position and the employer</a:t>
            </a:r>
          </a:p>
          <a:p>
            <a:pPr marL="1314450" lvl="1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Thoroughly read the employer’s website and online presence</a:t>
            </a:r>
          </a:p>
          <a:p>
            <a:pPr marL="1314450" lvl="1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Look through press releases and information about the employer in various sources such as scientific publications (online and print), LinkedIn, Glassdoor and additional online sites</a:t>
            </a:r>
          </a:p>
          <a:p>
            <a:pPr marL="1314450" lvl="1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Chamber of Commerce sites, professional associations, advisors, professionals in the field</a:t>
            </a:r>
          </a:p>
          <a:p>
            <a:pPr marL="1314450" lvl="1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Determine the exact location/address of the site of the interview.  Map it out and determine the most direct way to get to the site. </a:t>
            </a:r>
          </a:p>
          <a:p>
            <a:pPr marL="571500" indent="0">
              <a:buClr>
                <a:schemeClr val="tx1"/>
              </a:buClr>
              <a:buNone/>
            </a:pPr>
            <a:endParaRPr lang="en-US" sz="2000" dirty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56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Interview Preparation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Preparation for Interviews</a:t>
            </a:r>
          </a:p>
          <a:p>
            <a:endParaRPr lang="en-US" b="1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Invest in professional interview attire for men &amp; women</a:t>
            </a: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Research online sites for appropriate interview attire for career fields (i.e., a three piece suit would be too formal for an interview for a laboratory position) </a:t>
            </a: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Unless otherwise stated by the employer, always dress one notch more formal than your interviewers.  (Even if your interviewer is in blue jeans, you still want to dress formally!)  </a:t>
            </a:r>
          </a:p>
          <a:p>
            <a:pPr marL="914400">
              <a:buClr>
                <a:schemeClr val="tx1"/>
              </a:buClr>
            </a:pPr>
            <a:endParaRPr lang="en-US" sz="800" dirty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1600" dirty="0" smtClean="0">
              <a:latin typeface="Corbel" panose="020B0503020204020204" pitchFamily="34" charset="0"/>
            </a:endParaRP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22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54" y="357765"/>
            <a:ext cx="8229600" cy="1143000"/>
          </a:xfrm>
        </p:spPr>
        <p:txBody>
          <a:bodyPr/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  <a:latin typeface="Corbel" panose="020B0503020204020204" pitchFamily="34" charset="0"/>
              </a:rPr>
              <a:t>Interview Preparation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rbel" panose="020B0503020204020204" pitchFamily="34" charset="0"/>
              </a:rPr>
              <a:t>Preparation for Interviews</a:t>
            </a:r>
          </a:p>
          <a:p>
            <a:endParaRPr lang="en-US" b="1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Assess yourself, your background, experiences &amp; skills</a:t>
            </a:r>
          </a:p>
          <a:p>
            <a:pPr marL="914400">
              <a:buClr>
                <a:schemeClr val="tx1"/>
              </a:buClr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Research the position and the employer</a:t>
            </a:r>
          </a:p>
          <a:p>
            <a:pPr marL="571500" indent="0">
              <a:buClr>
                <a:schemeClr val="tx1"/>
              </a:buClr>
              <a:buNone/>
            </a:pPr>
            <a:endParaRPr lang="en-US" sz="2000" dirty="0" smtClean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Why are you interested in the position?</a:t>
            </a:r>
            <a:r>
              <a:rPr lang="en-US" sz="2000" dirty="0">
                <a:latin typeface="Corbel" panose="020B0503020204020204" pitchFamily="34" charset="0"/>
              </a:rPr>
              <a:t> </a:t>
            </a:r>
            <a:r>
              <a:rPr lang="en-US" sz="2000" dirty="0" smtClean="0">
                <a:latin typeface="Corbel" panose="020B0503020204020204" pitchFamily="34" charset="0"/>
              </a:rPr>
              <a:t>  How do you fit with the position? </a:t>
            </a:r>
          </a:p>
          <a:p>
            <a:pPr marL="914400">
              <a:buClr>
                <a:schemeClr val="tx1"/>
              </a:buClr>
            </a:pPr>
            <a:endParaRPr lang="en-US" sz="2000" dirty="0">
              <a:latin typeface="Corbel" panose="020B0503020204020204" pitchFamily="34" charset="0"/>
            </a:endParaRPr>
          </a:p>
          <a:p>
            <a:pPr marL="914400">
              <a:buClr>
                <a:schemeClr val="tx1"/>
              </a:buClr>
            </a:pPr>
            <a:r>
              <a:rPr lang="en-US" sz="2000" dirty="0" smtClean="0">
                <a:latin typeface="Corbel" panose="020B0503020204020204" pitchFamily="34" charset="0"/>
              </a:rPr>
              <a:t>What are your career goals and how do they relate to the position?</a:t>
            </a:r>
            <a:endParaRPr lang="en-US" sz="1600" dirty="0">
              <a:latin typeface="Corbel" panose="020B05030202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7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4655</TotalTime>
  <Words>1051</Words>
  <Application>Microsoft Office PowerPoint</Application>
  <PresentationFormat>On-screen Show (4:3)</PresentationFormat>
  <Paragraphs>224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Corbel</vt:lpstr>
      <vt:lpstr>Trajan Pro</vt:lpstr>
      <vt:lpstr>Trebuchet MS</vt:lpstr>
      <vt:lpstr>Verdana</vt:lpstr>
      <vt:lpstr>Wingdings</vt:lpstr>
      <vt:lpstr>Office Theme</vt:lpstr>
      <vt:lpstr>PowerPoint Presentation</vt:lpstr>
      <vt:lpstr>Outline of Workshop!</vt:lpstr>
      <vt:lpstr>                                Career &amp; Leadership Development</vt:lpstr>
      <vt:lpstr>                              Career &amp; Leadership Development</vt:lpstr>
      <vt:lpstr>Purpose of an Interview</vt:lpstr>
      <vt:lpstr>Interview Preparation</vt:lpstr>
      <vt:lpstr>Interview Preparation</vt:lpstr>
      <vt:lpstr>Interview Preparation</vt:lpstr>
      <vt:lpstr>Interview Preparation</vt:lpstr>
      <vt:lpstr>The Interview Day!</vt:lpstr>
      <vt:lpstr>Structure/Schedule of Interviews</vt:lpstr>
      <vt:lpstr>Interview Impressions</vt:lpstr>
      <vt:lpstr>Interview Impressions</vt:lpstr>
      <vt:lpstr>General Interview Questions</vt:lpstr>
      <vt:lpstr>Behavioral Interview Questions</vt:lpstr>
      <vt:lpstr>Technical Interview Questions</vt:lpstr>
      <vt:lpstr>Questions to Ask Interviewers</vt:lpstr>
      <vt:lpstr>                     Illegal Interview Questions in U.S. </vt:lpstr>
      <vt:lpstr>After The Interview</vt:lpstr>
      <vt:lpstr>Practice Makes Perfect!</vt:lpstr>
      <vt:lpstr>Questions to Ask Interviewers</vt:lpstr>
      <vt:lpstr>                 Here to Help!</vt:lpstr>
      <vt:lpstr>                         Sign Up for Mock Interview!</vt:lpstr>
    </vt:vector>
  </TitlesOfParts>
  <Company>UW-Whitewater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UWW Staff</dc:creator>
  <cp:lastModifiedBy>Patron</cp:lastModifiedBy>
  <cp:revision>343</cp:revision>
  <cp:lastPrinted>2018-09-20T15:52:26Z</cp:lastPrinted>
  <dcterms:created xsi:type="dcterms:W3CDTF">2011-03-24T18:12:39Z</dcterms:created>
  <dcterms:modified xsi:type="dcterms:W3CDTF">2019-04-14T20:18:31Z</dcterms:modified>
</cp:coreProperties>
</file>