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025D-5B73-47FC-91F7-7660EEDA2C5A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3D58-F4B8-43C6-9C85-9DAB38441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7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025D-5B73-47FC-91F7-7660EEDA2C5A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3D58-F4B8-43C6-9C85-9DAB38441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65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025D-5B73-47FC-91F7-7660EEDA2C5A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3D58-F4B8-43C6-9C85-9DAB38441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12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025D-5B73-47FC-91F7-7660EEDA2C5A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3D58-F4B8-43C6-9C85-9DAB38441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8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025D-5B73-47FC-91F7-7660EEDA2C5A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3D58-F4B8-43C6-9C85-9DAB38441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4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025D-5B73-47FC-91F7-7660EEDA2C5A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3D58-F4B8-43C6-9C85-9DAB38441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0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025D-5B73-47FC-91F7-7660EEDA2C5A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3D58-F4B8-43C6-9C85-9DAB38441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2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025D-5B73-47FC-91F7-7660EEDA2C5A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3D58-F4B8-43C6-9C85-9DAB38441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04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025D-5B73-47FC-91F7-7660EEDA2C5A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3D58-F4B8-43C6-9C85-9DAB38441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2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025D-5B73-47FC-91F7-7660EEDA2C5A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3D58-F4B8-43C6-9C85-9DAB38441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2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E025D-5B73-47FC-91F7-7660EEDA2C5A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E33D58-F4B8-43C6-9C85-9DAB38441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26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E025D-5B73-47FC-91F7-7660EEDA2C5A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33D58-F4B8-43C6-9C85-9DAB38441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8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libproxy.uww.edu:5208/ehost/viewarticle?data=dGJyMPPp44rp2%2fdV0%2bnjisfk5Ie46%2fWP5t%2fyRuvX54as2%2baH8eq%2bSa6lr1GtqK5JspayUrKquEi3ls5lpOrweezp33vy3%2b2G59q7RbGorkmxp7ZItpzqeezdu33snOJ6u9vwgeGc8nnls79mpNfsVcPAtkyvrbZNpNztiuvX8lXk6%2bqE8tv2jAAA&amp;hid=102" TargetMode="External"/><Relationship Id="rId3" Type="http://schemas.openxmlformats.org/officeDocument/2006/relationships/hyperlink" Target="https://diva.sfsu.edu/collections/sfbatv/2589" TargetMode="External"/><Relationship Id="rId7" Type="http://schemas.openxmlformats.org/officeDocument/2006/relationships/hyperlink" Target="http://libproxy.uww.edu:2085/WebZ/FSFETCH?fetchtype=fullrecord:sessionid=fsapp4-56081-i1gwa4ky-2hif2f:entitypagenum=19:0:recno=10:resultset=9:format=FI:next=html/record.html:bad=error/badfetch.html:entitytoprecno=10:entitycurrecno=10:numrecs=1" TargetMode="External"/><Relationship Id="rId2" Type="http://schemas.openxmlformats.org/officeDocument/2006/relationships/hyperlink" Target="http://www.nativevillage.org/Inspiration-/Occupation%20of%20Alcatraz%20and%20the%20Alcatraz%20Proclamation%20alcatraz_proclamation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libproxy.uww.edu:2085/WebZ/FSFETCH?fetchtype=fullrecord:sessionid=fsapp4-56081-i1gwa4ky-2hif2f:entitypagenum=19:0:recno=8:resultset=9:format=FI:next=html/record.html:bad=error/badfetch.html:entitytoprecno=8:entitycurrecno=8:numrecs=1" TargetMode="External"/><Relationship Id="rId5" Type="http://schemas.openxmlformats.org/officeDocument/2006/relationships/hyperlink" Target="http://libproxy.uww.edu:2085/WebZ/FSFETCH?fetchtype=fullrecord:sessionid=fsapp4-56081-i1gwa4ky-2hif2f:entitypagenum=18:0:recno=8:resultset=8:format=FI:next=html/record.html:bad=error/badfetch.html:entitytoprecno=8:entitycurrecno=8:numrecs=1" TargetMode="External"/><Relationship Id="rId4" Type="http://schemas.openxmlformats.org/officeDocument/2006/relationships/hyperlink" Target="http://libproxy.uww.edu:2085/WebZ/FSFETCH?fetchtype=fullrecord:sessionid=fsapp4-56081-i1gwa4ky-2hif2f:entitypagenum=27:0:recno=15:resultset=11:format=FI:next=html/record.html:bad=error/badfetch.html:entitytoprecno=15:entitycurrecno=15:numrecs=1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7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03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055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7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6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8600"/>
            <a:ext cx="8621290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 </a:t>
            </a:r>
            <a:r>
              <a:rPr lang="en-US" sz="2000" b="1" dirty="0" smtClean="0"/>
              <a:t>Learn </a:t>
            </a:r>
            <a:r>
              <a:rPr lang="en-US" sz="2000" b="1" dirty="0"/>
              <a:t>More </a:t>
            </a:r>
            <a:r>
              <a:rPr lang="en-US" sz="2000" b="1" dirty="0" smtClean="0"/>
              <a:t>About: THE OCCUPTATION OF ALCATRAZ STORY</a:t>
            </a:r>
            <a:endParaRPr lang="en-US" sz="2000" dirty="0"/>
          </a:p>
          <a:p>
            <a:r>
              <a:rPr lang="en-US" b="1" dirty="0"/>
              <a:t> </a:t>
            </a:r>
            <a:endParaRPr lang="en-US" sz="1350" dirty="0"/>
          </a:p>
          <a:p>
            <a:pPr marL="0" lvl="1"/>
            <a:r>
              <a:rPr lang="en-US" sz="1350" b="1" u="sng" dirty="0" smtClean="0"/>
              <a:t>On-Line</a:t>
            </a:r>
            <a:endParaRPr lang="en-US" sz="1350" dirty="0"/>
          </a:p>
          <a:p>
            <a:pPr marL="0" lvl="1">
              <a:spcBef>
                <a:spcPts val="600"/>
              </a:spcBef>
            </a:pPr>
            <a:r>
              <a:rPr lang="en-US" sz="1350" dirty="0" smtClean="0"/>
              <a:t>1969 </a:t>
            </a:r>
            <a:r>
              <a:rPr lang="en-US" sz="1350" dirty="0"/>
              <a:t>Occupation of Alcatraz - </a:t>
            </a:r>
            <a:r>
              <a:rPr lang="en-US" sz="1350" u="sng" dirty="0">
                <a:hlinkClick r:id="rId2"/>
              </a:rPr>
              <a:t>http://www.nativevillage.org/Inspiration-/Occupation%20of%20Alcatraz%20and%20the%20Alcatraz%20Proclamation%20alcatraz_proclamation.htm</a:t>
            </a:r>
            <a:r>
              <a:rPr lang="en-US" sz="1350" dirty="0"/>
              <a:t> </a:t>
            </a:r>
          </a:p>
          <a:p>
            <a:pPr marL="0" lvl="1">
              <a:spcBef>
                <a:spcPts val="600"/>
              </a:spcBef>
            </a:pPr>
            <a:r>
              <a:rPr lang="en-US" sz="1350" dirty="0"/>
              <a:t> </a:t>
            </a:r>
            <a:r>
              <a:rPr lang="en-US" sz="1350" dirty="0" smtClean="0"/>
              <a:t>Occupation </a:t>
            </a:r>
            <a:r>
              <a:rPr lang="en-US" sz="1350" dirty="0"/>
              <a:t>of Alcatraz Collection - </a:t>
            </a:r>
            <a:r>
              <a:rPr lang="en-US" sz="1350" dirty="0">
                <a:hlinkClick r:id="rId3"/>
              </a:rPr>
              <a:t>https://diva.sfsu.edu/collections/sfbatv/2589</a:t>
            </a:r>
            <a:r>
              <a:rPr lang="en-US" sz="1350" dirty="0"/>
              <a:t> </a:t>
            </a:r>
          </a:p>
          <a:p>
            <a:pPr marL="0" lvl="1"/>
            <a:r>
              <a:rPr lang="en-US" sz="1350" b="1" dirty="0"/>
              <a:t> </a:t>
            </a:r>
            <a:endParaRPr lang="en-US" sz="1350" dirty="0"/>
          </a:p>
          <a:p>
            <a:pPr marL="0" lvl="1"/>
            <a:r>
              <a:rPr lang="en-US" sz="1350" b="1" u="sng" dirty="0" smtClean="0"/>
              <a:t>Videos</a:t>
            </a:r>
            <a:endParaRPr lang="en-US" sz="1350" dirty="0"/>
          </a:p>
          <a:p>
            <a:pPr marL="0" lvl="1">
              <a:spcBef>
                <a:spcPts val="600"/>
              </a:spcBef>
            </a:pPr>
            <a:r>
              <a:rPr lang="en-US" sz="1350" dirty="0"/>
              <a:t>In the White Man’s Image, produced by Native American Public Broadcasting Consortium – DVD Andersen Library Call #E97 C2 I5 </a:t>
            </a:r>
            <a:r>
              <a:rPr lang="en-US" sz="1350" dirty="0" smtClean="0"/>
              <a:t>2007</a:t>
            </a:r>
            <a:endParaRPr lang="en-US" sz="1350" dirty="0"/>
          </a:p>
          <a:p>
            <a:pPr marL="0" lvl="1">
              <a:spcBef>
                <a:spcPts val="600"/>
              </a:spcBef>
            </a:pPr>
            <a:r>
              <a:rPr lang="en-US" sz="1350" dirty="0"/>
              <a:t>Incident at Oglala: the Leonard </a:t>
            </a:r>
            <a:r>
              <a:rPr lang="en-US" sz="1350" dirty="0" err="1"/>
              <a:t>Peltier</a:t>
            </a:r>
            <a:r>
              <a:rPr lang="en-US" sz="1350" dirty="0"/>
              <a:t> Story; produced by Miramax Films. – DVD Andersen Library Call #E93 I53 </a:t>
            </a:r>
            <a:r>
              <a:rPr lang="en-US" sz="1350" dirty="0" smtClean="0"/>
              <a:t>2004</a:t>
            </a:r>
            <a:endParaRPr lang="en-US" sz="1350" dirty="0"/>
          </a:p>
          <a:p>
            <a:pPr marL="0" lvl="1">
              <a:spcBef>
                <a:spcPts val="600"/>
              </a:spcBef>
            </a:pPr>
            <a:r>
              <a:rPr lang="en-US" sz="1350" dirty="0"/>
              <a:t>Our Fires Still Burn: The Native American Experience ; produced by Levi </a:t>
            </a:r>
            <a:r>
              <a:rPr lang="en-US" sz="1350" dirty="0" err="1"/>
              <a:t>Rickert</a:t>
            </a:r>
            <a:r>
              <a:rPr lang="en-US" sz="1350" dirty="0"/>
              <a:t> – DVD Andersen Library Call # E78 M67 O97 </a:t>
            </a:r>
            <a:r>
              <a:rPr lang="en-US" sz="1350" dirty="0" smtClean="0"/>
              <a:t>2013</a:t>
            </a:r>
            <a:endParaRPr lang="en-US" sz="1350" dirty="0"/>
          </a:p>
          <a:p>
            <a:pPr marL="0" lvl="1">
              <a:spcBef>
                <a:spcPts val="600"/>
              </a:spcBef>
            </a:pPr>
            <a:r>
              <a:rPr lang="en-US" sz="1350" dirty="0"/>
              <a:t>Tattoo On My Heart: Warriors of Wounded Knee 1973; produced by </a:t>
            </a:r>
            <a:r>
              <a:rPr lang="en-US" sz="1350" dirty="0" err="1"/>
              <a:t>Lawlo</a:t>
            </a:r>
            <a:r>
              <a:rPr lang="en-US" sz="1350" dirty="0"/>
              <a:t> - DVD Andersen Library Call #E99 O3 T37 2004</a:t>
            </a:r>
          </a:p>
          <a:p>
            <a:pPr marL="0" lvl="1"/>
            <a:r>
              <a:rPr lang="en-US" sz="1350" dirty="0"/>
              <a:t> </a:t>
            </a:r>
          </a:p>
          <a:p>
            <a:pPr marL="0" lvl="1"/>
            <a:r>
              <a:rPr lang="en-US" sz="1350" b="1" u="sng" dirty="0"/>
              <a:t>Books &amp; Articles</a:t>
            </a:r>
            <a:endParaRPr lang="en-US" sz="1350" dirty="0"/>
          </a:p>
          <a:p>
            <a:pPr marL="0" lvl="1">
              <a:spcBef>
                <a:spcPts val="600"/>
              </a:spcBef>
            </a:pPr>
            <a:r>
              <a:rPr lang="en-US" sz="1350" dirty="0"/>
              <a:t>Ball, </a:t>
            </a:r>
            <a:r>
              <a:rPr lang="en-US" sz="1350" dirty="0" err="1"/>
              <a:t>Dewi</a:t>
            </a:r>
            <a:r>
              <a:rPr lang="en-US" sz="1350" dirty="0"/>
              <a:t> </a:t>
            </a:r>
            <a:r>
              <a:rPr lang="en-US" sz="1350" dirty="0" smtClean="0"/>
              <a:t>Loan &amp; </a:t>
            </a:r>
            <a:r>
              <a:rPr lang="en-US" sz="1350" dirty="0"/>
              <a:t>Porter, Joy. </a:t>
            </a:r>
            <a:r>
              <a:rPr lang="en-US" sz="1350" i="1" dirty="0">
                <a:hlinkClick r:id="rId4"/>
              </a:rPr>
              <a:t>Competing Voices From Native America.</a:t>
            </a:r>
            <a:r>
              <a:rPr lang="en-US" sz="1350" dirty="0">
                <a:hlinkClick r:id="rId4"/>
              </a:rPr>
              <a:t> </a:t>
            </a:r>
            <a:r>
              <a:rPr lang="en-US" sz="1350" dirty="0"/>
              <a:t> Santa Barbara, Calif. : Greenwood Press, 2009. </a:t>
            </a:r>
          </a:p>
          <a:p>
            <a:pPr marL="0" lvl="1">
              <a:spcBef>
                <a:spcPts val="600"/>
              </a:spcBef>
            </a:pPr>
            <a:r>
              <a:rPr lang="en-US" sz="1350" dirty="0"/>
              <a:t>Fortunate Eagle, Adam &amp; Findley, Tim. </a:t>
            </a:r>
            <a:r>
              <a:rPr lang="en-US" sz="1350" i="1" dirty="0">
                <a:hlinkClick r:id="rId5"/>
              </a:rPr>
              <a:t>Heart Of The Rock : The Indian Invasion Of Alcatraz.</a:t>
            </a:r>
            <a:r>
              <a:rPr lang="en-US" sz="1350" b="1" dirty="0"/>
              <a:t> </a:t>
            </a:r>
            <a:r>
              <a:rPr lang="en-US" sz="1350" dirty="0"/>
              <a:t>Norman : University of Oklahoma Press, 2002.</a:t>
            </a:r>
          </a:p>
          <a:p>
            <a:pPr marL="0" lvl="1">
              <a:spcBef>
                <a:spcPts val="600"/>
              </a:spcBef>
            </a:pPr>
            <a:r>
              <a:rPr lang="en-US" sz="1350" dirty="0"/>
              <a:t> </a:t>
            </a:r>
            <a:r>
              <a:rPr lang="en-US" sz="1350" dirty="0" smtClean="0"/>
              <a:t>Johnson</a:t>
            </a:r>
            <a:r>
              <a:rPr lang="en-US" sz="1350" dirty="0"/>
              <a:t>, Troy R. </a:t>
            </a:r>
            <a:r>
              <a:rPr lang="en-US" sz="1350" i="1" dirty="0">
                <a:hlinkClick r:id="rId6"/>
              </a:rPr>
              <a:t>The Occupation Of Alcatraz Island : Indian Self-Determination And The Rise Of Indian Activism. </a:t>
            </a:r>
            <a:r>
              <a:rPr lang="en-US" sz="1350" dirty="0"/>
              <a:t>Urbana : University of Illinois Press, 1996</a:t>
            </a:r>
            <a:r>
              <a:rPr lang="en-US" sz="1350" dirty="0" smtClean="0"/>
              <a:t>.</a:t>
            </a:r>
            <a:endParaRPr lang="en-US" sz="1350" dirty="0"/>
          </a:p>
          <a:p>
            <a:pPr marL="0" lvl="1">
              <a:spcBef>
                <a:spcPts val="600"/>
              </a:spcBef>
            </a:pPr>
            <a:r>
              <a:rPr lang="en-US" sz="1350" dirty="0"/>
              <a:t>Johnson, Troy R.; Nagel, </a:t>
            </a:r>
            <a:r>
              <a:rPr lang="en-US" sz="1350" dirty="0" err="1"/>
              <a:t>Joane</a:t>
            </a:r>
            <a:r>
              <a:rPr lang="en-US" sz="1350" dirty="0"/>
              <a:t>. </a:t>
            </a:r>
            <a:r>
              <a:rPr lang="en-US" sz="1350" i="1" dirty="0">
                <a:hlinkClick r:id="rId7"/>
              </a:rPr>
              <a:t>American Indian Activism : Alcatraz To The Longest Walk. </a:t>
            </a:r>
            <a:r>
              <a:rPr lang="en-US" sz="1350" dirty="0"/>
              <a:t>Urbana : University of Illinois Press, 1997</a:t>
            </a:r>
            <a:r>
              <a:rPr lang="en-US" sz="1350" dirty="0" smtClean="0"/>
              <a:t>.</a:t>
            </a:r>
            <a:endParaRPr lang="en-US" sz="1350" dirty="0"/>
          </a:p>
          <a:p>
            <a:pPr marL="0" lvl="1">
              <a:spcBef>
                <a:spcPts val="600"/>
              </a:spcBef>
            </a:pPr>
            <a:r>
              <a:rPr lang="en-US" sz="1350" dirty="0" err="1"/>
              <a:t>Krouse</a:t>
            </a:r>
            <a:r>
              <a:rPr lang="en-US" sz="1350" dirty="0"/>
              <a:t>, Susan Applegate. “</a:t>
            </a:r>
            <a:r>
              <a:rPr lang="en-US" sz="1350" dirty="0">
                <a:hlinkClick r:id="rId8" tooltip="What Came out of the Takeovers: Women's Activism and the Indian Community School of Milwaukee"/>
              </a:rPr>
              <a:t>What Came Out Of The Takeovers: Women's Activism And The Indian Community School Of Milwaukee</a:t>
            </a:r>
            <a:r>
              <a:rPr lang="en-US" sz="1350" dirty="0"/>
              <a:t>.” </a:t>
            </a:r>
            <a:r>
              <a:rPr lang="en-US" sz="1350" i="1" dirty="0"/>
              <a:t>American </a:t>
            </a:r>
            <a:r>
              <a:rPr lang="en-US" sz="1350" b="1" i="1" dirty="0"/>
              <a:t>Indian</a:t>
            </a:r>
            <a:r>
              <a:rPr lang="en-US" sz="1350" i="1" dirty="0"/>
              <a:t> Quarterly</a:t>
            </a:r>
            <a:r>
              <a:rPr lang="en-US" sz="1350" dirty="0"/>
              <a:t>, v27 n3-4 (Sum-Fall 2003): </a:t>
            </a:r>
            <a:r>
              <a:rPr lang="en-US" sz="1350" dirty="0" smtClean="0"/>
              <a:t>533-547.</a:t>
            </a:r>
            <a:endParaRPr lang="en-US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28600"/>
            <a:ext cx="1991890" cy="1541703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17812" y="15834"/>
            <a:ext cx="9144000" cy="6858000"/>
          </a:xfrm>
          <a:prstGeom prst="frame">
            <a:avLst>
              <a:gd name="adj1" fmla="val 262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82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280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UW-Whitewater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Mandell, Nikki D.</dc:creator>
  <cp:lastModifiedBy>Skrandzius, Chris</cp:lastModifiedBy>
  <cp:revision>3</cp:revision>
  <dcterms:created xsi:type="dcterms:W3CDTF">2015-09-03T16:52:55Z</dcterms:created>
  <dcterms:modified xsi:type="dcterms:W3CDTF">2020-06-19T17:49:35Z</dcterms:modified>
</cp:coreProperties>
</file>