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1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2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9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1E98-33D3-4345-9A27-C4974774FEE4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65698-2167-4153-86F4-3F1284F04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matters.gmu.edu/d/5076/" TargetMode="External"/><Relationship Id="rId2" Type="http://schemas.openxmlformats.org/officeDocument/2006/relationships/hyperlink" Target="http://www.pbs.org/rootsinthesand/i_bhagat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twlib.wisconsin.edu/vwebv/search?searchCode=CALL%2B&amp;searchType=1&amp;searchArg=%20E185.615%20.E9%202006" TargetMode="External"/><Relationship Id="rId4" Type="http://schemas.openxmlformats.org/officeDocument/2006/relationships/hyperlink" Target="http://historymatters.gmu.edu/d/50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" y="0"/>
            <a:ext cx="913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9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0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3"/>
            <a:ext cx="9144000" cy="685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3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"/>
            <a:ext cx="9144000" cy="685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8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7709" y="228600"/>
            <a:ext cx="9143999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b="1" dirty="0"/>
              <a:t> </a:t>
            </a:r>
            <a:r>
              <a:rPr lang="en-US" sz="2000" b="1" dirty="0" smtClean="0"/>
              <a:t>Learn </a:t>
            </a:r>
            <a:r>
              <a:rPr lang="en-US" sz="2000" b="1" dirty="0"/>
              <a:t>More </a:t>
            </a:r>
            <a:r>
              <a:rPr lang="en-US" sz="2000" b="1" dirty="0" smtClean="0"/>
              <a:t>About: THE </a:t>
            </a:r>
            <a:r>
              <a:rPr lang="en-US" sz="2000" b="1" dirty="0" smtClean="0"/>
              <a:t>THIND STORY</a:t>
            </a:r>
            <a:endParaRPr lang="en-US" sz="2000" dirty="0"/>
          </a:p>
          <a:p>
            <a:r>
              <a:rPr lang="en-US" b="1" dirty="0"/>
              <a:t> </a:t>
            </a:r>
            <a:endParaRPr lang="en-US" sz="1600" dirty="0"/>
          </a:p>
          <a:p>
            <a:pPr lvl="1"/>
            <a:r>
              <a:rPr lang="en-US" sz="1600" b="1" u="sng" dirty="0" smtClean="0"/>
              <a:t>On-Line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PBS</a:t>
            </a:r>
            <a:r>
              <a:rPr lang="en-US" sz="1600" dirty="0"/>
              <a:t>, </a:t>
            </a:r>
            <a:r>
              <a:rPr lang="en-US" sz="1600" dirty="0" err="1"/>
              <a:t>Bhagat</a:t>
            </a:r>
            <a:r>
              <a:rPr lang="en-US" sz="1600" dirty="0"/>
              <a:t> Sing </a:t>
            </a:r>
            <a:r>
              <a:rPr lang="en-US" sz="1600" dirty="0" err="1"/>
              <a:t>Thind</a:t>
            </a:r>
            <a:r>
              <a:rPr lang="en-US" sz="1600" dirty="0"/>
              <a:t> –  </a:t>
            </a:r>
            <a:r>
              <a:rPr lang="en-US" sz="1600" dirty="0">
                <a:hlinkClick r:id="rId2"/>
              </a:rPr>
              <a:t>http://www.pbs.org/rootsinthesand/i_bhagat1.html</a:t>
            </a:r>
            <a:r>
              <a:rPr lang="en-US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“</a:t>
            </a:r>
            <a:r>
              <a:rPr lang="en-US" sz="1600" dirty="0"/>
              <a:t>Not All Caucasians Are White” Supreme Court Decision -  </a:t>
            </a:r>
            <a:r>
              <a:rPr lang="en-US" sz="1600" dirty="0">
                <a:hlinkClick r:id="rId3"/>
              </a:rPr>
              <a:t>http://historymatters.gmu.edu/d/5076/</a:t>
            </a:r>
            <a:r>
              <a:rPr lang="en-US" sz="1600" dirty="0"/>
              <a:t> 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“Who Was Shut Out?: Immigration Quotas, 1925-1927” -  </a:t>
            </a:r>
            <a:r>
              <a:rPr lang="en-US" sz="1600" u="sng" dirty="0">
                <a:hlinkClick r:id="rId4"/>
              </a:rPr>
              <a:t>http://historymatters.gmu.edu/d/5078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 </a:t>
            </a:r>
          </a:p>
          <a:p>
            <a:pPr lvl="1"/>
            <a:r>
              <a:rPr lang="en-US" sz="1600" b="1" u="sng" dirty="0" smtClean="0"/>
              <a:t>Videos</a:t>
            </a:r>
            <a:endParaRPr lang="en-US" sz="1600" dirty="0"/>
          </a:p>
          <a:p>
            <a:pPr lvl="1"/>
            <a:r>
              <a:rPr lang="en-US" sz="1600" dirty="0" smtClean="0"/>
              <a:t>Race</a:t>
            </a:r>
            <a:r>
              <a:rPr lang="en-US" sz="1600" dirty="0"/>
              <a:t>: The Power of an Illusion, produced by California Newsreel – DVD Anderson Library call # </a:t>
            </a:r>
            <a:r>
              <a:rPr lang="en-US" sz="1600" dirty="0">
                <a:hlinkClick r:id="rId5"/>
              </a:rPr>
              <a:t>GN269</a:t>
            </a:r>
            <a:r>
              <a:rPr lang="en-US" sz="1600" dirty="0"/>
              <a:t> R33 2003</a:t>
            </a:r>
          </a:p>
          <a:p>
            <a:pPr lvl="1"/>
            <a:r>
              <a:rPr lang="en-US" sz="1600" b="1" dirty="0"/>
              <a:t> </a:t>
            </a:r>
            <a:endParaRPr lang="en-US" sz="1600" dirty="0"/>
          </a:p>
          <a:p>
            <a:pPr lvl="1"/>
            <a:r>
              <a:rPr lang="en-US" sz="1600" b="1" u="sng" dirty="0" smtClean="0"/>
              <a:t>Books </a:t>
            </a:r>
            <a:r>
              <a:rPr lang="en-US" sz="1600" b="1" u="sng" dirty="0"/>
              <a:t>&amp; Articles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/>
              <a:t>Daniels, Roger. </a:t>
            </a:r>
            <a:r>
              <a:rPr lang="en-US" sz="1600" i="1" dirty="0"/>
              <a:t>Guarding the Golden Door: American Immigration Policy and Immigrants Since 1882.</a:t>
            </a:r>
            <a:r>
              <a:rPr lang="en-US" sz="1600" dirty="0"/>
              <a:t> New York: Hill and Wang, 2004.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Haney-Lopez</a:t>
            </a:r>
            <a:r>
              <a:rPr lang="en-US" sz="1600" dirty="0"/>
              <a:t>, Ian. </a:t>
            </a:r>
            <a:r>
              <a:rPr lang="en-US" sz="1600" i="1" dirty="0"/>
              <a:t>White By Law: The Legal Construction of Race</a:t>
            </a:r>
            <a:r>
              <a:rPr lang="en-US" sz="1600" dirty="0"/>
              <a:t>. New York: New York University Press, 1996.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Jacobson</a:t>
            </a:r>
            <a:r>
              <a:rPr lang="en-US" sz="1600" dirty="0"/>
              <a:t>, Matthew Frye. </a:t>
            </a:r>
            <a:r>
              <a:rPr lang="en-US" sz="1600" i="1" dirty="0"/>
              <a:t>Whiteness of a Different Color: European Immigrants and the Alchemy of Race</a:t>
            </a:r>
            <a:r>
              <a:rPr lang="en-US" sz="1600" dirty="0"/>
              <a:t>. Cambridge, MA: Harvard University Press, 1998.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_____ </a:t>
            </a:r>
            <a:r>
              <a:rPr lang="en-US" sz="1600" i="1" dirty="0"/>
              <a:t>Barbarian Virtues: The United States Encounters Foreign Peoples at Home and Abroad, 1876-1917</a:t>
            </a:r>
            <a:r>
              <a:rPr lang="en-US" sz="1600" dirty="0"/>
              <a:t>. New York: Hill and Wang, 2000</a:t>
            </a:r>
            <a:r>
              <a:rPr lang="en-US" sz="1600" dirty="0" smtClean="0"/>
              <a:t>. </a:t>
            </a:r>
            <a:r>
              <a:rPr lang="en-US" sz="1600" dirty="0"/>
              <a:t> </a:t>
            </a:r>
          </a:p>
          <a:p>
            <a:pPr lvl="1"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91890" cy="15417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7812" y="15834"/>
            <a:ext cx="9144000" cy="6858000"/>
          </a:xfrm>
          <a:prstGeom prst="frame">
            <a:avLst>
              <a:gd name="adj1" fmla="val 262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8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Mandell, Nikki D.</cp:lastModifiedBy>
  <cp:revision>1</cp:revision>
  <dcterms:created xsi:type="dcterms:W3CDTF">2015-09-03T16:51:43Z</dcterms:created>
  <dcterms:modified xsi:type="dcterms:W3CDTF">2015-09-03T18:22:51Z</dcterms:modified>
</cp:coreProperties>
</file>