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embeddedFontLst>
    <p:embeddedFont>
      <p:font typeface="Cabin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gt, Sara" initials="VS" lastIdx="8" clrIdx="0">
    <p:extLst>
      <p:ext uri="{19B8F6BF-5375-455C-9EA6-DF929625EA0E}">
        <p15:presenceInfo xmlns:p15="http://schemas.microsoft.com/office/powerpoint/2012/main" userId="S-1-5-21-1957994488-1757981266-682003330-1919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3362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8728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217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9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66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35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64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56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06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70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2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19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508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14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41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54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99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076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88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569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72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581191" y="990600"/>
            <a:ext cx="7989752" cy="1504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abin"/>
              <a:buNone/>
              <a:defRPr sz="36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581191" y="2495443"/>
            <a:ext cx="7989752" cy="590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5559326" y="595613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800475" y="5956135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F276A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900" b="0" i="0" u="none" strike="noStrike" cap="none">
              <a:solidFill>
                <a:srgbClr val="9F276A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448091" y="599725"/>
            <a:ext cx="823870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581191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2760670" y="48523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5559326" y="595613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800475" y="5956135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900" b="0" i="0" u="none" strike="noStrike" cap="none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6629400" y="599725"/>
            <a:ext cx="2057398" cy="581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 rot="5400000">
            <a:off x="4789424" y="2515700"/>
            <a:ext cx="5183073" cy="1503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745254" y="5956135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800475" y="5956135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F276A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900" b="0" i="0" u="none" strike="noStrike" cap="none">
              <a:solidFill>
                <a:srgbClr val="9F276A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448091" y="599725"/>
            <a:ext cx="823870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81191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581191" y="2228002"/>
            <a:ext cx="7989752" cy="3630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5559326" y="595613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800475" y="5956135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900" b="0" i="0" u="none" strike="noStrike" cap="none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448091" y="599725"/>
            <a:ext cx="823870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581191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581191" y="2228001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63282" y="2228002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559326" y="595613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800475" y="5956135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900" b="0" i="0" u="none" strike="noStrike" cap="none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48091" y="599725"/>
            <a:ext cx="823870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81191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87219" y="2228002"/>
            <a:ext cx="359349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22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581191" y="2926050"/>
            <a:ext cx="3899527" cy="2934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969307" y="2228002"/>
            <a:ext cx="3601634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22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63282" y="2926050"/>
            <a:ext cx="3907662" cy="2934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5559326" y="595613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800475" y="5956135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900" b="0" i="0" u="none" strike="noStrike" cap="none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452645" y="5141973"/>
            <a:ext cx="823870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abin"/>
              <a:buNone/>
              <a:defRPr sz="36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5559326" y="595613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800475" y="5956135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F276A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900" b="0" i="0" u="none" strike="noStrike" cap="none">
              <a:solidFill>
                <a:srgbClr val="9F276A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448091" y="599725"/>
            <a:ext cx="823870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81191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559326" y="595613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800475" y="5956135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900" b="0" i="0" u="none" strike="noStrike" cap="none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5559326" y="595613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800475" y="5956135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900" b="0" i="0" u="none" strike="noStrike" cap="none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52645" y="5141973"/>
            <a:ext cx="8238706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81352" y="5262296"/>
            <a:ext cx="3536624" cy="689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9F276A"/>
              </a:buClr>
              <a:buFont typeface="Cabin"/>
              <a:buNone/>
              <a:defRPr sz="2000" b="0" i="0" u="none" strike="noStrike" cap="none">
                <a:solidFill>
                  <a:srgbClr val="9F276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46399" y="601200"/>
            <a:ext cx="8240399" cy="42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6000" marR="0" lvl="0" indent="-189160" algn="l" rtl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073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842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56911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61311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54511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49711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57611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52811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305617" y="5262294"/>
            <a:ext cx="4265327" cy="689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2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2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1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5559326" y="595613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800475" y="5956135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F276A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900" b="0" i="0" u="none" strike="noStrike" cap="none">
              <a:solidFill>
                <a:srgbClr val="9F276A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581191" y="4693389"/>
            <a:ext cx="7989752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abin"/>
              <a:buNone/>
              <a:defRPr sz="24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581191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5559326" y="595613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800475" y="5956135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900" b="0" i="0" u="none" strike="noStrike" cap="none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81191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81191" y="2228002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6000" marR="0" lvl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0000" marR="0" lvl="1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00000" marR="0" lvl="2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2000" marR="0" lvl="3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2000" marR="0" lvl="4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99" marR="0" lvl="5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200000" marR="0" lvl="6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00000" marR="0" lvl="7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800000" marR="0" lvl="8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559326" y="595613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800475" y="5956135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900" b="0" i="0" u="none" strike="noStrike" cap="none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48091" y="441325"/>
            <a:ext cx="2719909" cy="10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5976001" y="441325"/>
            <a:ext cx="2710799" cy="10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216600" y="441325"/>
            <a:ext cx="2710799" cy="10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609599" y="5334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Cabin"/>
              <a:buNone/>
            </a:pPr>
            <a:r>
              <a:rPr lang="en-US" sz="324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-US" sz="324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4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-US" sz="324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4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-US" sz="324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4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-US" sz="324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4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-US" sz="324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4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-US" sz="324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4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CENTER FOR STUDENTS WITH DISABILITIES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1371599" y="3048000"/>
            <a:ext cx="64007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148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13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37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ADAPTIVE TRANSPORTATION</a:t>
            </a:r>
          </a:p>
        </p:txBody>
      </p:sp>
      <p:pic>
        <p:nvPicPr>
          <p:cNvPr id="102" name="Shape 102" descr="http://www.uwwsports.com/images/gen/2008/3/10/newest%20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799" y="4267200"/>
            <a:ext cx="3962399" cy="1881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577041" y="526799"/>
            <a:ext cx="7989900" cy="108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</a:rPr>
              <a:t>CONNECTION POINTS-</a:t>
            </a:r>
            <a:r>
              <a:rPr lang="en-US" b="1" dirty="0"/>
              <a:t>HOUSING(Six pack)  </a:t>
            </a:r>
          </a:p>
        </p:txBody>
      </p:sp>
      <p:pic>
        <p:nvPicPr>
          <p:cNvPr id="165" name="Shape 165" descr="IMG_114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614942" y="2334067"/>
            <a:ext cx="3914099" cy="294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IMG_114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420949" y="3376050"/>
            <a:ext cx="3924875" cy="27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577049" y="2370725"/>
            <a:ext cx="1480500" cy="41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/>
              <a:t>Bigelow Hall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-2022600" y="5206800"/>
            <a:ext cx="1354800" cy="55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7732900" y="2558825"/>
            <a:ext cx="9300" cy="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3929425" y="5706275"/>
            <a:ext cx="1166400" cy="4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/>
              <a:t>Clem Hall 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-1950650" y="1833725"/>
            <a:ext cx="1025400" cy="4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2" name="Shape 172" descr="IMG_114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648657" y="3260520"/>
            <a:ext cx="3915449" cy="27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6967225" y="2347025"/>
            <a:ext cx="1072500" cy="4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/>
              <a:t>Starin Hall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581191" y="687474"/>
            <a:ext cx="7989900" cy="108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b="1"/>
              <a:t>CONNECTION POINTS-HOUSING(Six pack) 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581191" y="2228001"/>
            <a:ext cx="3899400" cy="363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05156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4663282" y="2228002"/>
            <a:ext cx="3907800" cy="363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 descr="IMG_114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09749" y="2120850"/>
            <a:ext cx="3632275" cy="38288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1607600" y="5936050"/>
            <a:ext cx="1619100" cy="52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</a:rPr>
              <a:t>Lee Hall </a:t>
            </a:r>
          </a:p>
        </p:txBody>
      </p:sp>
      <p:pic>
        <p:nvPicPr>
          <p:cNvPr id="184" name="Shape 184" descr="IMG_114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773812" y="2139737"/>
            <a:ext cx="3679200" cy="38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6293575" y="5936050"/>
            <a:ext cx="1401600" cy="52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</a:rPr>
              <a:t>Fricker and Arey Hall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577041" y="489899"/>
            <a:ext cx="7989900" cy="108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b="1"/>
              <a:t>CONNECTION POINTS-HOUSING</a:t>
            </a:r>
          </a:p>
        </p:txBody>
      </p:sp>
      <p:pic>
        <p:nvPicPr>
          <p:cNvPr id="192" name="Shape 192" descr="IMG_116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92362" y="2039287"/>
            <a:ext cx="3342400" cy="31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IMG_116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490762" y="2806785"/>
            <a:ext cx="3926049" cy="29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IMG_115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972737" y="3838212"/>
            <a:ext cx="2991574" cy="30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614225" y="1920925"/>
            <a:ext cx="1428900" cy="39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/>
              <a:t>Knilans Hall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3610125" y="3527725"/>
            <a:ext cx="1363800" cy="33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/>
              <a:t>Fisher Hall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7197825" y="5281525"/>
            <a:ext cx="1299000" cy="39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/>
              <a:t>Tutt Hall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581191" y="687474"/>
            <a:ext cx="7989900" cy="108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b="1"/>
              <a:t>CONNECTION POINTS-HOUSING</a:t>
            </a:r>
          </a:p>
        </p:txBody>
      </p:sp>
      <p:pic>
        <p:nvPicPr>
          <p:cNvPr id="204" name="Shape 204" descr="IMG_1166.jpg"/>
          <p:cNvPicPr preferRelativeResize="0"/>
          <p:nvPr/>
        </p:nvPicPr>
        <p:blipFill rotWithShape="1">
          <a:blip r:embed="rId3">
            <a:alphaModFix/>
          </a:blip>
          <a:srcRect l="-14450" t="3640" r="14450" b="-3640"/>
          <a:stretch/>
        </p:blipFill>
        <p:spPr>
          <a:xfrm rot="-5400000">
            <a:off x="-75687" y="2405062"/>
            <a:ext cx="4479475" cy="34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147650" y="5706225"/>
            <a:ext cx="1749900" cy="6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 dirty="0"/>
              <a:t>Wells East and West </a:t>
            </a:r>
            <a:r>
              <a:rPr lang="en-US" b="1" dirty="0" smtClean="0"/>
              <a:t>Halls</a:t>
            </a:r>
            <a:endParaRPr lang="en-US" b="1" dirty="0"/>
          </a:p>
        </p:txBody>
      </p:sp>
      <p:pic>
        <p:nvPicPr>
          <p:cNvPr id="206" name="Shape 206" descr="IMG_116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501674" y="2323037"/>
            <a:ext cx="3892750" cy="298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6027900" y="5767425"/>
            <a:ext cx="1244100" cy="51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/>
              <a:t>Wellers Hall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581191" y="687474"/>
            <a:ext cx="7989900" cy="137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 algn="ctr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b="1" dirty="0"/>
              <a:t>CONNECTION POINTS-DINING HALLS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14" name="Shape 214" descr="IMG_114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60374" y="2329150"/>
            <a:ext cx="3824724" cy="329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 descr="IMG_116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823562" y="2559911"/>
            <a:ext cx="3846550" cy="34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1251200" y="5889900"/>
            <a:ext cx="2474100" cy="4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/>
              <a:t>Drumlin/ Benson Hall 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4731925" y="1995450"/>
            <a:ext cx="2107200" cy="36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/>
              <a:t>Esker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 idx="4294967295"/>
          </p:nvPr>
        </p:nvSpPr>
        <p:spPr>
          <a:xfrm>
            <a:off x="1512525" y="846774"/>
            <a:ext cx="5947500" cy="1203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b="1" dirty="0">
                <a:solidFill>
                  <a:srgbClr val="000000"/>
                </a:solidFill>
              </a:rPr>
              <a:t>CONNECTION POINTS-ACADEMIC BUILDINGS   </a:t>
            </a:r>
          </a:p>
          <a:p>
            <a:pPr lvl="0" algn="ctr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24" name="Shape 224" descr="IMG_114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92535" y="1591896"/>
            <a:ext cx="3306669" cy="244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 descr="IMG_115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778822" y="2307092"/>
            <a:ext cx="3305097" cy="302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 descr="IMG_116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953799" y="3648973"/>
            <a:ext cx="3594926" cy="2785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451550" y="4844825"/>
            <a:ext cx="9300" cy="6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684579" y="846774"/>
            <a:ext cx="1107900" cy="3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 err="1"/>
              <a:t>Laurentide</a:t>
            </a:r>
            <a:r>
              <a:rPr lang="en-US" dirty="0"/>
              <a:t> 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2718750" y="6133625"/>
            <a:ext cx="9300" cy="6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3874725" y="1871874"/>
            <a:ext cx="1223100" cy="3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 err="1"/>
              <a:t>McCutchan</a:t>
            </a:r>
            <a:endParaRPr lang="en-US" b="1" dirty="0"/>
          </a:p>
        </p:txBody>
      </p:sp>
      <p:sp>
        <p:nvSpPr>
          <p:cNvPr id="232" name="Shape 232"/>
          <p:cNvSpPr txBox="1"/>
          <p:nvPr/>
        </p:nvSpPr>
        <p:spPr>
          <a:xfrm>
            <a:off x="7100528" y="2890026"/>
            <a:ext cx="1721100" cy="4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/>
              <a:t>Andersen Library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77979" y="4428395"/>
            <a:ext cx="1721100" cy="31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1872842"/>
            <a:ext cx="2725783" cy="368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86" y="5405709"/>
            <a:ext cx="1968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Hyer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05" y="2376699"/>
            <a:ext cx="3118195" cy="36454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35628" y="2068922"/>
            <a:ext cx="1978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Center of the Arts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7246" y="870857"/>
            <a:ext cx="6783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Connection Points-Academic Buildings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02" y="3203310"/>
            <a:ext cx="2795188" cy="3654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288" y="2716621"/>
            <a:ext cx="847417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0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 idx="4294967295"/>
          </p:nvPr>
        </p:nvSpPr>
        <p:spPr>
          <a:xfrm>
            <a:off x="741125" y="781549"/>
            <a:ext cx="7989900" cy="72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b="1">
                <a:solidFill>
                  <a:srgbClr val="000000"/>
                </a:solidFill>
              </a:rPr>
              <a:t>CONNECTION POINTS-ACADEMIC BUILDINGS 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242" name="Shape 242" descr="IMG_116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49162" y="1186687"/>
            <a:ext cx="2448649" cy="27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 descr="IMG_115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454373" y="2871375"/>
            <a:ext cx="2827200" cy="227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 descr="IMG_115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374737" y="1326549"/>
            <a:ext cx="3164875" cy="23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descr="IMG_1154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5091912" y="4011687"/>
            <a:ext cx="2772550" cy="294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646137" y="973400"/>
            <a:ext cx="1454700" cy="33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/>
              <a:t>Hyland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3157675" y="2259800"/>
            <a:ext cx="1299000" cy="33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/>
              <a:t>Winther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5078025" y="3758000"/>
            <a:ext cx="1622100" cy="33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/>
              <a:t>Roseman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7834650" y="4095800"/>
            <a:ext cx="1386600" cy="5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/>
              <a:t>Upham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 idx="4294967295"/>
          </p:nvPr>
        </p:nvSpPr>
        <p:spPr>
          <a:xfrm>
            <a:off x="75275" y="620899"/>
            <a:ext cx="4254300" cy="135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CONNECTION POINTS-RECREATION 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</p:txBody>
      </p:sp>
      <p:pic>
        <p:nvPicPr>
          <p:cNvPr id="258" name="Shape 258" descr="IMG_114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807811" y="3041537"/>
            <a:ext cx="4030174" cy="21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 descr="IMG_115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436339" y="1164588"/>
            <a:ext cx="3612449" cy="332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 descr="IMG_114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077274" y="2024688"/>
            <a:ext cx="3866449" cy="28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482350" y="6144750"/>
            <a:ext cx="14676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/>
              <a:t>William Center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3347662" y="5362225"/>
            <a:ext cx="1467600" cy="5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/>
              <a:t>Young Auditorium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-3114862" y="4363596"/>
            <a:ext cx="2355600" cy="43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b="1"/>
          </a:p>
        </p:txBody>
      </p:sp>
      <p:sp>
        <p:nvSpPr>
          <p:cNvPr id="264" name="Shape 264"/>
          <p:cNvSpPr txBox="1"/>
          <p:nvPr/>
        </p:nvSpPr>
        <p:spPr>
          <a:xfrm>
            <a:off x="6971675" y="3686200"/>
            <a:ext cx="2012400" cy="67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b="1"/>
          </a:p>
        </p:txBody>
      </p:sp>
      <p:sp>
        <p:nvSpPr>
          <p:cNvPr id="265" name="Shape 265"/>
          <p:cNvSpPr txBox="1"/>
          <p:nvPr/>
        </p:nvSpPr>
        <p:spPr>
          <a:xfrm>
            <a:off x="6843100" y="4632425"/>
            <a:ext cx="1402800" cy="37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/>
              <a:t>UC/ McGraw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581191" y="687474"/>
            <a:ext cx="7989900" cy="108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b="1" dirty="0"/>
              <a:t>CONNECTION POINTS-RECREATION </a:t>
            </a:r>
          </a:p>
        </p:txBody>
      </p:sp>
      <p:pic>
        <p:nvPicPr>
          <p:cNvPr id="272" name="Shape 272" descr="IMG_116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47489" y="2539412"/>
            <a:ext cx="3710899" cy="37033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581200" y="2144900"/>
            <a:ext cx="2916300" cy="3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Health/Counseling Center</a:t>
            </a:r>
          </a:p>
        </p:txBody>
      </p:sp>
      <p:pic>
        <p:nvPicPr>
          <p:cNvPr id="274" name="Shape 274" descr="IMG_115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300236" y="2390536"/>
            <a:ext cx="4101625" cy="361034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4921975" y="6182647"/>
            <a:ext cx="2549400" cy="3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Bookstore/Goodhue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81191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MEET OUR STAFF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581116" y="1613550"/>
            <a:ext cx="7989900" cy="363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900000" marR="0" lvl="2" indent="-2777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Char char="◼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Transportation Coordinator: </a:t>
            </a:r>
            <a:r>
              <a:rPr lang="en-US" sz="16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Cristin </a:t>
            </a:r>
            <a:endParaRPr lang="en-US" sz="16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00000" marR="0" lvl="2" indent="-277700" algn="l" rtl="0">
              <a:spcBef>
                <a:spcPts val="8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Char char="◼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Undergrad </a:t>
            </a:r>
            <a:r>
              <a:rPr lang="en-US" sz="16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Assistants: Parker and Katie</a:t>
            </a:r>
          </a:p>
          <a:p>
            <a:pPr marL="900000" marR="0" lvl="2" indent="-277700" algn="l" rtl="0">
              <a:spcBef>
                <a:spcPts val="8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Char char="◼"/>
            </a:pPr>
            <a:r>
              <a:rPr lang="en-US" sz="16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Drivers/Dispatchers: Jed, Thomas, Alexa, Austin, </a:t>
            </a:r>
            <a:r>
              <a:rPr lang="en-US" sz="1600" b="0" i="0" u="none" strike="noStrike" cap="none" dirty="0" err="1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Kasie</a:t>
            </a:r>
            <a:r>
              <a:rPr lang="en-US" sz="16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, Brooke, James, Lizzy, Martin, Nicole, Alyssa</a:t>
            </a:r>
            <a:endParaRPr lang="en-US" sz="16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9" name="Shape 109" descr="C:\Documents and Settings\transcsd\Local Settings\Temporary Internet Files\Content.IE5\YRCIOQS4\MCTR00175_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4043400"/>
            <a:ext cx="2286972" cy="2249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39000" cy="746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37825" y="1796825"/>
            <a:ext cx="7543800" cy="444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Step 1: TO RECEIVE SERVICES-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Fill out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Contract for Adaptive Transportation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Services. CSD will determine eligibility.</a:t>
            </a:r>
          </a:p>
          <a:p>
            <a:pPr marL="630000" marR="0" lvl="1" indent="-312500" algn="l" rtl="0">
              <a:spcBef>
                <a:spcPts val="92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Char char="◼"/>
            </a:pPr>
            <a:r>
              <a:rPr lang="en-US" sz="16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Riders are required to read all policies and return a signed contract, rider policy agreement, and provide a copy of their academic schedule</a:t>
            </a:r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18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Step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2: Send In Your Ride Schedule</a:t>
            </a:r>
          </a:p>
          <a:p>
            <a:pPr marR="0" lvl="1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Char char="◼"/>
            </a:pPr>
            <a:r>
              <a:rPr lang="en-US" dirty="0"/>
              <a:t>Riders will be getting an email of their schedule when to expect the drivers will pick/drop them off. PLEASE BE READY FOR YOUR RIDE</a:t>
            </a:r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Step 3: Review Connection Points </a:t>
            </a:r>
          </a:p>
          <a:p>
            <a:pPr marL="292608" marR="0" lvl="1" indent="-508" algn="l" rtl="0">
              <a:spcBef>
                <a:spcPts val="9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16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30000" marR="0" lvl="1" indent="-312500" algn="l" rtl="0">
              <a:spcBef>
                <a:spcPts val="92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None/>
            </a:pPr>
            <a:endParaRPr sz="16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3175529" y="883543"/>
            <a:ext cx="6820500" cy="7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FF"/>
                </a:solidFill>
              </a:rPr>
              <a:t>Your Next </a:t>
            </a:r>
            <a:r>
              <a:rPr lang="en-US" sz="2800" b="1" dirty="0" smtClean="0">
                <a:solidFill>
                  <a:srgbClr val="FFFFFF"/>
                </a:solidFill>
              </a:rPr>
              <a:t>Steps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581191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PLEASE CONTACT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US AT </a:t>
            </a:r>
            <a:endParaRPr lang="en-US" sz="2800" b="0" i="0" u="none" strike="noStrike" cap="none" dirty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1058090" y="1927557"/>
            <a:ext cx="65532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Char char="◼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Transportation Coordinator’s e-mail address: </a:t>
            </a: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	transcsd@uww.edu</a:t>
            </a:r>
          </a:p>
          <a:p>
            <a:pPr marL="530352" marR="0" lvl="2" indent="-9651" algn="l" rtl="0">
              <a:spcBef>
                <a:spcPts val="88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306000" algn="l" rtl="0">
              <a:spcBef>
                <a:spcPts val="104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Char char="◼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CSD Transportation General Number</a:t>
            </a:r>
          </a:p>
          <a:p>
            <a:pPr marL="1242000" marR="0" lvl="3" indent="-238699" algn="l" rtl="0"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262.472.4712</a:t>
            </a:r>
          </a:p>
        </p:txBody>
      </p:sp>
      <p:pic>
        <p:nvPicPr>
          <p:cNvPr id="289" name="Shape 289" descr="C:\Documents and Settings\transcsd\Local Settings\Temporary Internet Files\Content.IE5\BFZSN90N\MCj04397980000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896" y="5131995"/>
            <a:ext cx="160019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 descr="C:\Documents and Settings\transcsd\Local Settings\Temporary Internet Files\Content.IE5\NKAQ01XW\MCj04414560000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4503" y="1927557"/>
            <a:ext cx="1676399" cy="16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951000" y="877076"/>
            <a:ext cx="7242000" cy="67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HOURS OF OPERATION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26625" y="1885285"/>
            <a:ext cx="8610600" cy="502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Monday……..</a:t>
            </a:r>
            <a:r>
              <a:rPr lang="en-US" sz="20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7:15 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am – 10:00 pm</a:t>
            </a:r>
          </a:p>
          <a:p>
            <a:pPr marL="306000" marR="0" lvl="0" indent="-3060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Tuesday……..</a:t>
            </a:r>
            <a:r>
              <a:rPr lang="en-US" sz="20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7:15 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am – 10:00 pm</a:t>
            </a:r>
          </a:p>
          <a:p>
            <a:pPr marL="306000" marR="0" lvl="0" indent="-3060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Wednesday..</a:t>
            </a:r>
            <a:r>
              <a:rPr lang="en-US" sz="20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7:15 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am – 10:00 pm</a:t>
            </a:r>
          </a:p>
          <a:p>
            <a:pPr marL="306000" marR="0" lvl="0" indent="-3060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Thursday.....</a:t>
            </a:r>
            <a:r>
              <a:rPr lang="en-US" sz="20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7:15 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am – 10:00 pm</a:t>
            </a:r>
          </a:p>
          <a:p>
            <a:pPr marL="306000" marR="0" lvl="0" indent="-3060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Friday…………</a:t>
            </a:r>
            <a:r>
              <a:rPr lang="en-US" sz="20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7:15 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am – </a:t>
            </a:r>
            <a:r>
              <a:rPr lang="en-US" sz="20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8:00 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pm</a:t>
            </a:r>
          </a:p>
          <a:p>
            <a:pPr marL="306000" marR="0" lvl="0" indent="-3060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3060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By Appointment only</a:t>
            </a:r>
          </a:p>
          <a:p>
            <a:pPr marL="630000" marR="0" lvl="1" indent="-3125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Courier New"/>
              <a:buChar char="o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bin"/>
                <a:ea typeface="Cabin"/>
                <a:cs typeface="Cabin"/>
                <a:sym typeface="Cabin"/>
              </a:rPr>
              <a:t>Saturday…….4:00 pm – 9:00 pm </a:t>
            </a:r>
          </a:p>
          <a:p>
            <a:pPr marL="306000" marR="0" lvl="0" indent="-306000" algn="l" rtl="0">
              <a:spcBef>
                <a:spcPts val="82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None/>
            </a:pPr>
            <a:endParaRPr sz="11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98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19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602000" marR="0" lvl="4" indent="-243099" algn="l" rtl="0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* Hours are subject to change</a:t>
            </a:r>
          </a:p>
        </p:txBody>
      </p:sp>
      <p:pic>
        <p:nvPicPr>
          <p:cNvPr id="116" name="Shape 116" descr="C:\Documents and Settings\transcsd\Local Settings\Temporary Internet Files\Content.IE5\YRCIOQS4\MCj04315860000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7999" y="4628449"/>
            <a:ext cx="2229600" cy="22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042350" y="945523"/>
            <a:ext cx="7242000" cy="59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ON CAMPUS VS. OFF CAMPUS RIDES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20087" y="2002850"/>
            <a:ext cx="4041899" cy="47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Restaurants</a:t>
            </a:r>
          </a:p>
          <a:p>
            <a:pPr marL="306000" marR="0" lvl="0" indent="-3060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Movie Theater</a:t>
            </a:r>
          </a:p>
          <a:p>
            <a:pPr marL="306000" marR="0" lvl="0" indent="-3060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Hairstylist/Barber</a:t>
            </a:r>
            <a:endParaRPr lang="en-US" sz="24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3060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Wal-Mart</a:t>
            </a:r>
          </a:p>
          <a:p>
            <a:pPr marL="306000" marR="0" lvl="0" indent="-3060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Dog Park</a:t>
            </a:r>
          </a:p>
          <a:p>
            <a:pPr marL="306000" marR="0" lvl="0" indent="-3060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Church</a:t>
            </a:r>
          </a:p>
          <a:p>
            <a:pPr marL="306000" marR="0" lvl="0" indent="-3060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dirty="0" smtClean="0">
                <a:solidFill>
                  <a:schemeClr val="dk1"/>
                </a:solidFill>
              </a:rPr>
              <a:t>Walgreens</a:t>
            </a:r>
            <a:endParaRPr lang="en-US" sz="24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3060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Almost anything within Whitewater city limits!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733887" y="1811875"/>
            <a:ext cx="3886200" cy="443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Class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Group meeting/project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Project ASSIST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Tutoring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Meeting with professor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Advising Appt.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Library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CSD(Test or meeting with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Disability Services Coordinator)</a:t>
            </a:r>
            <a:endParaRPr lang="en-US" sz="24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Physical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Therapy (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Roseman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)</a:t>
            </a:r>
            <a:endParaRPr lang="en-US" sz="24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 campus dining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783771" y="562940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CONTRACT OPTIONS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14400" y="241631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On Campus Rides:</a:t>
            </a:r>
            <a:r>
              <a:rPr lang="en-US"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Rides to ANY campus location whether you’re going to class, practice, work or the library. </a:t>
            </a:r>
          </a:p>
          <a:p>
            <a:pPr marL="630000" marR="0" lvl="1" indent="-312500" algn="l" rtl="0">
              <a:spcBef>
                <a:spcPts val="92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Char char="◼"/>
            </a:pPr>
            <a:r>
              <a:rPr lang="en-US"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Options for On Campus Rides</a:t>
            </a:r>
          </a:p>
          <a:p>
            <a:pPr marL="900000" marR="0" lvl="2" indent="-277700" algn="l" rtl="0">
              <a:spcBef>
                <a:spcPts val="8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Char char="◼"/>
            </a:pPr>
            <a:r>
              <a:rPr lang="en-US"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Full Year</a:t>
            </a:r>
          </a:p>
          <a:p>
            <a:pPr marL="900000" marR="0" lvl="2" indent="-277700" algn="l" rtl="0">
              <a:spcBef>
                <a:spcPts val="8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Char char="◼"/>
            </a:pPr>
            <a:r>
              <a:rPr lang="en-US"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Winter Only Option </a:t>
            </a:r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Off Campus Rides:</a:t>
            </a:r>
            <a:r>
              <a:rPr lang="en-US"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Rides to locations within the city of Whitewater including religious centers, restaurants, Walmart, U.S. Cellular, etc. </a:t>
            </a:r>
          </a:p>
        </p:txBody>
      </p:sp>
      <p:pic>
        <p:nvPicPr>
          <p:cNvPr id="132" name="Shape 132" descr="C:\Documents and Settings\transcsd\Local Settings\Temporary Internet Files\Content.IE5\YRCIOQS4\MCj0290908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5690" y="5571900"/>
            <a:ext cx="1139400" cy="12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C:\Documents and Settings\transcsd\Local Settings\Temporary Internet Files\Content.IE5\6UNWO0DT\MCTR00175_0000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950" y="1959550"/>
            <a:ext cx="14637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SCHEDULING RIDES 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1292758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permanent schedule is based on the individual rider’s class schedule. All rides are scheduled on a priority basis and classified as priority 1-4. </a:t>
            </a:r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Priority 1</a:t>
            </a:r>
            <a:r>
              <a:rPr lang="en-US"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: rides from home to class </a:t>
            </a:r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Priority 2</a:t>
            </a:r>
            <a:r>
              <a:rPr lang="en-US"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: rides from class to class </a:t>
            </a:r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Priority 3</a:t>
            </a:r>
            <a:r>
              <a:rPr lang="en-US"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: rides from class to home </a:t>
            </a:r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Priority 4</a:t>
            </a:r>
            <a:r>
              <a:rPr lang="en-US"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: rides to other campus or off campus locations</a:t>
            </a:r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Char char="◼"/>
            </a:pPr>
            <a:r>
              <a:rPr lang="en-US" sz="1800" b="1" i="0" u="sng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Make sure you send in your class schedule as soon as possible (First come first serve)</a:t>
            </a:r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81191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GENERAL TIMELINE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0863"/>
              </p:ext>
            </p:extLst>
          </p:nvPr>
        </p:nvGraphicFramePr>
        <p:xfrm>
          <a:off x="1127463" y="1848186"/>
          <a:ext cx="7267599" cy="3918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512"/>
                <a:gridCol w="3657087"/>
              </a:tblGrid>
              <a:tr h="447250">
                <a:tc>
                  <a:txBody>
                    <a:bodyPr/>
                    <a:lstStyle/>
                    <a:p>
                      <a:r>
                        <a:rPr lang="en-US" dirty="0" smtClean="0"/>
                        <a:t>August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Receive Ride Schedule for Fall Semester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00171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</a:t>
                      </a:r>
                      <a:r>
                        <a:rPr lang="en-US" baseline="0" dirty="0" smtClean="0"/>
                        <a:t>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 of Fall Full Semester Academic Rides </a:t>
                      </a:r>
                      <a:endParaRPr lang="en-US" dirty="0"/>
                    </a:p>
                  </a:txBody>
                  <a:tcPr/>
                </a:tc>
              </a:tr>
              <a:tr h="300171"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</a:t>
                      </a:r>
                      <a:r>
                        <a:rPr lang="en-US" baseline="0" dirty="0" smtClean="0"/>
                        <a:t>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 Scheduling Winter Academic Rides </a:t>
                      </a:r>
                      <a:endParaRPr lang="en-US" dirty="0"/>
                    </a:p>
                  </a:txBody>
                  <a:tcPr/>
                </a:tc>
              </a:tr>
              <a:tr h="510291"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</a:t>
                      </a:r>
                      <a:r>
                        <a:rPr lang="en-US" baseline="0" dirty="0" smtClean="0"/>
                        <a:t>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Receive Contract for Spring 2020</a:t>
                      </a:r>
                      <a:r>
                        <a:rPr lang="en-US" baseline="0" dirty="0" smtClean="0"/>
                        <a:t> Spring Rides</a:t>
                      </a:r>
                      <a:endParaRPr lang="en-US" dirty="0"/>
                    </a:p>
                  </a:txBody>
                  <a:tcPr/>
                </a:tc>
              </a:tr>
              <a:tr h="510291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</a:t>
                      </a:r>
                      <a:r>
                        <a:rPr lang="en-US" baseline="0" dirty="0" smtClean="0"/>
                        <a:t>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Receive new ride schedule before the beginning of classes</a:t>
                      </a:r>
                      <a:endParaRPr lang="en-US" dirty="0"/>
                    </a:p>
                  </a:txBody>
                  <a:tcPr/>
                </a:tc>
              </a:tr>
              <a:tr h="510291">
                <a:tc>
                  <a:txBody>
                    <a:bodyPr/>
                    <a:lstStyle/>
                    <a:p>
                      <a:r>
                        <a:rPr lang="en-US" dirty="0" smtClean="0"/>
                        <a:t>March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 Break Closure and End of Spring Winter Rides</a:t>
                      </a:r>
                    </a:p>
                  </a:txBody>
                  <a:tcPr/>
                </a:tc>
              </a:tr>
              <a:tr h="653372"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 Mini-Break &amp; Receive Contract for Fall 2020 (Fall/Winter)</a:t>
                      </a:r>
                    </a:p>
                  </a:txBody>
                  <a:tcPr/>
                </a:tc>
              </a:tr>
              <a:tr h="65337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May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permanently scheduled rides canceled at</a:t>
                      </a:r>
                      <a:r>
                        <a:rPr lang="en-US" baseline="0" dirty="0" smtClean="0"/>
                        <a:t> the end of exams.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64332" y="5854052"/>
            <a:ext cx="2660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Closed for Thanksgiving Break(from 5:00pm on </a:t>
            </a:r>
            <a:r>
              <a:rPr lang="en-US" dirty="0" smtClean="0"/>
              <a:t>11/26/2019 </a:t>
            </a:r>
            <a:r>
              <a:rPr lang="en-US" dirty="0"/>
              <a:t>through </a:t>
            </a:r>
            <a:r>
              <a:rPr lang="en-US" dirty="0" smtClean="0"/>
              <a:t>12/01/2019)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583" y="5884224"/>
            <a:ext cx="1986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*ALL </a:t>
            </a:r>
            <a:r>
              <a:rPr lang="en-US" dirty="0"/>
              <a:t>final rides are on a call-in </a:t>
            </a:r>
            <a:r>
              <a:rPr lang="en-US" dirty="0" smtClean="0"/>
              <a:t>basis*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8699" y="632804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*Turn in academic schedule as soon as classes are determined*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101625" y="852025"/>
            <a:ext cx="7242000" cy="74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RIDER POLICY/RESPONSIBILITIES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72525" y="1645813"/>
            <a:ext cx="81534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None/>
            </a:pPr>
            <a:endParaRPr sz="1200" b="0" i="1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306000" algn="l" rtl="0">
              <a:spcBef>
                <a:spcPts val="980"/>
              </a:spcBef>
              <a:spcAft>
                <a:spcPts val="0"/>
              </a:spcAft>
              <a:buClr>
                <a:schemeClr val="accent2"/>
              </a:buClr>
              <a:buSzPct val="97111"/>
              <a:buFont typeface="Noto Sans Symbols"/>
              <a:buChar char="◼"/>
            </a:pPr>
            <a:r>
              <a:rPr lang="en-US" sz="1800" b="1" i="0" u="none" strike="noStrike" cap="none">
                <a:solidFill>
                  <a:schemeClr val="dk2"/>
                </a:solidFill>
              </a:rPr>
              <a:t>No Show Policy:</a:t>
            </a:r>
            <a:r>
              <a:rPr lang="en-US"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1900" b="0" i="1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rider is responsible for cancelling any unwanted rides.  Anytime you do not call to cancel a ride and do not show up, you will be considered a NO SHOW!  Please consider the other riders and call the office to cancel. </a:t>
            </a:r>
            <a:r>
              <a:rPr lang="en-US" sz="1900" b="0" i="1" u="sng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Riders with extensive  no-shows will be contacted by the Transportation Coordinator and rides may be suspended.</a:t>
            </a:r>
          </a:p>
          <a:p>
            <a:pPr marL="306000" marR="0" lvl="0" indent="-306000" algn="l" rtl="0">
              <a:spcBef>
                <a:spcPts val="980"/>
              </a:spcBef>
              <a:spcAft>
                <a:spcPts val="0"/>
              </a:spcAft>
              <a:buClr>
                <a:schemeClr val="accent2"/>
              </a:buClr>
              <a:buSzPct val="97111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Added Pick-ups: </a:t>
            </a:r>
            <a:r>
              <a:rPr lang="en-US" sz="1900" b="0" i="1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Call the Transportation Office at least 10 minutes before the desired pick-up. Pending availability,  the dispatcher/driver will verbally confirm the ride.</a:t>
            </a:r>
          </a:p>
          <a:p>
            <a:pPr marL="306000" marR="0" lvl="0" indent="-306000" algn="l" rtl="0">
              <a:spcBef>
                <a:spcPts val="980"/>
              </a:spcBef>
              <a:spcAft>
                <a:spcPts val="0"/>
              </a:spcAft>
              <a:buClr>
                <a:schemeClr val="accent2"/>
              </a:buClr>
              <a:buSzPct val="97111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Cancelling Rides: </a:t>
            </a:r>
            <a:r>
              <a:rPr lang="en-US" sz="1900" b="0" i="1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To cancel a specific ride, call the dispatcher </a:t>
            </a:r>
            <a:r>
              <a:rPr lang="en-US" sz="1900" b="1" i="1" u="sng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at least </a:t>
            </a:r>
            <a:r>
              <a:rPr lang="en-US" sz="1900" b="0" i="1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10 minutes prior to the ride. Be sure to let the dispatcher know if the cancellation affects any of your other scheduled rides for the day. </a:t>
            </a:r>
          </a:p>
          <a:p>
            <a:pPr marL="306000" marR="0" lvl="0" indent="-306000" algn="l" rtl="0">
              <a:spcBef>
                <a:spcPts val="980"/>
              </a:spcBef>
              <a:spcAft>
                <a:spcPts val="0"/>
              </a:spcAft>
              <a:buClr>
                <a:schemeClr val="accent2"/>
              </a:buClr>
              <a:buSzPct val="97111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Missed Pick-ups: </a:t>
            </a:r>
            <a:r>
              <a:rPr lang="en-US" sz="1900" b="0" i="1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If you missed your ride, call immediately for the next available pick-up time. If the driver is late you can call for an estimated arrival time</a:t>
            </a:r>
          </a:p>
          <a:p>
            <a:pPr marL="306000" marR="0" lvl="0" indent="-306000" algn="l" rtl="0">
              <a:spcBef>
                <a:spcPts val="84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None/>
            </a:pPr>
            <a:endParaRPr sz="1200" b="0" i="1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361269" y="940468"/>
            <a:ext cx="6345259" cy="7098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520" b="1" i="0" u="none" strike="noStrike" cap="none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RIDER POLICY/RESPONSIBILITIES CONTINUED….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511907" y="1889369"/>
            <a:ext cx="8153399" cy="4906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Companion Rider Policy 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– </a:t>
            </a:r>
            <a:r>
              <a:rPr lang="en-US" sz="2400" b="0" i="1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One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b="0" i="1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Companion rider </a:t>
            </a:r>
            <a:r>
              <a:rPr lang="en-US" sz="2400" b="0" i="1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will be permitted to ride, however, when the rider schedules the ride make sure you tell the dispatcher that there will be a guest on that ride.</a:t>
            </a:r>
          </a:p>
          <a:p>
            <a:pPr marL="306000" marR="0" lvl="0" indent="-306000" algn="l" rtl="0">
              <a:spcBef>
                <a:spcPts val="92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None/>
            </a:pPr>
            <a:endParaRPr sz="1600" b="0" i="1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30600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Char char="◼"/>
            </a:pPr>
            <a:r>
              <a:rPr lang="en-US" sz="24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Warhawk Wheels may be able to provide transportation for field placements that are a part of your academic program. This is decided on a case-by-case basis and is dependent on van availability, location of field placement, and timeliness of request.</a:t>
            </a:r>
            <a:endParaRPr lang="en-US" sz="24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30000" marR="0" lvl="1" indent="-312500" algn="l" rtl="0">
              <a:spcBef>
                <a:spcPts val="9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16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10811</TotalTime>
  <Words>837</Words>
  <Application>Microsoft Office PowerPoint</Application>
  <PresentationFormat>On-screen Show (4:3)</PresentationFormat>
  <Paragraphs>139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Courier New</vt:lpstr>
      <vt:lpstr>Noto Sans Symbols</vt:lpstr>
      <vt:lpstr>Cabin</vt:lpstr>
      <vt:lpstr>Calibri</vt:lpstr>
      <vt:lpstr>Dividend</vt:lpstr>
      <vt:lpstr>      CENTER FOR STUDENTS WITH DISABILITIES</vt:lpstr>
      <vt:lpstr>MEET OUR STAFF</vt:lpstr>
      <vt:lpstr>HOURS OF OPERATION</vt:lpstr>
      <vt:lpstr>ON CAMPUS VS. OFF CAMPUS RIDES</vt:lpstr>
      <vt:lpstr>CONTRACT OPTIONS</vt:lpstr>
      <vt:lpstr>SCHEDULING RIDES </vt:lpstr>
      <vt:lpstr>GENERAL TIMELINE </vt:lpstr>
      <vt:lpstr>RIDER POLICY/RESPONSIBILITIES</vt:lpstr>
      <vt:lpstr>RIDER POLICY/RESPONSIBILITIES CONTINUED….</vt:lpstr>
      <vt:lpstr>CONNECTION POINTS-HOUSING(Six pack)  </vt:lpstr>
      <vt:lpstr>CONNECTION POINTS-HOUSING(Six pack) </vt:lpstr>
      <vt:lpstr>CONNECTION POINTS-HOUSING</vt:lpstr>
      <vt:lpstr>CONNECTION POINTS-HOUSING</vt:lpstr>
      <vt:lpstr> CONNECTION POINTS-DINING HALLS  </vt:lpstr>
      <vt:lpstr>CONNECTION POINTS-ACADEMIC BUILDINGS    </vt:lpstr>
      <vt:lpstr>PowerPoint Presentation</vt:lpstr>
      <vt:lpstr>CONNECTION POINTS-ACADEMIC BUILDINGS  </vt:lpstr>
      <vt:lpstr>CONNECTION POINTS-RECREATION  </vt:lpstr>
      <vt:lpstr>CONNECTION POINTS-RECREATION </vt:lpstr>
      <vt:lpstr> </vt:lpstr>
      <vt:lpstr>PLEASE CONTACT US AT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STUDENTS WITH DISABILITIES</dc:title>
  <dc:creator>UW-W CSD Transportation</dc:creator>
  <cp:lastModifiedBy>Vogt, Sara</cp:lastModifiedBy>
  <cp:revision>26</cp:revision>
  <dcterms:modified xsi:type="dcterms:W3CDTF">2019-08-29T12:56:49Z</dcterms:modified>
</cp:coreProperties>
</file>