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notesMasterIdLst>
    <p:notesMasterId r:id="rId23"/>
  </p:notesMasterIdLst>
  <p:sldIdLst>
    <p:sldId id="273" r:id="rId2"/>
    <p:sldId id="281" r:id="rId3"/>
    <p:sldId id="282" r:id="rId4"/>
    <p:sldId id="284" r:id="rId5"/>
    <p:sldId id="287" r:id="rId6"/>
    <p:sldId id="288" r:id="rId7"/>
    <p:sldId id="289" r:id="rId8"/>
    <p:sldId id="290" r:id="rId9"/>
    <p:sldId id="291" r:id="rId10"/>
    <p:sldId id="259" r:id="rId11"/>
    <p:sldId id="267" r:id="rId12"/>
    <p:sldId id="274" r:id="rId13"/>
    <p:sldId id="279" r:id="rId14"/>
    <p:sldId id="260" r:id="rId15"/>
    <p:sldId id="275" r:id="rId16"/>
    <p:sldId id="264" r:id="rId17"/>
    <p:sldId id="265" r:id="rId18"/>
    <p:sldId id="276" r:id="rId19"/>
    <p:sldId id="266" r:id="rId20"/>
    <p:sldId id="277" r:id="rId21"/>
    <p:sldId id="29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6" autoAdjust="0"/>
    <p:restoredTop sz="94660"/>
  </p:normalViewPr>
  <p:slideViewPr>
    <p:cSldViewPr>
      <p:cViewPr varScale="1">
        <p:scale>
          <a:sx n="99" d="100"/>
          <a:sy n="99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vangelf\My%20Documents\ATP%202012\performance%20on%20common%20questions%20final%20fall%202011%20v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0.20113722112860893"/>
                  <c:y val="3.660523817501535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M143 </a:t>
                    </a:r>
                    <a:r>
                      <a:rPr lang="en-US" dirty="0"/>
                      <a:t>51%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3753472222222222"/>
                  <c:y val="-6.06466744848383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None </a:t>
                    </a:r>
                    <a:r>
                      <a:rPr lang="en-US" dirty="0"/>
                      <a:t>41%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M148 </a:t>
                    </a:r>
                    <a:r>
                      <a:rPr lang="en-US" dirty="0"/>
                      <a:t>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M1526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M143</c:v>
                </c:pt>
                <c:pt idx="1">
                  <c:v>None</c:v>
                </c:pt>
                <c:pt idx="2">
                  <c:v>M148</c:v>
                </c:pt>
                <c:pt idx="3">
                  <c:v>M152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0.51</c:v>
                </c:pt>
                <c:pt idx="1">
                  <c:v>0.41</c:v>
                </c:pt>
                <c:pt idx="2">
                  <c:v>0.02</c:v>
                </c:pt>
                <c:pt idx="3">
                  <c:v>0.06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'Bar graph comparison'!$B$8</c:f>
              <c:strCache>
                <c:ptCount val="1"/>
                <c:pt idx="0">
                  <c:v>Correct</c:v>
                </c:pt>
              </c:strCache>
            </c:strRef>
          </c:tx>
          <c:spPr>
            <a:solidFill>
              <a:srgbClr val="0033CC"/>
            </a:solidFill>
            <a:ln w="19050">
              <a:solidFill>
                <a:schemeClr val="bg1"/>
              </a:solidFill>
            </a:ln>
          </c:spPr>
          <c:invertIfNegative val="0"/>
          <c:cat>
            <c:strRef>
              <c:f>'Bar graph comparison'!$A$9:$A$12</c:f>
              <c:strCache>
                <c:ptCount val="4"/>
                <c:pt idx="0">
                  <c:v>Mult of Rational expressions</c:v>
                </c:pt>
                <c:pt idx="1">
                  <c:v>Sub of Rational expressions</c:v>
                </c:pt>
                <c:pt idx="2">
                  <c:v>Understanding of parameters of Exponential Model</c:v>
                </c:pt>
                <c:pt idx="3">
                  <c:v>Understanding how to solve a Quadratic Model </c:v>
                </c:pt>
              </c:strCache>
            </c:strRef>
          </c:cat>
          <c:val>
            <c:numRef>
              <c:f>'Bar graph comparison'!$B$9:$B$12</c:f>
              <c:numCache>
                <c:formatCode>General</c:formatCode>
                <c:ptCount val="4"/>
                <c:pt idx="0">
                  <c:v>42.424242424242237</c:v>
                </c:pt>
                <c:pt idx="1">
                  <c:v>32.323232323232325</c:v>
                </c:pt>
                <c:pt idx="2">
                  <c:v>57.575757575757471</c:v>
                </c:pt>
                <c:pt idx="3">
                  <c:v>35.051546391752389</c:v>
                </c:pt>
              </c:numCache>
            </c:numRef>
          </c:val>
        </c:ser>
        <c:ser>
          <c:idx val="1"/>
          <c:order val="1"/>
          <c:tx>
            <c:strRef>
              <c:f>'Bar graph comparison'!$C$8</c:f>
              <c:strCache>
                <c:ptCount val="1"/>
                <c:pt idx="0">
                  <c:v>Cory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'Bar graph comparison'!$A$9:$A$12</c:f>
              <c:strCache>
                <c:ptCount val="4"/>
                <c:pt idx="0">
                  <c:v>Mult of Rational expressions</c:v>
                </c:pt>
                <c:pt idx="1">
                  <c:v>Sub of Rational expressions</c:v>
                </c:pt>
                <c:pt idx="2">
                  <c:v>Understanding of parameters of Exponential Model</c:v>
                </c:pt>
                <c:pt idx="3">
                  <c:v>Understanding how to solve a Quadratic Model </c:v>
                </c:pt>
              </c:strCache>
            </c:strRef>
          </c:cat>
          <c:val>
            <c:numRef>
              <c:f>'Bar graph comparison'!$C$9:$C$12</c:f>
              <c:numCache>
                <c:formatCode>General</c:formatCode>
                <c:ptCount val="4"/>
                <c:pt idx="0">
                  <c:v>35.036496350364956</c:v>
                </c:pt>
                <c:pt idx="1">
                  <c:v>22.627737226277372</c:v>
                </c:pt>
                <c:pt idx="2">
                  <c:v>43.79562043795621</c:v>
                </c:pt>
                <c:pt idx="3">
                  <c:v>8.7591240875912408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357248"/>
        <c:axId val="78358784"/>
      </c:barChart>
      <c:catAx>
        <c:axId val="78357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8358784"/>
        <c:crosses val="autoZero"/>
        <c:auto val="1"/>
        <c:lblAlgn val="ctr"/>
        <c:lblOffset val="100"/>
        <c:noMultiLvlLbl val="0"/>
      </c:catAx>
      <c:valAx>
        <c:axId val="78358784"/>
        <c:scaling>
          <c:orientation val="minMax"/>
          <c:max val="7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Percentage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357248"/>
        <c:crosses val="autoZero"/>
        <c:crossBetween val="between"/>
        <c:majorUnit val="10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53A8E-10E0-47E2-8673-A84D49D14AC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</dgm:pt>
    <dgm:pt modelId="{79C5931F-4F14-49DC-9133-0595F749DE90}">
      <dgm:prSet phldrT="[Text]"/>
      <dgm:spPr/>
      <dgm:t>
        <a:bodyPr/>
        <a:lstStyle/>
        <a:p>
          <a:pPr algn="ctr"/>
          <a:r>
            <a:rPr lang="en-US" dirty="0" smtClean="0">
              <a:latin typeface="Arial" pitchFamily="34" charset="0"/>
              <a:cs typeface="Arial" pitchFamily="34" charset="0"/>
            </a:rPr>
            <a:t>Reduced time spent on lecture; more group activities</a:t>
          </a:r>
          <a:endParaRPr lang="en-US" dirty="0"/>
        </a:p>
      </dgm:t>
    </dgm:pt>
    <dgm:pt modelId="{60539B16-96B9-4C8F-96CE-F65EC255BF4F}" type="parTrans" cxnId="{7071B07D-7C1E-4C2F-932C-B44ACE3BF996}">
      <dgm:prSet/>
      <dgm:spPr/>
      <dgm:t>
        <a:bodyPr/>
        <a:lstStyle/>
        <a:p>
          <a:endParaRPr lang="en-US"/>
        </a:p>
      </dgm:t>
    </dgm:pt>
    <dgm:pt modelId="{5F0A6E77-AD33-4AED-B56B-26EB932836BB}" type="sibTrans" cxnId="{7071B07D-7C1E-4C2F-932C-B44ACE3BF996}">
      <dgm:prSet/>
      <dgm:spPr/>
      <dgm:t>
        <a:bodyPr/>
        <a:lstStyle/>
        <a:p>
          <a:endParaRPr lang="en-US"/>
        </a:p>
      </dgm:t>
    </dgm:pt>
    <dgm:pt modelId="{1D2075C8-0433-42CF-AAC0-D44E9A4C79FF}">
      <dgm:prSet phldrT="[Text]"/>
      <dgm:spPr/>
      <dgm:t>
        <a:bodyPr/>
        <a:lstStyle/>
        <a:p>
          <a:pPr algn="ctr"/>
          <a:r>
            <a:rPr lang="en-US" dirty="0" smtClean="0">
              <a:latin typeface="Arial" pitchFamily="34" charset="0"/>
              <a:cs typeface="Arial" pitchFamily="34" charset="0"/>
            </a:rPr>
            <a:t>Focus on teaching students strategies for       mathematically interpreting verbal problems</a:t>
          </a:r>
          <a:endParaRPr lang="en-US" dirty="0"/>
        </a:p>
      </dgm:t>
    </dgm:pt>
    <dgm:pt modelId="{EE2E0EAB-1D43-4BE4-8348-41DC5083E1FD}" type="parTrans" cxnId="{B110C7F3-A9EE-4BA3-BDA8-CE01214DB560}">
      <dgm:prSet/>
      <dgm:spPr/>
      <dgm:t>
        <a:bodyPr/>
        <a:lstStyle/>
        <a:p>
          <a:endParaRPr lang="en-US"/>
        </a:p>
      </dgm:t>
    </dgm:pt>
    <dgm:pt modelId="{59610A59-2CE6-4E57-85FA-CE357DBD461F}" type="sibTrans" cxnId="{B110C7F3-A9EE-4BA3-BDA8-CE01214DB560}">
      <dgm:prSet/>
      <dgm:spPr/>
      <dgm:t>
        <a:bodyPr/>
        <a:lstStyle/>
        <a:p>
          <a:endParaRPr lang="en-US"/>
        </a:p>
      </dgm:t>
    </dgm:pt>
    <dgm:pt modelId="{F519DB9C-A945-45B5-A5BF-EEFE6712C7ED}">
      <dgm:prSet phldrT="[Text]"/>
      <dgm:spPr/>
      <dgm:t>
        <a:bodyPr/>
        <a:lstStyle/>
        <a:p>
          <a:pPr algn="ctr"/>
          <a:r>
            <a:rPr lang="en-US" dirty="0" smtClean="0">
              <a:latin typeface="Arial" pitchFamily="34" charset="0"/>
              <a:cs typeface="Arial" pitchFamily="34" charset="0"/>
            </a:rPr>
            <a:t>Analysis and modeling of data by hand </a:t>
          </a:r>
        </a:p>
        <a:p>
          <a:pPr algn="ctr"/>
          <a:r>
            <a:rPr lang="en-US" dirty="0" smtClean="0">
              <a:latin typeface="Arial" pitchFamily="34" charset="0"/>
              <a:cs typeface="Arial" pitchFamily="34" charset="0"/>
            </a:rPr>
            <a:t>and by using EXCEL.</a:t>
          </a:r>
          <a:endParaRPr lang="en-US" dirty="0"/>
        </a:p>
      </dgm:t>
    </dgm:pt>
    <dgm:pt modelId="{F6E086F6-754B-4040-9312-2B9734BF04C2}" type="parTrans" cxnId="{D23B111C-ED51-43E0-BA4E-EAF51D61507F}">
      <dgm:prSet/>
      <dgm:spPr/>
      <dgm:t>
        <a:bodyPr/>
        <a:lstStyle/>
        <a:p>
          <a:endParaRPr lang="en-US"/>
        </a:p>
      </dgm:t>
    </dgm:pt>
    <dgm:pt modelId="{9E6B4B4D-E3DF-4EA5-983E-AC3CEA94D581}" type="sibTrans" cxnId="{D23B111C-ED51-43E0-BA4E-EAF51D61507F}">
      <dgm:prSet/>
      <dgm:spPr/>
      <dgm:t>
        <a:bodyPr/>
        <a:lstStyle/>
        <a:p>
          <a:endParaRPr lang="en-US"/>
        </a:p>
      </dgm:t>
    </dgm:pt>
    <dgm:pt modelId="{6B9E168A-5636-4831-B311-3EFB3CE07E0C}" type="pres">
      <dgm:prSet presAssocID="{41A53A8E-10E0-47E2-8673-A84D49D14ACA}" presName="linear" presStyleCnt="0">
        <dgm:presLayoutVars>
          <dgm:animLvl val="lvl"/>
          <dgm:resizeHandles val="exact"/>
        </dgm:presLayoutVars>
      </dgm:prSet>
      <dgm:spPr/>
    </dgm:pt>
    <dgm:pt modelId="{265726A7-F939-45D9-98ED-9E03140127AF}" type="pres">
      <dgm:prSet presAssocID="{79C5931F-4F14-49DC-9133-0595F749DE90}" presName="parentText" presStyleLbl="node1" presStyleIdx="0" presStyleCnt="3" custScaleY="80635" custLinFactY="-9843" custLinFactNeighborX="-9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EBCC50-58F7-415C-B65B-715E2344B906}" type="pres">
      <dgm:prSet presAssocID="{5F0A6E77-AD33-4AED-B56B-26EB932836BB}" presName="spacer" presStyleCnt="0"/>
      <dgm:spPr/>
    </dgm:pt>
    <dgm:pt modelId="{8A67B381-26F4-4AA5-A2D1-04E67EADC6A1}" type="pres">
      <dgm:prSet presAssocID="{1D2075C8-0433-42CF-AAC0-D44E9A4C79FF}" presName="parentText" presStyleLbl="node1" presStyleIdx="1" presStyleCnt="3" custScaleY="80635" custLinFactY="-49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FBB038-7672-4851-92C6-97E077A0DDB5}" type="pres">
      <dgm:prSet presAssocID="{59610A59-2CE6-4E57-85FA-CE357DBD461F}" presName="spacer" presStyleCnt="0"/>
      <dgm:spPr/>
    </dgm:pt>
    <dgm:pt modelId="{B996318A-764B-47C5-A4CF-2318735DE1C1}" type="pres">
      <dgm:prSet presAssocID="{F519DB9C-A945-45B5-A5BF-EEFE6712C7ED}" presName="parentText" presStyleLbl="node1" presStyleIdx="2" presStyleCnt="3" custScaleY="7803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3BF697-7C90-4087-A273-405504ECC9EC}" type="presOf" srcId="{F519DB9C-A945-45B5-A5BF-EEFE6712C7ED}" destId="{B996318A-764B-47C5-A4CF-2318735DE1C1}" srcOrd="0" destOrd="0" presId="urn:microsoft.com/office/officeart/2005/8/layout/vList2"/>
    <dgm:cxn modelId="{1AB6B409-4D66-4648-BAF0-7C9B254E5D1A}" type="presOf" srcId="{1D2075C8-0433-42CF-AAC0-D44E9A4C79FF}" destId="{8A67B381-26F4-4AA5-A2D1-04E67EADC6A1}" srcOrd="0" destOrd="0" presId="urn:microsoft.com/office/officeart/2005/8/layout/vList2"/>
    <dgm:cxn modelId="{05B069F4-BBFF-4A53-8896-3CC796116D6E}" type="presOf" srcId="{41A53A8E-10E0-47E2-8673-A84D49D14ACA}" destId="{6B9E168A-5636-4831-B311-3EFB3CE07E0C}" srcOrd="0" destOrd="0" presId="urn:microsoft.com/office/officeart/2005/8/layout/vList2"/>
    <dgm:cxn modelId="{7071B07D-7C1E-4C2F-932C-B44ACE3BF996}" srcId="{41A53A8E-10E0-47E2-8673-A84D49D14ACA}" destId="{79C5931F-4F14-49DC-9133-0595F749DE90}" srcOrd="0" destOrd="0" parTransId="{60539B16-96B9-4C8F-96CE-F65EC255BF4F}" sibTransId="{5F0A6E77-AD33-4AED-B56B-26EB932836BB}"/>
    <dgm:cxn modelId="{D23B111C-ED51-43E0-BA4E-EAF51D61507F}" srcId="{41A53A8E-10E0-47E2-8673-A84D49D14ACA}" destId="{F519DB9C-A945-45B5-A5BF-EEFE6712C7ED}" srcOrd="2" destOrd="0" parTransId="{F6E086F6-754B-4040-9312-2B9734BF04C2}" sibTransId="{9E6B4B4D-E3DF-4EA5-983E-AC3CEA94D581}"/>
    <dgm:cxn modelId="{652ABAAE-FAEC-4EBC-AF54-78997C4D29F7}" type="presOf" srcId="{79C5931F-4F14-49DC-9133-0595F749DE90}" destId="{265726A7-F939-45D9-98ED-9E03140127AF}" srcOrd="0" destOrd="0" presId="urn:microsoft.com/office/officeart/2005/8/layout/vList2"/>
    <dgm:cxn modelId="{B110C7F3-A9EE-4BA3-BDA8-CE01214DB560}" srcId="{41A53A8E-10E0-47E2-8673-A84D49D14ACA}" destId="{1D2075C8-0433-42CF-AAC0-D44E9A4C79FF}" srcOrd="1" destOrd="0" parTransId="{EE2E0EAB-1D43-4BE4-8348-41DC5083E1FD}" sibTransId="{59610A59-2CE6-4E57-85FA-CE357DBD461F}"/>
    <dgm:cxn modelId="{0F25314B-3580-429A-A211-760265229944}" type="presParOf" srcId="{6B9E168A-5636-4831-B311-3EFB3CE07E0C}" destId="{265726A7-F939-45D9-98ED-9E03140127AF}" srcOrd="0" destOrd="0" presId="urn:microsoft.com/office/officeart/2005/8/layout/vList2"/>
    <dgm:cxn modelId="{5E675C60-0796-4046-86C5-C71EF19302E2}" type="presParOf" srcId="{6B9E168A-5636-4831-B311-3EFB3CE07E0C}" destId="{D9EBCC50-58F7-415C-B65B-715E2344B906}" srcOrd="1" destOrd="0" presId="urn:microsoft.com/office/officeart/2005/8/layout/vList2"/>
    <dgm:cxn modelId="{26EE4107-83BE-47C4-A2FD-6C7C19C7B847}" type="presParOf" srcId="{6B9E168A-5636-4831-B311-3EFB3CE07E0C}" destId="{8A67B381-26F4-4AA5-A2D1-04E67EADC6A1}" srcOrd="2" destOrd="0" presId="urn:microsoft.com/office/officeart/2005/8/layout/vList2"/>
    <dgm:cxn modelId="{DA515C2C-AC36-48BC-A9E5-83475B764FD3}" type="presParOf" srcId="{6B9E168A-5636-4831-B311-3EFB3CE07E0C}" destId="{8BFBB038-7672-4851-92C6-97E077A0DDB5}" srcOrd="3" destOrd="0" presId="urn:microsoft.com/office/officeart/2005/8/layout/vList2"/>
    <dgm:cxn modelId="{80A1A837-BE4E-41F5-8B82-BCD04636F596}" type="presParOf" srcId="{6B9E168A-5636-4831-B311-3EFB3CE07E0C}" destId="{B996318A-764B-47C5-A4CF-2318735DE1C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726A7-F939-45D9-98ED-9E03140127AF}">
      <dsp:nvSpPr>
        <dsp:cNvPr id="0" name=""/>
        <dsp:cNvSpPr/>
      </dsp:nvSpPr>
      <dsp:spPr>
        <a:xfrm>
          <a:off x="0" y="0"/>
          <a:ext cx="8229600" cy="12173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Reduced time spent on lecture; more group activities</a:t>
          </a:r>
          <a:endParaRPr lang="en-US" sz="2400" kern="1200" dirty="0"/>
        </a:p>
      </dsp:txBody>
      <dsp:txXfrm>
        <a:off x="59427" y="59427"/>
        <a:ext cx="8110746" cy="1098523"/>
      </dsp:txXfrm>
    </dsp:sp>
    <dsp:sp modelId="{8A67B381-26F4-4AA5-A2D1-04E67EADC6A1}">
      <dsp:nvSpPr>
        <dsp:cNvPr id="0" name=""/>
        <dsp:cNvSpPr/>
      </dsp:nvSpPr>
      <dsp:spPr>
        <a:xfrm>
          <a:off x="0" y="1371607"/>
          <a:ext cx="8229600" cy="12173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Focus on teaching students strategies for       mathematically interpreting verbal problems</a:t>
          </a:r>
          <a:endParaRPr lang="en-US" sz="2400" kern="1200" dirty="0"/>
        </a:p>
      </dsp:txBody>
      <dsp:txXfrm>
        <a:off x="59427" y="1431034"/>
        <a:ext cx="8110746" cy="1098523"/>
      </dsp:txXfrm>
    </dsp:sp>
    <dsp:sp modelId="{B996318A-764B-47C5-A4CF-2318735DE1C1}">
      <dsp:nvSpPr>
        <dsp:cNvPr id="0" name=""/>
        <dsp:cNvSpPr/>
      </dsp:nvSpPr>
      <dsp:spPr>
        <a:xfrm>
          <a:off x="0" y="2775003"/>
          <a:ext cx="8229600" cy="11781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Analysis and modeling of data by hand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and by using EXCEL.</a:t>
          </a:r>
          <a:endParaRPr lang="en-US" sz="2400" kern="1200" dirty="0"/>
        </a:p>
      </dsp:txBody>
      <dsp:txXfrm>
        <a:off x="57511" y="2832514"/>
        <a:ext cx="8114578" cy="1063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0"/>
          <a:ext cx="3733800" cy="373380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D88E4-1825-4F5D-B369-00D4D52130F1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B7E8D-7EA1-4E46-8006-A3FCF5861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3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054D2EA-9FBF-4F3F-A7B6-A6FCEFFFCEB5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6EBE27-C0BE-443D-9BAF-3E8944288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8915400" cy="2057401"/>
          </a:xfrm>
        </p:spPr>
        <p:txBody>
          <a:bodyPr lIns="45720" rIns="45720">
            <a:normAutofit/>
          </a:bodyPr>
          <a:lstStyle/>
          <a:p>
            <a:pPr algn="ctr"/>
            <a:r>
              <a:rPr lang="en-US" sz="3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Academic Transformation Project:</a:t>
            </a:r>
            <a:br>
              <a:rPr lang="en-US" sz="3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Refocused Intermediate Algebra</a:t>
            </a:r>
            <a:endParaRPr lang="en-US" sz="3200" dirty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3505199"/>
            <a:ext cx="8001000" cy="9906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Presentation at the UWW Chairs’ Council</a:t>
            </a:r>
          </a:p>
          <a:p>
            <a:pPr algn="ctr"/>
            <a:r>
              <a:rPr lang="en-US" smtClean="0">
                <a:solidFill>
                  <a:schemeClr val="tx1"/>
                </a:solidFill>
              </a:rPr>
              <a:t>October 24,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Refocused Course Emphasizes: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8" y="1219200"/>
            <a:ext cx="8138160" cy="5120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09728" indent="0">
              <a:buNone/>
            </a:pPr>
            <a:r>
              <a:rPr lang="en-US" dirty="0"/>
              <a:t>Creating and analyzing graphs.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98" y="1905000"/>
            <a:ext cx="813816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700" dirty="0"/>
              <a:t>Interpreting </a:t>
            </a:r>
            <a:r>
              <a:rPr lang="en-US" sz="2700" dirty="0" smtClean="0"/>
              <a:t>the results of mathematical procedures.</a:t>
            </a:r>
            <a:endParaRPr lang="en-US" sz="2700" dirty="0"/>
          </a:p>
        </p:txBody>
      </p:sp>
      <p:sp>
        <p:nvSpPr>
          <p:cNvPr id="7" name="TextBox 6"/>
          <p:cNvSpPr txBox="1"/>
          <p:nvPr/>
        </p:nvSpPr>
        <p:spPr>
          <a:xfrm>
            <a:off x="457198" y="3048000"/>
            <a:ext cx="8138160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700" dirty="0"/>
              <a:t>Working with different representations </a:t>
            </a:r>
            <a:r>
              <a:rPr lang="en-US" sz="2700" dirty="0" smtClean="0"/>
              <a:t>of data.</a:t>
            </a:r>
            <a:endParaRPr lang="en-US" sz="2700" dirty="0"/>
          </a:p>
        </p:txBody>
      </p:sp>
      <p:sp>
        <p:nvSpPr>
          <p:cNvPr id="8" name="TextBox 7"/>
          <p:cNvSpPr txBox="1"/>
          <p:nvPr/>
        </p:nvSpPr>
        <p:spPr>
          <a:xfrm>
            <a:off x="457198" y="3897829"/>
            <a:ext cx="8138160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700" dirty="0"/>
              <a:t>Modeling real-world situations mathematically.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507" y="4673769"/>
            <a:ext cx="813816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700" dirty="0" smtClean="0"/>
              <a:t>Communicating mathematics orally and in writing.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4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mple Question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685800"/>
            <a:ext cx="6400800" cy="5791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Sample Question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92887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Change in Pedagogy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47570617"/>
              </p:ext>
            </p:extLst>
          </p:nvPr>
        </p:nvGraphicFramePr>
        <p:xfrm>
          <a:off x="457200" y="14478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77500" lnSpcReduction="20000"/>
          </a:bodyPr>
          <a:lstStyle/>
          <a:p>
            <a:pPr marL="109728" indent="0">
              <a:spcBef>
                <a:spcPts val="600"/>
              </a:spcBef>
              <a:buNone/>
            </a:pPr>
            <a:r>
              <a:rPr lang="en-US" dirty="0"/>
              <a:t>A vacuum cleaner salesman has fixed weekly costs associated with car maintenance, office staff, telephone bills, and so on.  His profit for each vacuum cleaner sold is the same. </a:t>
            </a:r>
            <a:endParaRPr lang="en-US" dirty="0" smtClean="0"/>
          </a:p>
          <a:p>
            <a:pPr marL="109728" indent="0">
              <a:spcBef>
                <a:spcPts val="600"/>
              </a:spcBef>
              <a:buNone/>
            </a:pPr>
            <a:endParaRPr lang="en-US" sz="1300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dirty="0" smtClean="0"/>
              <a:t>His </a:t>
            </a:r>
            <a:r>
              <a:rPr lang="en-US" dirty="0"/>
              <a:t>weekly profit is given </a:t>
            </a:r>
            <a:r>
              <a:rPr lang="en-US" dirty="0" smtClean="0"/>
              <a:t>by 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)=64 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– 384</a:t>
            </a:r>
            <a:r>
              <a:rPr lang="en-US" dirty="0" smtClean="0"/>
              <a:t>, where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/>
              <a:t> is the number of vacuums sold</a:t>
            </a:r>
            <a:r>
              <a:rPr lang="en-US" dirty="0" smtClean="0"/>
              <a:t>.</a:t>
            </a:r>
            <a:endParaRPr lang="en-US" dirty="0"/>
          </a:p>
          <a:p>
            <a:pPr marL="109728" indent="0">
              <a:spcBef>
                <a:spcPts val="600"/>
              </a:spcBef>
              <a:buNone/>
            </a:pPr>
            <a:endParaRPr lang="en-US" dirty="0" smtClean="0">
              <a:noFill/>
            </a:endParaRPr>
          </a:p>
          <a:p>
            <a:pPr marL="109728" indent="0">
              <a:buNone/>
              <a:tabLst>
                <a:tab pos="517525" algn="l"/>
              </a:tabLst>
            </a:pPr>
            <a:r>
              <a:rPr lang="en-US" dirty="0" smtClean="0"/>
              <a:t>(</a:t>
            </a:r>
            <a:r>
              <a:rPr lang="en-US" dirty="0"/>
              <a:t>a) Explain what the slope of your function means in terms of </a:t>
            </a:r>
            <a:r>
              <a:rPr lang="en-US" dirty="0" smtClean="0"/>
              <a:t>	the </a:t>
            </a:r>
            <a:r>
              <a:rPr lang="en-US" dirty="0"/>
              <a:t>vacuum cleaners.</a:t>
            </a:r>
          </a:p>
          <a:p>
            <a:pPr marL="109728" indent="0">
              <a:buNone/>
            </a:pPr>
            <a:endParaRPr lang="en-US" sz="1200" dirty="0" smtClean="0"/>
          </a:p>
          <a:p>
            <a:pPr marL="517525" indent="-407988">
              <a:buNone/>
            </a:pPr>
            <a:r>
              <a:rPr lang="en-US" dirty="0" smtClean="0"/>
              <a:t>(</a:t>
            </a:r>
            <a:r>
              <a:rPr lang="en-US" dirty="0"/>
              <a:t>b) What is the vertical intercept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/>
              <a:t>-intercept) of your function and what does it mean in terms of the </a:t>
            </a:r>
            <a:r>
              <a:rPr lang="en-US" dirty="0" smtClean="0"/>
              <a:t>profit </a:t>
            </a:r>
            <a:r>
              <a:rPr lang="en-US" dirty="0"/>
              <a:t>and expenses of the salesman.</a:t>
            </a:r>
          </a:p>
          <a:p>
            <a:pPr marL="109728" indent="0">
              <a:buNone/>
            </a:pPr>
            <a:endParaRPr lang="en-US" sz="1200" dirty="0" smtClean="0"/>
          </a:p>
          <a:p>
            <a:pPr marL="517525" indent="-407988">
              <a:buNone/>
            </a:pPr>
            <a:r>
              <a:rPr lang="en-US" dirty="0" smtClean="0"/>
              <a:t>(</a:t>
            </a:r>
            <a:r>
              <a:rPr lang="en-US" dirty="0"/>
              <a:t>c) Find the horizontal intercept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cs typeface="Times New Roman" pitchFamily="18" charset="0"/>
              </a:rPr>
              <a:t>intercept</a:t>
            </a:r>
            <a:r>
              <a:rPr lang="en-US" dirty="0"/>
              <a:t>) </a:t>
            </a:r>
            <a:r>
              <a:rPr lang="en-US" dirty="0" smtClean="0"/>
              <a:t>and </a:t>
            </a:r>
            <a:r>
              <a:rPr lang="en-US" dirty="0"/>
              <a:t>explain what it means in terms of the salesman’s </a:t>
            </a:r>
            <a:r>
              <a:rPr lang="en-US" dirty="0" smtClean="0"/>
              <a:t>profit </a:t>
            </a:r>
            <a:r>
              <a:rPr lang="en-US" dirty="0"/>
              <a:t>and sales.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Strategies to read and analyze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343400" y="2362200"/>
            <a:ext cx="228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10200" y="2438400"/>
            <a:ext cx="228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562600" y="22098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419600" y="2819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876800" y="2971800"/>
            <a:ext cx="1295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Profit per week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48400" y="1981200"/>
            <a:ext cx="1981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Number of vacuum cleaners sold per week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Use the Internet to search for historical data for the number of hybrid cars sold each year for the years 2000 to 2007.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(a) Use EXCEL to create a </a:t>
            </a:r>
            <a:r>
              <a:rPr lang="en-US" dirty="0" err="1" smtClean="0"/>
              <a:t>scatterplot</a:t>
            </a:r>
            <a:r>
              <a:rPr lang="en-US" dirty="0" smtClean="0"/>
              <a:t> of the data, and sketch a </a:t>
            </a:r>
            <a:r>
              <a:rPr lang="en-US" dirty="0" err="1" smtClean="0"/>
              <a:t>trendline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(b)  Suppose that you were writing an article about hybrid cars.  Use the data and the equation of the </a:t>
            </a:r>
            <a:r>
              <a:rPr lang="en-US" dirty="0" err="1" smtClean="0"/>
              <a:t>trendline</a:t>
            </a:r>
            <a:r>
              <a:rPr lang="en-US" dirty="0" smtClean="0"/>
              <a:t> to fill in the blanks in the paragraph below.  Show your work at the bottom of this page.</a:t>
            </a:r>
          </a:p>
          <a:p>
            <a:pPr>
              <a:buNone/>
            </a:pPr>
            <a:r>
              <a:rPr lang="en-US" dirty="0" smtClean="0"/>
              <a:t> 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Paragraph frame</a:t>
            </a:r>
            <a:r>
              <a:rPr lang="en-US" dirty="0" smtClean="0"/>
              <a:t>:   Hybrid cars have been gaining in popularity.  In 2000, _________________hybrid cars were sold.  This number has been increasing at the rate of _______________ per year.  If this trend continues, the number of hybrid cars sold will reach __________________in 2015.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Connections to Current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Modeling Data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813739"/>
              </p:ext>
            </p:extLst>
          </p:nvPr>
        </p:nvGraphicFramePr>
        <p:xfrm>
          <a:off x="381000" y="1752600"/>
          <a:ext cx="8229600" cy="17189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725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/>
                          <a:ea typeface="Times New Roman"/>
                          <a:cs typeface="Times New Roman"/>
                        </a:rPr>
                        <a:t>t  </a:t>
                      </a:r>
                      <a:r>
                        <a:rPr lang="en-US" sz="1800" dirty="0">
                          <a:latin typeface="+mj-lt"/>
                          <a:ea typeface="Times New Roman"/>
                          <a:cs typeface="Times New Roman"/>
                        </a:rPr>
                        <a:t>years since </a:t>
                      </a:r>
                      <a:r>
                        <a:rPr lang="en-US" sz="1800" dirty="0" smtClean="0">
                          <a:latin typeface="+mj-lt"/>
                          <a:ea typeface="Times New Roman"/>
                          <a:cs typeface="Times New Roman"/>
                        </a:rPr>
                        <a:t>1960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</a:tr>
              <a:tr h="675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800" dirty="0">
                          <a:latin typeface="+mj-lt"/>
                          <a:ea typeface="Times New Roman"/>
                          <a:cs typeface="Times New Roman"/>
                        </a:rPr>
                        <a:t>US health care spending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27.6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75.624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207.210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567.755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1219201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dirty="0" smtClean="0"/>
              <a:t> following </a:t>
            </a:r>
            <a:r>
              <a:rPr lang="en-US" sz="2000" dirty="0" smtClean="0"/>
              <a:t>table</a:t>
            </a:r>
            <a:r>
              <a:rPr lang="en-US" dirty="0" smtClean="0"/>
              <a:t> gives US health care spending in billions of dollars.</a:t>
            </a:r>
            <a:endParaRPr lang="en-US" dirty="0"/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81000" y="3733800"/>
            <a:ext cx="81534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61963" marR="0" lvl="0" indent="-4619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(a)  Is the data in the table linear or exponential?  Explain or    show how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you make your decision.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</a:endParaRPr>
          </a:p>
          <a:p>
            <a:pPr marL="461963" marR="0" lvl="0" indent="-461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(b)  Find the model that gives US health care spending in billions.  Let t represent years since 1960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D/F/W Rates</a:t>
            </a:r>
            <a:endParaRPr lang="en-US" dirty="0"/>
          </a:p>
        </p:txBody>
      </p:sp>
      <p:pic>
        <p:nvPicPr>
          <p:cNvPr id="4" name="Picture 3" descr="Results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514600"/>
            <a:ext cx="7641785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1447800"/>
            <a:ext cx="7772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The proportion of D/F/W’s in the traditional sections is nearly twice that in the refocused sections.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4953000"/>
            <a:ext cx="7620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i="1" dirty="0" smtClean="0">
                <a:latin typeface="Arial" pitchFamily="34" charset="0"/>
                <a:cs typeface="Arial" pitchFamily="34" charset="0"/>
              </a:rPr>
              <a:t>A two-sample test of proportions yields a z-score of 6.53 which corresponds to p-value very close to zero.</a:t>
            </a:r>
            <a:endParaRPr lang="en-US" sz="2000" i="1" dirty="0" smtClean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sults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62200"/>
            <a:ext cx="8229600" cy="316107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Success in Subsequent Courses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807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Students in the refocused sections perform at least as well as students in the traditional classes.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Refocused  </a:t>
            </a:r>
            <a:r>
              <a:rPr lang="en-US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vs. </a:t>
            </a:r>
            <a:r>
              <a:rPr lang="en-US" sz="36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Traditional 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On Common Final Exam Questions</a:t>
            </a:r>
            <a:r>
              <a:rPr lang="en-US" sz="4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sults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57433"/>
            <a:ext cx="8229600" cy="337337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Student Confidence and Skills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Math 141 – Intermediate Algebra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1600200"/>
            <a:ext cx="8001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  One of two proficiency courses at UW-Whitewater to fulfill general education requirements.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 Prerequisite to other math and science courses:  Finite Mathematics, Math for Elementary Teachers, Elementary Functions, Introductory Statistics, Intro to Chemistry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 43 sections offered each year; 1400-1500 students; high failure rate (25% – 30%); frustrating for both students and instructors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vert="horz" rtlCol="0" anchor="ctr">
            <a:normAutofit fontScale="4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spcBef>
                <a:spcPct val="50000"/>
              </a:spcBef>
              <a:buClr>
                <a:srgbClr val="7030A0"/>
              </a:buClr>
              <a:buSzPct val="110000"/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Textbook</a:t>
            </a:r>
          </a:p>
          <a:p>
            <a:pPr marL="514350" indent="-514350">
              <a:spcBef>
                <a:spcPct val="50000"/>
              </a:spcBef>
              <a:buClr>
                <a:srgbClr val="7030A0"/>
              </a:buClr>
              <a:buSzPct val="110000"/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It was difficult to find the right balance between teaching symbolic manipulation skills and addressing LEAP ELOs.</a:t>
            </a:r>
          </a:p>
          <a:p>
            <a:pPr marL="514350" indent="-514350">
              <a:spcBef>
                <a:spcPct val="50000"/>
              </a:spcBef>
              <a:buClr>
                <a:srgbClr val="7030A0"/>
              </a:buClr>
              <a:buSzPct val="110000"/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Both students and instructors had to shift their way of thinking about the teaching and learning of math.</a:t>
            </a:r>
          </a:p>
          <a:p>
            <a:pPr marL="514350" indent="-514350">
              <a:spcBef>
                <a:spcPct val="50000"/>
              </a:spcBef>
              <a:buClr>
                <a:srgbClr val="7030A0"/>
              </a:buClr>
              <a:buSzPct val="110000"/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More dedicated classrooms with appropriate technology need to be acquired.</a:t>
            </a:r>
          </a:p>
          <a:p>
            <a:pPr marL="514350" indent="-514350">
              <a:spcBef>
                <a:spcPct val="50000"/>
              </a:spcBef>
              <a:buClr>
                <a:srgbClr val="7030A0"/>
              </a:buClr>
              <a:buSzPct val="110000"/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Instructors must be trained so that we can transition from offering several pilot sections to almost all sections of the course.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Provide support for instructors teaching the course.</a:t>
            </a:r>
          </a:p>
          <a:p>
            <a:r>
              <a:rPr lang="en-US" sz="3200" dirty="0" smtClean="0"/>
              <a:t>Develop critical thinking assessment instrument.</a:t>
            </a:r>
          </a:p>
          <a:p>
            <a:r>
              <a:rPr lang="en-US" sz="3200" dirty="0" smtClean="0"/>
              <a:t>Continue to find ways to provide feedback to students in an efficient manner.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ATP, Part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7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Pipeline to where?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620000" cy="762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Percentage of students (out of 1132) who took a math class after M141</a:t>
            </a:r>
            <a:endParaRPr lang="en-US" dirty="0"/>
          </a:p>
        </p:txBody>
      </p:sp>
      <p:graphicFrame>
        <p:nvGraphicFramePr>
          <p:cNvPr id="12" name="Content Placeholder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39277382"/>
              </p:ext>
            </p:extLst>
          </p:nvPr>
        </p:nvGraphicFramePr>
        <p:xfrm>
          <a:off x="838200" y="2209800"/>
          <a:ext cx="3886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8862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1214</a:t>
            </a:r>
            <a:r>
              <a:rPr lang="en-US" dirty="0" smtClean="0"/>
              <a:t>  students took M141 </a:t>
            </a:r>
            <a:r>
              <a:rPr lang="en-US" u="sng" dirty="0" smtClean="0"/>
              <a:t>for the first time </a:t>
            </a:r>
            <a:r>
              <a:rPr lang="en-US" dirty="0" smtClean="0"/>
              <a:t>in F2000 or in S2001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sz="2800" b="1" dirty="0" smtClean="0">
                <a:solidFill>
                  <a:schemeClr val="accent2"/>
                </a:solidFill>
              </a:rPr>
              <a:t>1132</a:t>
            </a:r>
            <a:r>
              <a:rPr lang="en-US" dirty="0" smtClean="0"/>
              <a:t> eventually passed with a D or higher</a:t>
            </a:r>
          </a:p>
          <a:p>
            <a:endParaRPr lang="en-US" dirty="0"/>
          </a:p>
          <a:p>
            <a:r>
              <a:rPr lang="en-US" dirty="0" smtClean="0"/>
              <a:t>M243 – 106</a:t>
            </a:r>
          </a:p>
          <a:p>
            <a:r>
              <a:rPr lang="en-US" dirty="0" smtClean="0"/>
              <a:t>M250 – 17</a:t>
            </a:r>
          </a:p>
          <a:p>
            <a:r>
              <a:rPr lang="en-US" dirty="0" smtClean="0"/>
              <a:t>M253 – 14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0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19100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smtClean="0"/>
              <a:t>The main goal … is to provide all students with the tools they need to improve their thinking, reasoning, and problem-solving skills so that they can continue to succeed in the world ….</a:t>
            </a:r>
          </a:p>
          <a:p>
            <a:endParaRPr lang="en-US" sz="2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M141 and General Education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228600"/>
            <a:ext cx="8305800" cy="1219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1"/>
            <a:ext cx="8893478" cy="5410199"/>
          </a:xfrm>
        </p:spPr>
      </p:pic>
    </p:spTree>
    <p:extLst>
      <p:ext uri="{BB962C8B-B14F-4D97-AF65-F5344CB8AC3E}">
        <p14:creationId xmlns:p14="http://schemas.microsoft.com/office/powerpoint/2010/main" val="20026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2009-2011</a:t>
            </a:r>
          </a:p>
          <a:p>
            <a:r>
              <a:rPr lang="en-US" sz="3200" dirty="0" smtClean="0"/>
              <a:t>Math Dept. </a:t>
            </a:r>
            <a:r>
              <a:rPr lang="en-US" sz="3200" dirty="0"/>
              <a:t>t</a:t>
            </a:r>
            <a:r>
              <a:rPr lang="en-US" sz="3200" dirty="0" smtClean="0"/>
              <a:t>eam of 8 people</a:t>
            </a:r>
          </a:p>
          <a:p>
            <a:r>
              <a:rPr lang="en-US" sz="3200" dirty="0" smtClean="0"/>
              <a:t>Math 041 and Math 141</a:t>
            </a:r>
          </a:p>
          <a:p>
            <a:r>
              <a:rPr lang="en-US" sz="3200" dirty="0" smtClean="0"/>
              <a:t>Math 141 team:  Fe Evangelista, </a:t>
            </a:r>
            <a:r>
              <a:rPr lang="en-US" sz="3200" dirty="0" err="1" smtClean="0"/>
              <a:t>Geetha</a:t>
            </a:r>
            <a:r>
              <a:rPr lang="en-US" sz="3200" dirty="0" smtClean="0"/>
              <a:t> Samaranayake, Joan Stamm, Ruth Whitmore</a:t>
            </a:r>
            <a:r>
              <a:rPr lang="en-US" sz="3200" smtClean="0"/>
              <a:t>, Peter Lampe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Academic Transformation Project (ATP)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Clr>
                <a:schemeClr val="bg2">
                  <a:lumMod val="25000"/>
                </a:schemeClr>
              </a:buClr>
              <a:buSzPct val="95000"/>
              <a:buFont typeface="+mj-lt"/>
              <a:buAutoNum type="arabicPeriod"/>
            </a:pPr>
            <a:r>
              <a:rPr lang="en-US" sz="2800" dirty="0" smtClean="0"/>
              <a:t>Develop </a:t>
            </a:r>
            <a:r>
              <a:rPr lang="en-US" sz="2800" dirty="0"/>
              <a:t>a course that more closely aligns with </a:t>
            </a:r>
            <a:r>
              <a:rPr lang="en-US" sz="2800" dirty="0" err="1" smtClean="0"/>
              <a:t>GenEd</a:t>
            </a:r>
            <a:r>
              <a:rPr lang="en-US" sz="2800" dirty="0" smtClean="0"/>
              <a:t> goals and LEAP. </a:t>
            </a:r>
          </a:p>
          <a:p>
            <a:pPr marL="624078" lvl="0" indent="-514350">
              <a:buClr>
                <a:schemeClr val="bg2">
                  <a:lumMod val="25000"/>
                </a:schemeClr>
              </a:buClr>
              <a:buSzPct val="95000"/>
              <a:buFont typeface="+mj-lt"/>
              <a:buAutoNum type="arabicPeriod"/>
            </a:pPr>
            <a:r>
              <a:rPr lang="en-US" sz="2800" dirty="0" smtClean="0"/>
              <a:t>Increase </a:t>
            </a:r>
            <a:r>
              <a:rPr lang="en-US" sz="2800" dirty="0"/>
              <a:t>the percentage of students getting a grade of </a:t>
            </a:r>
            <a:r>
              <a:rPr lang="en-US" sz="2800" dirty="0" smtClean="0"/>
              <a:t>C </a:t>
            </a:r>
            <a:r>
              <a:rPr lang="en-US" sz="2800" dirty="0"/>
              <a:t>or higher in </a:t>
            </a:r>
            <a:r>
              <a:rPr lang="en-US" sz="2800" dirty="0" smtClean="0"/>
              <a:t>M141.</a:t>
            </a:r>
            <a:endParaRPr lang="en-US" sz="2800" dirty="0"/>
          </a:p>
          <a:p>
            <a:pPr marL="624078" lvl="0" indent="-514350">
              <a:buClr>
                <a:schemeClr val="bg2">
                  <a:lumMod val="25000"/>
                </a:schemeClr>
              </a:buClr>
              <a:buSzPct val="95000"/>
              <a:buFont typeface="+mj-lt"/>
              <a:buAutoNum type="arabicPeriod"/>
            </a:pPr>
            <a:r>
              <a:rPr lang="en-US" sz="2800" dirty="0"/>
              <a:t>Maintain the same success rate for students in subsequent </a:t>
            </a:r>
            <a:r>
              <a:rPr lang="en-US" sz="2800" dirty="0" smtClean="0"/>
              <a:t>math courses</a:t>
            </a:r>
            <a:r>
              <a:rPr lang="en-US" sz="2800" dirty="0"/>
              <a:t>.</a:t>
            </a:r>
          </a:p>
          <a:p>
            <a:pPr marL="624078" lvl="0" indent="-514350">
              <a:buClr>
                <a:schemeClr val="bg2">
                  <a:lumMod val="25000"/>
                </a:schemeClr>
              </a:buClr>
              <a:buSzPct val="95000"/>
              <a:buFont typeface="+mj-lt"/>
              <a:buAutoNum type="arabicPeriod"/>
            </a:pPr>
            <a:r>
              <a:rPr lang="en-US" sz="2800" dirty="0"/>
              <a:t>Improve student motivation and interest in the </a:t>
            </a:r>
            <a:r>
              <a:rPr lang="en-US" sz="2800" dirty="0" smtClean="0"/>
              <a:t>class.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ATP Math 141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CUPM (Committee on the Undergraduate Program in Mathematics) Curriculum Guide 2004 by CBMS – recommendations for students taking general education or introductory courses</a:t>
            </a:r>
          </a:p>
          <a:p>
            <a:r>
              <a:rPr lang="en-US" dirty="0" smtClean="0"/>
              <a:t>Refocused College Algebra Movement – MAA/CUPM subcommittee</a:t>
            </a:r>
          </a:p>
          <a:p>
            <a:r>
              <a:rPr lang="en-US" dirty="0" smtClean="0"/>
              <a:t>National Center for Academic Transformation (NCAT)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Influences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0" y="533400"/>
            <a:ext cx="8138160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Goal of Refocused M141:</a:t>
            </a:r>
          </a:p>
          <a:p>
            <a:endParaRPr lang="en-US" sz="3600" dirty="0" smtClean="0"/>
          </a:p>
          <a:p>
            <a:r>
              <a:rPr lang="en-US" sz="3600" dirty="0" smtClean="0"/>
              <a:t>Solve problems presented in the context of real world situations by modeling them using functions.  Interpret and communicate the results.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51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675</TotalTime>
  <Words>835</Words>
  <Application>Microsoft Office PowerPoint</Application>
  <PresentationFormat>On-screen Show (4:3)</PresentationFormat>
  <Paragraphs>110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Academic Transformation Project: Refocused Intermediate Algebra</vt:lpstr>
      <vt:lpstr>Math 141 – Intermediate Algebra</vt:lpstr>
      <vt:lpstr>Pipeline to where?</vt:lpstr>
      <vt:lpstr>M141 and General Education</vt:lpstr>
      <vt:lpstr>PowerPoint Presentation</vt:lpstr>
      <vt:lpstr>Academic Transformation Project (ATP)</vt:lpstr>
      <vt:lpstr>ATP Math 141 Goals</vt:lpstr>
      <vt:lpstr>Other Influences</vt:lpstr>
      <vt:lpstr>PowerPoint Presentation</vt:lpstr>
      <vt:lpstr>Refocused Course Emphasizes:</vt:lpstr>
      <vt:lpstr>Sample Question</vt:lpstr>
      <vt:lpstr>Change in Pedagogy</vt:lpstr>
      <vt:lpstr>Strategies to read and analyze </vt:lpstr>
      <vt:lpstr> Connections to Current Issues</vt:lpstr>
      <vt:lpstr>Modeling Data</vt:lpstr>
      <vt:lpstr>D/F/W Rates</vt:lpstr>
      <vt:lpstr>Success in Subsequent Courses</vt:lpstr>
      <vt:lpstr> Refocused  vs. Traditional  On Common Final Exam Questions </vt:lpstr>
      <vt:lpstr>Student Confidence and Skills</vt:lpstr>
      <vt:lpstr>Challenges</vt:lpstr>
      <vt:lpstr>ATP, Part II</vt:lpstr>
    </vt:vector>
  </TitlesOfParts>
  <Company>UW-Whitewater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Refocused Intermediate Algebra</dc:title>
  <dc:creator>evangelf</dc:creator>
  <cp:lastModifiedBy>Evangelista, Fe S</cp:lastModifiedBy>
  <cp:revision>43</cp:revision>
  <dcterms:created xsi:type="dcterms:W3CDTF">2012-04-03T22:50:19Z</dcterms:created>
  <dcterms:modified xsi:type="dcterms:W3CDTF">2012-10-30T23:35:00Z</dcterms:modified>
</cp:coreProperties>
</file>