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72" r:id="rId2"/>
    <p:sldId id="270" r:id="rId3"/>
    <p:sldId id="274" r:id="rId4"/>
    <p:sldId id="273" r:id="rId5"/>
    <p:sldId id="282" r:id="rId6"/>
    <p:sldId id="262" r:id="rId7"/>
    <p:sldId id="267" r:id="rId8"/>
    <p:sldId id="275" r:id="rId9"/>
    <p:sldId id="285" r:id="rId10"/>
    <p:sldId id="283" r:id="rId11"/>
    <p:sldId id="280" r:id="rId12"/>
    <p:sldId id="281" r:id="rId13"/>
    <p:sldId id="279" r:id="rId14"/>
    <p:sldId id="276" r:id="rId15"/>
    <p:sldId id="278" r:id="rId16"/>
    <p:sldId id="284" r:id="rId1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A82"/>
    <a:srgbClr val="0062AC"/>
    <a:srgbClr val="66CCF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8" d="100"/>
          <a:sy n="68" d="100"/>
        </p:scale>
        <p:origin x="540"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C4C09-2EFF-48D7-A0F4-981B8192FD40}" type="doc">
      <dgm:prSet loTypeId="urn:microsoft.com/office/officeart/2005/8/layout/StepDownProcess" loCatId="process" qsTypeId="urn:microsoft.com/office/officeart/2005/8/quickstyle/simple4" qsCatId="simple" csTypeId="urn:microsoft.com/office/officeart/2005/8/colors/accent3_3" csCatId="accent3" phldr="1"/>
      <dgm:spPr/>
      <dgm:t>
        <a:bodyPr/>
        <a:lstStyle/>
        <a:p>
          <a:endParaRPr lang="en-US"/>
        </a:p>
      </dgm:t>
    </dgm:pt>
    <dgm:pt modelId="{A0247895-1358-4A89-924E-E50D11F630DD}">
      <dgm:prSet phldrT="[Text]" custT="1"/>
      <dgm:spPr>
        <a:solidFill>
          <a:schemeClr val="accent3"/>
        </a:solidFill>
      </dgm:spPr>
      <dgm:t>
        <a:bodyPr/>
        <a:lstStyle/>
        <a:p>
          <a:r>
            <a:rPr lang="en-US" sz="1800" dirty="0">
              <a:latin typeface="Times New Roman" panose="02020603050405020304" pitchFamily="18" charset="0"/>
              <a:cs typeface="Times New Roman" panose="02020603050405020304" pitchFamily="18" charset="0"/>
            </a:rPr>
            <a:t>Step #1</a:t>
          </a:r>
        </a:p>
        <a:p>
          <a:r>
            <a:rPr lang="en-US" sz="1800" dirty="0">
              <a:latin typeface="Times New Roman" panose="02020603050405020304" pitchFamily="18" charset="0"/>
              <a:cs typeface="Times New Roman" panose="02020603050405020304" pitchFamily="18" charset="0"/>
            </a:rPr>
            <a:t>Coordinator of Student Veterans Military Services is Contacted</a:t>
          </a:r>
          <a:endParaRPr lang="en-US" sz="1800" dirty="0"/>
        </a:p>
      </dgm:t>
    </dgm:pt>
    <dgm:pt modelId="{BECDD424-AAA3-4F02-BA93-B6AFFC1AA47F}" type="parTrans" cxnId="{364B0F9A-C1D8-48F6-919D-A0BFEC969A66}">
      <dgm:prSet/>
      <dgm:spPr/>
      <dgm:t>
        <a:bodyPr/>
        <a:lstStyle/>
        <a:p>
          <a:endParaRPr lang="en-US"/>
        </a:p>
      </dgm:t>
    </dgm:pt>
    <dgm:pt modelId="{C8ADBDB8-EE04-4007-9BE5-A6088EB2F21D}" type="sibTrans" cxnId="{364B0F9A-C1D8-48F6-919D-A0BFEC969A66}">
      <dgm:prSet/>
      <dgm:spPr/>
      <dgm:t>
        <a:bodyPr/>
        <a:lstStyle/>
        <a:p>
          <a:endParaRPr lang="en-US"/>
        </a:p>
      </dgm:t>
    </dgm:pt>
    <dgm:pt modelId="{0D37EF76-2E56-44ED-9C62-8D5A10B95416}">
      <dgm:prSet phldrT="[Text]" custT="1"/>
      <dgm:spPr>
        <a:solidFill>
          <a:schemeClr val="accent3"/>
        </a:solidFill>
      </dgm:spPr>
      <dgm:t>
        <a:bodyPr/>
        <a:lstStyle/>
        <a:p>
          <a:r>
            <a:rPr lang="en-US" sz="1800" dirty="0">
              <a:latin typeface="Times New Roman" panose="02020603050405020304" pitchFamily="18" charset="0"/>
              <a:cs typeface="Times New Roman" panose="02020603050405020304" pitchFamily="18" charset="0"/>
            </a:rPr>
            <a:t>Step #2</a:t>
          </a:r>
        </a:p>
        <a:p>
          <a:r>
            <a:rPr lang="en-US" sz="1800" dirty="0">
              <a:latin typeface="Times New Roman" panose="02020603050405020304" pitchFamily="18" charset="0"/>
              <a:cs typeface="Times New Roman" panose="02020603050405020304" pitchFamily="18" charset="0"/>
            </a:rPr>
            <a:t>Engagement and Needs Assessment Documented</a:t>
          </a:r>
          <a:endParaRPr lang="en-US" sz="1800" dirty="0"/>
        </a:p>
      </dgm:t>
    </dgm:pt>
    <dgm:pt modelId="{30F0D2AE-64D4-41B1-B1BA-EA2D58AD1440}" type="parTrans" cxnId="{0262CCB7-CE7F-43CA-B607-8422659FEC65}">
      <dgm:prSet/>
      <dgm:spPr/>
      <dgm:t>
        <a:bodyPr/>
        <a:lstStyle/>
        <a:p>
          <a:endParaRPr lang="en-US"/>
        </a:p>
      </dgm:t>
    </dgm:pt>
    <dgm:pt modelId="{A70A6BD8-E6D3-41C2-8082-6C7079B5AAB3}" type="sibTrans" cxnId="{0262CCB7-CE7F-43CA-B607-8422659FEC65}">
      <dgm:prSet/>
      <dgm:spPr/>
      <dgm:t>
        <a:bodyPr/>
        <a:lstStyle/>
        <a:p>
          <a:endParaRPr lang="en-US"/>
        </a:p>
      </dgm:t>
    </dgm:pt>
    <dgm:pt modelId="{AE5810AE-2C18-435C-906A-308A1FC2DE56}">
      <dgm:prSet phldrT="[Text]" custT="1"/>
      <dgm:spPr>
        <a:solidFill>
          <a:schemeClr val="accent3"/>
        </a:solidFill>
      </dgm:spPr>
      <dgm:t>
        <a:bodyPr/>
        <a:lstStyle/>
        <a:p>
          <a:r>
            <a:rPr lang="en-US" sz="1800" dirty="0">
              <a:latin typeface="Times New Roman" panose="02020603050405020304" pitchFamily="18" charset="0"/>
              <a:cs typeface="Times New Roman" panose="02020603050405020304" pitchFamily="18" charset="0"/>
            </a:rPr>
            <a:t>Step #3</a:t>
          </a:r>
        </a:p>
        <a:p>
          <a:r>
            <a:rPr lang="en-US" sz="1800" dirty="0">
              <a:latin typeface="Times New Roman" panose="02020603050405020304" pitchFamily="18" charset="0"/>
              <a:cs typeface="Times New Roman" panose="02020603050405020304" pitchFamily="18" charset="0"/>
            </a:rPr>
            <a:t>Appropriate Referrals are Made</a:t>
          </a:r>
        </a:p>
      </dgm:t>
    </dgm:pt>
    <dgm:pt modelId="{349AF8B5-E595-4AE5-AE45-F2A23A2579D3}" type="parTrans" cxnId="{E7E7479D-E337-449F-AE96-5E5077CD709E}">
      <dgm:prSet/>
      <dgm:spPr/>
      <dgm:t>
        <a:bodyPr/>
        <a:lstStyle/>
        <a:p>
          <a:endParaRPr lang="en-US"/>
        </a:p>
      </dgm:t>
    </dgm:pt>
    <dgm:pt modelId="{83B72A24-6D98-4BB3-8ADB-F9A206EDDF3D}" type="sibTrans" cxnId="{E7E7479D-E337-449F-AE96-5E5077CD709E}">
      <dgm:prSet/>
      <dgm:spPr/>
      <dgm:t>
        <a:bodyPr/>
        <a:lstStyle/>
        <a:p>
          <a:endParaRPr lang="en-US"/>
        </a:p>
      </dgm:t>
    </dgm:pt>
    <dgm:pt modelId="{DE93368A-D5B9-4EB3-A309-DACECED0DF3A}" type="pres">
      <dgm:prSet presAssocID="{1B6C4C09-2EFF-48D7-A0F4-981B8192FD40}" presName="rootnode" presStyleCnt="0">
        <dgm:presLayoutVars>
          <dgm:chMax/>
          <dgm:chPref/>
          <dgm:dir/>
          <dgm:animLvl val="lvl"/>
        </dgm:presLayoutVars>
      </dgm:prSet>
      <dgm:spPr/>
    </dgm:pt>
    <dgm:pt modelId="{E58CBB4C-AB59-4AE2-9F28-46C1226161A3}" type="pres">
      <dgm:prSet presAssocID="{A0247895-1358-4A89-924E-E50D11F630DD}" presName="composite" presStyleCnt="0"/>
      <dgm:spPr/>
    </dgm:pt>
    <dgm:pt modelId="{AA46E460-1A26-4AC2-9B66-ED2D86D65AA6}" type="pres">
      <dgm:prSet presAssocID="{A0247895-1358-4A89-924E-E50D11F630DD}" presName="bentUpArrow1" presStyleLbl="alignImgPlace1" presStyleIdx="0" presStyleCnt="2" custScaleY="80073" custLinFactNeighborX="114" custLinFactNeighborY="-18209"/>
      <dgm:spPr>
        <a:solidFill>
          <a:schemeClr val="accent3"/>
        </a:solidFill>
      </dgm:spPr>
    </dgm:pt>
    <dgm:pt modelId="{71C9633A-0FFB-457D-8C5A-74EFC54332D1}" type="pres">
      <dgm:prSet presAssocID="{A0247895-1358-4A89-924E-E50D11F630DD}" presName="ParentText" presStyleLbl="node1" presStyleIdx="0" presStyleCnt="3" custScaleX="120562" custScaleY="62322" custLinFactNeighborX="-27017" custLinFactNeighborY="11713">
        <dgm:presLayoutVars>
          <dgm:chMax val="1"/>
          <dgm:chPref val="1"/>
          <dgm:bulletEnabled val="1"/>
        </dgm:presLayoutVars>
      </dgm:prSet>
      <dgm:spPr/>
    </dgm:pt>
    <dgm:pt modelId="{2673385A-AB44-4413-B561-8B87DDFD498A}" type="pres">
      <dgm:prSet presAssocID="{A0247895-1358-4A89-924E-E50D11F630DD}" presName="ChildText" presStyleLbl="revTx" presStyleIdx="0" presStyleCnt="2">
        <dgm:presLayoutVars>
          <dgm:chMax val="0"/>
          <dgm:chPref val="0"/>
          <dgm:bulletEnabled val="1"/>
        </dgm:presLayoutVars>
      </dgm:prSet>
      <dgm:spPr/>
    </dgm:pt>
    <dgm:pt modelId="{3A4557F0-ECE3-40A8-87B0-F018F18A3ABC}" type="pres">
      <dgm:prSet presAssocID="{C8ADBDB8-EE04-4007-9BE5-A6088EB2F21D}" presName="sibTrans" presStyleCnt="0"/>
      <dgm:spPr/>
    </dgm:pt>
    <dgm:pt modelId="{940F2F51-2EEB-46B0-8F95-9B87242F7E55}" type="pres">
      <dgm:prSet presAssocID="{0D37EF76-2E56-44ED-9C62-8D5A10B95416}" presName="composite" presStyleCnt="0"/>
      <dgm:spPr/>
    </dgm:pt>
    <dgm:pt modelId="{7AA21ED3-D57E-47F7-B4BC-29B60807F543}" type="pres">
      <dgm:prSet presAssocID="{0D37EF76-2E56-44ED-9C62-8D5A10B95416}" presName="bentUpArrow1" presStyleLbl="alignImgPlace1" presStyleIdx="1" presStyleCnt="2" custScaleY="81519" custLinFactNeighborX="32720" custLinFactNeighborY="-30922"/>
      <dgm:spPr>
        <a:solidFill>
          <a:schemeClr val="accent3"/>
        </a:solidFill>
      </dgm:spPr>
    </dgm:pt>
    <dgm:pt modelId="{17758592-BA7D-4EA2-B0A4-22F134DCF816}" type="pres">
      <dgm:prSet presAssocID="{0D37EF76-2E56-44ED-9C62-8D5A10B95416}" presName="ParentText" presStyleLbl="node1" presStyleIdx="1" presStyleCnt="3" custScaleX="116382" custScaleY="72702" custLinFactNeighborX="7335" custLinFactNeighborY="-3861">
        <dgm:presLayoutVars>
          <dgm:chMax val="1"/>
          <dgm:chPref val="1"/>
          <dgm:bulletEnabled val="1"/>
        </dgm:presLayoutVars>
      </dgm:prSet>
      <dgm:spPr/>
    </dgm:pt>
    <dgm:pt modelId="{AEB18BF1-C778-46B6-A05A-EC8848059687}" type="pres">
      <dgm:prSet presAssocID="{0D37EF76-2E56-44ED-9C62-8D5A10B95416}" presName="ChildText" presStyleLbl="revTx" presStyleIdx="1" presStyleCnt="2">
        <dgm:presLayoutVars>
          <dgm:chMax val="0"/>
          <dgm:chPref val="0"/>
          <dgm:bulletEnabled val="1"/>
        </dgm:presLayoutVars>
      </dgm:prSet>
      <dgm:spPr/>
    </dgm:pt>
    <dgm:pt modelId="{F6421F27-A8DF-4743-8922-1436AF9079B7}" type="pres">
      <dgm:prSet presAssocID="{A70A6BD8-E6D3-41C2-8082-6C7079B5AAB3}" presName="sibTrans" presStyleCnt="0"/>
      <dgm:spPr/>
    </dgm:pt>
    <dgm:pt modelId="{C33E592A-BFF7-430F-8375-51E4B965AFB0}" type="pres">
      <dgm:prSet presAssocID="{AE5810AE-2C18-435C-906A-308A1FC2DE56}" presName="composite" presStyleCnt="0"/>
      <dgm:spPr/>
    </dgm:pt>
    <dgm:pt modelId="{ED1D1D7E-150B-4874-8989-243B44E6FD1F}" type="pres">
      <dgm:prSet presAssocID="{AE5810AE-2C18-435C-906A-308A1FC2DE56}" presName="ParentText" presStyleLbl="node1" presStyleIdx="2" presStyleCnt="3" custScaleX="119143" custScaleY="66947" custLinFactNeighborX="32917" custLinFactNeighborY="-5467">
        <dgm:presLayoutVars>
          <dgm:chMax val="1"/>
          <dgm:chPref val="1"/>
          <dgm:bulletEnabled val="1"/>
        </dgm:presLayoutVars>
      </dgm:prSet>
      <dgm:spPr/>
    </dgm:pt>
  </dgm:ptLst>
  <dgm:cxnLst>
    <dgm:cxn modelId="{717C8335-99BD-4255-9D98-0C35C628EFB5}" type="presOf" srcId="{0D37EF76-2E56-44ED-9C62-8D5A10B95416}" destId="{17758592-BA7D-4EA2-B0A4-22F134DCF816}" srcOrd="0" destOrd="0" presId="urn:microsoft.com/office/officeart/2005/8/layout/StepDownProcess"/>
    <dgm:cxn modelId="{880E5142-E63A-4A02-84BF-1AEAF916ED7B}" type="presOf" srcId="{AE5810AE-2C18-435C-906A-308A1FC2DE56}" destId="{ED1D1D7E-150B-4874-8989-243B44E6FD1F}" srcOrd="0" destOrd="0" presId="urn:microsoft.com/office/officeart/2005/8/layout/StepDownProcess"/>
    <dgm:cxn modelId="{4A17D696-6C40-4321-9D6A-137549D22E11}" type="presOf" srcId="{A0247895-1358-4A89-924E-E50D11F630DD}" destId="{71C9633A-0FFB-457D-8C5A-74EFC54332D1}" srcOrd="0" destOrd="0" presId="urn:microsoft.com/office/officeart/2005/8/layout/StepDownProcess"/>
    <dgm:cxn modelId="{364B0F9A-C1D8-48F6-919D-A0BFEC969A66}" srcId="{1B6C4C09-2EFF-48D7-A0F4-981B8192FD40}" destId="{A0247895-1358-4A89-924E-E50D11F630DD}" srcOrd="0" destOrd="0" parTransId="{BECDD424-AAA3-4F02-BA93-B6AFFC1AA47F}" sibTransId="{C8ADBDB8-EE04-4007-9BE5-A6088EB2F21D}"/>
    <dgm:cxn modelId="{E7E7479D-E337-449F-AE96-5E5077CD709E}" srcId="{1B6C4C09-2EFF-48D7-A0F4-981B8192FD40}" destId="{AE5810AE-2C18-435C-906A-308A1FC2DE56}" srcOrd="2" destOrd="0" parTransId="{349AF8B5-E595-4AE5-AE45-F2A23A2579D3}" sibTransId="{83B72A24-6D98-4BB3-8ADB-F9A206EDDF3D}"/>
    <dgm:cxn modelId="{0262CCB7-CE7F-43CA-B607-8422659FEC65}" srcId="{1B6C4C09-2EFF-48D7-A0F4-981B8192FD40}" destId="{0D37EF76-2E56-44ED-9C62-8D5A10B95416}" srcOrd="1" destOrd="0" parTransId="{30F0D2AE-64D4-41B1-B1BA-EA2D58AD1440}" sibTransId="{A70A6BD8-E6D3-41C2-8082-6C7079B5AAB3}"/>
    <dgm:cxn modelId="{6CFD00DE-3F31-44F8-8B64-8E7FDCFE4A1E}" type="presOf" srcId="{1B6C4C09-2EFF-48D7-A0F4-981B8192FD40}" destId="{DE93368A-D5B9-4EB3-A309-DACECED0DF3A}" srcOrd="0" destOrd="0" presId="urn:microsoft.com/office/officeart/2005/8/layout/StepDownProcess"/>
    <dgm:cxn modelId="{8A9DF6C5-23D4-41AD-997B-CF2CB6CD0664}" type="presParOf" srcId="{DE93368A-D5B9-4EB3-A309-DACECED0DF3A}" destId="{E58CBB4C-AB59-4AE2-9F28-46C1226161A3}" srcOrd="0" destOrd="0" presId="urn:microsoft.com/office/officeart/2005/8/layout/StepDownProcess"/>
    <dgm:cxn modelId="{02ED53F7-7D9F-4216-8304-89250D571939}" type="presParOf" srcId="{E58CBB4C-AB59-4AE2-9F28-46C1226161A3}" destId="{AA46E460-1A26-4AC2-9B66-ED2D86D65AA6}" srcOrd="0" destOrd="0" presId="urn:microsoft.com/office/officeart/2005/8/layout/StepDownProcess"/>
    <dgm:cxn modelId="{CEE77B48-03E3-4C2F-A9C7-24C543D0B0A5}" type="presParOf" srcId="{E58CBB4C-AB59-4AE2-9F28-46C1226161A3}" destId="{71C9633A-0FFB-457D-8C5A-74EFC54332D1}" srcOrd="1" destOrd="0" presId="urn:microsoft.com/office/officeart/2005/8/layout/StepDownProcess"/>
    <dgm:cxn modelId="{AF5E6E79-6BD2-473B-99C1-B791EAC3C960}" type="presParOf" srcId="{E58CBB4C-AB59-4AE2-9F28-46C1226161A3}" destId="{2673385A-AB44-4413-B561-8B87DDFD498A}" srcOrd="2" destOrd="0" presId="urn:microsoft.com/office/officeart/2005/8/layout/StepDownProcess"/>
    <dgm:cxn modelId="{0526233E-53C0-4BA6-9EAF-A96067CAF272}" type="presParOf" srcId="{DE93368A-D5B9-4EB3-A309-DACECED0DF3A}" destId="{3A4557F0-ECE3-40A8-87B0-F018F18A3ABC}" srcOrd="1" destOrd="0" presId="urn:microsoft.com/office/officeart/2005/8/layout/StepDownProcess"/>
    <dgm:cxn modelId="{09EA2594-C2B4-4A67-B13F-C8E5F6C3A2E0}" type="presParOf" srcId="{DE93368A-D5B9-4EB3-A309-DACECED0DF3A}" destId="{940F2F51-2EEB-46B0-8F95-9B87242F7E55}" srcOrd="2" destOrd="0" presId="urn:microsoft.com/office/officeart/2005/8/layout/StepDownProcess"/>
    <dgm:cxn modelId="{35B08B9C-DDB8-454D-A202-51BA0946800A}" type="presParOf" srcId="{940F2F51-2EEB-46B0-8F95-9B87242F7E55}" destId="{7AA21ED3-D57E-47F7-B4BC-29B60807F543}" srcOrd="0" destOrd="0" presId="urn:microsoft.com/office/officeart/2005/8/layout/StepDownProcess"/>
    <dgm:cxn modelId="{C92FA26D-B5DC-4EE7-8F3E-41B054D0E0D6}" type="presParOf" srcId="{940F2F51-2EEB-46B0-8F95-9B87242F7E55}" destId="{17758592-BA7D-4EA2-B0A4-22F134DCF816}" srcOrd="1" destOrd="0" presId="urn:microsoft.com/office/officeart/2005/8/layout/StepDownProcess"/>
    <dgm:cxn modelId="{2AC30F2F-4D58-4512-822F-EF38BB100B06}" type="presParOf" srcId="{940F2F51-2EEB-46B0-8F95-9B87242F7E55}" destId="{AEB18BF1-C778-46B6-A05A-EC8848059687}" srcOrd="2" destOrd="0" presId="urn:microsoft.com/office/officeart/2005/8/layout/StepDownProcess"/>
    <dgm:cxn modelId="{051E86EB-89FC-47DA-A905-2CDCB1095F3E}" type="presParOf" srcId="{DE93368A-D5B9-4EB3-A309-DACECED0DF3A}" destId="{F6421F27-A8DF-4743-8922-1436AF9079B7}" srcOrd="3" destOrd="0" presId="urn:microsoft.com/office/officeart/2005/8/layout/StepDownProcess"/>
    <dgm:cxn modelId="{1DBD9F0A-787E-4CD4-BC43-F9E5B3431344}" type="presParOf" srcId="{DE93368A-D5B9-4EB3-A309-DACECED0DF3A}" destId="{C33E592A-BFF7-430F-8375-51E4B965AFB0}" srcOrd="4" destOrd="0" presId="urn:microsoft.com/office/officeart/2005/8/layout/StepDownProcess"/>
    <dgm:cxn modelId="{9A98CE5B-C3D4-4A5B-86EA-671E72F446F0}" type="presParOf" srcId="{C33E592A-BFF7-430F-8375-51E4B965AFB0}" destId="{ED1D1D7E-150B-4874-8989-243B44E6FD1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6E460-1A26-4AC2-9B66-ED2D86D65AA6}">
      <dsp:nvSpPr>
        <dsp:cNvPr id="0" name=""/>
        <dsp:cNvSpPr/>
      </dsp:nvSpPr>
      <dsp:spPr>
        <a:xfrm rot="5400000">
          <a:off x="1702846" y="1461434"/>
          <a:ext cx="1372088" cy="1950813"/>
        </a:xfrm>
        <a:prstGeom prst="bentUpArrow">
          <a:avLst>
            <a:gd name="adj1" fmla="val 32840"/>
            <a:gd name="adj2" fmla="val 25000"/>
            <a:gd name="adj3" fmla="val 35780"/>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tint val="5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71C9633A-0FFB-457D-8C5A-74EFC54332D1}">
      <dsp:nvSpPr>
        <dsp:cNvPr id="0" name=""/>
        <dsp:cNvSpPr/>
      </dsp:nvSpPr>
      <dsp:spPr>
        <a:xfrm>
          <a:off x="7" y="490837"/>
          <a:ext cx="3477738" cy="1258362"/>
        </a:xfrm>
        <a:prstGeom prst="roundRect">
          <a:avLst>
            <a:gd name="adj" fmla="val 16670"/>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8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Step #1</a:t>
          </a:r>
        </a:p>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Coordinator of Student Veterans Military Services is Contacted</a:t>
          </a:r>
          <a:endParaRPr lang="en-US" sz="1800" kern="1200" dirty="0"/>
        </a:p>
      </dsp:txBody>
      <dsp:txXfrm>
        <a:off x="61446" y="552276"/>
        <a:ext cx="3354860" cy="1135484"/>
      </dsp:txXfrm>
    </dsp:sp>
    <dsp:sp modelId="{2673385A-AB44-4413-B561-8B87DDFD498A}">
      <dsp:nvSpPr>
        <dsp:cNvPr id="0" name=""/>
        <dsp:cNvSpPr/>
      </dsp:nvSpPr>
      <dsp:spPr>
        <a:xfrm>
          <a:off x="3960512" y="66522"/>
          <a:ext cx="2097987" cy="1631950"/>
        </a:xfrm>
        <a:prstGeom prst="rect">
          <a:avLst/>
        </a:prstGeom>
        <a:noFill/>
        <a:ln>
          <a:noFill/>
        </a:ln>
        <a:effectLst/>
      </dsp:spPr>
      <dsp:style>
        <a:lnRef idx="0">
          <a:scrgbClr r="0" g="0" b="0"/>
        </a:lnRef>
        <a:fillRef idx="0">
          <a:scrgbClr r="0" g="0" b="0"/>
        </a:fillRef>
        <a:effectRef idx="0">
          <a:scrgbClr r="0" g="0" b="0"/>
        </a:effectRef>
        <a:fontRef idx="minor"/>
      </dsp:style>
    </dsp:sp>
    <dsp:sp modelId="{7AA21ED3-D57E-47F7-B4BC-29B60807F543}">
      <dsp:nvSpPr>
        <dsp:cNvPr id="0" name=""/>
        <dsp:cNvSpPr/>
      </dsp:nvSpPr>
      <dsp:spPr>
        <a:xfrm rot="5400000">
          <a:off x="4800247" y="3148441"/>
          <a:ext cx="1396866" cy="1950813"/>
        </a:xfrm>
        <a:prstGeom prst="bentUpArrow">
          <a:avLst>
            <a:gd name="adj1" fmla="val 32840"/>
            <a:gd name="adj2" fmla="val 25000"/>
            <a:gd name="adj3" fmla="val 35780"/>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tint val="50000"/>
              <a:hueOff val="939"/>
              <a:satOff val="-3061"/>
              <a:lumOff val="11568"/>
              <a:alphaOff val="0"/>
              <a:shade val="70000"/>
              <a:satMod val="105000"/>
            </a:schemeClr>
          </a:contourClr>
        </a:sp3d>
      </dsp:spPr>
      <dsp:style>
        <a:lnRef idx="0">
          <a:scrgbClr r="0" g="0" b="0"/>
        </a:lnRef>
        <a:fillRef idx="1">
          <a:scrgbClr r="0" g="0" b="0"/>
        </a:fillRef>
        <a:effectRef idx="2">
          <a:scrgbClr r="0" g="0" b="0"/>
        </a:effectRef>
        <a:fontRef idx="minor"/>
      </dsp:style>
    </dsp:sp>
    <dsp:sp modelId="{17758592-BA7D-4EA2-B0A4-22F134DCF816}">
      <dsp:nvSpPr>
        <dsp:cNvPr id="0" name=""/>
        <dsp:cNvSpPr/>
      </dsp:nvSpPr>
      <dsp:spPr>
        <a:xfrm>
          <a:off x="3524923" y="1976434"/>
          <a:ext cx="3357161" cy="1467948"/>
        </a:xfrm>
        <a:prstGeom prst="roundRect">
          <a:avLst>
            <a:gd name="adj" fmla="val 16670"/>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80000"/>
              <a:hueOff val="7361"/>
              <a:satOff val="-9597"/>
              <a:lumOff val="14912"/>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Step #2</a:t>
          </a:r>
        </a:p>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Engagement and Needs Assessment Documented</a:t>
          </a:r>
          <a:endParaRPr lang="en-US" sz="1800" kern="1200" dirty="0"/>
        </a:p>
      </dsp:txBody>
      <dsp:txXfrm>
        <a:off x="3596595" y="2048106"/>
        <a:ext cx="3213817" cy="1324604"/>
      </dsp:txXfrm>
    </dsp:sp>
    <dsp:sp modelId="{AEB18BF1-C778-46B6-A05A-EC8848059687}">
      <dsp:nvSpPr>
        <dsp:cNvPr id="0" name=""/>
        <dsp:cNvSpPr/>
      </dsp:nvSpPr>
      <dsp:spPr>
        <a:xfrm>
          <a:off x="6434220" y="1971372"/>
          <a:ext cx="2097987" cy="1631950"/>
        </a:xfrm>
        <a:prstGeom prst="rect">
          <a:avLst/>
        </a:prstGeom>
        <a:noFill/>
        <a:ln>
          <a:noFill/>
        </a:ln>
        <a:effectLst/>
      </dsp:spPr>
      <dsp:style>
        <a:lnRef idx="0">
          <a:scrgbClr r="0" g="0" b="0"/>
        </a:lnRef>
        <a:fillRef idx="0">
          <a:scrgbClr r="0" g="0" b="0"/>
        </a:fillRef>
        <a:effectRef idx="0">
          <a:scrgbClr r="0" g="0" b="0"/>
        </a:effectRef>
        <a:fontRef idx="minor"/>
      </dsp:style>
    </dsp:sp>
    <dsp:sp modelId="{ED1D1D7E-150B-4874-8989-243B44E6FD1F}">
      <dsp:nvSpPr>
        <dsp:cNvPr id="0" name=""/>
        <dsp:cNvSpPr/>
      </dsp:nvSpPr>
      <dsp:spPr>
        <a:xfrm>
          <a:off x="6626674" y="3778225"/>
          <a:ext cx="3436805" cy="1351747"/>
        </a:xfrm>
        <a:prstGeom prst="roundRect">
          <a:avLst>
            <a:gd name="adj" fmla="val 16670"/>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80000"/>
              <a:hueOff val="14722"/>
              <a:satOff val="-19195"/>
              <a:lumOff val="29825"/>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Step #3</a:t>
          </a:r>
        </a:p>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Appropriate Referrals are Made</a:t>
          </a:r>
        </a:p>
      </dsp:txBody>
      <dsp:txXfrm>
        <a:off x="6692673" y="3844224"/>
        <a:ext cx="3304807" cy="121974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79597F3-E498-47EB-B7D5-28D8AF0939FD}" type="datetimeFigureOut">
              <a:rPr lang="en-US" smtClean="0"/>
              <a:t>2/3/2019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56D3B44-CBD0-42EB-B52B-D0A386810892}"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9597F3-E498-47EB-B7D5-28D8AF0939F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D3B44-CBD0-42EB-B52B-D0A3868108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056D3B44-CBD0-42EB-B52B-D0A386810892}"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9597F3-E498-47EB-B7D5-28D8AF0939F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79597F3-E498-47EB-B7D5-28D8AF0939F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56D3B44-CBD0-42EB-B52B-D0A386810892}"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9597F3-E498-47EB-B7D5-28D8AF0939FD}" type="datetimeFigureOut">
              <a:rPr lang="en-US" smtClean="0"/>
              <a:t>2/3/2019</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56D3B44-CBD0-42EB-B52B-D0A386810892}"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679597F3-E498-47EB-B7D5-28D8AF0939F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D3B44-CBD0-42EB-B52B-D0A386810892}"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79597F3-E498-47EB-B7D5-28D8AF0939FD}" type="datetimeFigureOut">
              <a:rPr lang="en-US" smtClean="0"/>
              <a:t>2/3/2019</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56D3B44-CBD0-42EB-B52B-D0A386810892}"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79597F3-E498-47EB-B7D5-28D8AF0939F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56D3B44-CBD0-42EB-B52B-D0A3868108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9597F3-E498-47EB-B7D5-28D8AF0939F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56D3B44-CBD0-42EB-B52B-D0A3868108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56D3B44-CBD0-42EB-B52B-D0A386810892}"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9597F3-E498-47EB-B7D5-28D8AF0939FD}" type="datetimeFigureOut">
              <a:rPr lang="en-US" smtClean="0"/>
              <a:t>2/3/2019</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056D3B44-CBD0-42EB-B52B-D0A386810892}"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679597F3-E498-47EB-B7D5-28D8AF0939FD}" type="datetimeFigureOut">
              <a:rPr lang="en-US" smtClean="0"/>
              <a:t>2/3/2019</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79597F3-E498-47EB-B7D5-28D8AF0939FD}" type="datetimeFigureOut">
              <a:rPr lang="en-US" smtClean="0"/>
              <a:t>2/3/2019</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56D3B44-CBD0-42EB-B52B-D0A386810892}"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1037/sgd0000096" TargetMode="External"/><Relationship Id="rId2" Type="http://schemas.openxmlformats.org/officeDocument/2006/relationships/hyperlink" Target="https://www.mentalhealth.va.gov/docs/2016suicidedatareport.pdf" TargetMode="External"/><Relationship Id="rId1" Type="http://schemas.openxmlformats.org/officeDocument/2006/relationships/slideLayout" Target="../slideLayouts/slideLayout7.xml"/><Relationship Id="rId4" Type="http://schemas.openxmlformats.org/officeDocument/2006/relationships/hyperlink" Target="http://dx.doi.org/10.1037/a002516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www.pcccourier.com/main-story/vet.html"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82"/>
        </a:solidFill>
        <a:effectLst/>
      </p:bgPr>
    </p:bg>
    <p:spTree>
      <p:nvGrpSpPr>
        <p:cNvPr id="1" name=""/>
        <p:cNvGrpSpPr/>
        <p:nvPr/>
      </p:nvGrpSpPr>
      <p:grpSpPr>
        <a:xfrm>
          <a:off x="0" y="0"/>
          <a:ext cx="0" cy="0"/>
          <a:chOff x="0" y="0"/>
          <a:chExt cx="0" cy="0"/>
        </a:xfrm>
      </p:grpSpPr>
      <p:pic>
        <p:nvPicPr>
          <p:cNvPr id="1026" name="Picture 2" descr="Image result for soldiers cross with flag">
            <a:extLst>
              <a:ext uri="{FF2B5EF4-FFF2-40B4-BE49-F238E27FC236}">
                <a16:creationId xmlns:a16="http://schemas.microsoft.com/office/drawing/2014/main" id="{51C28200-C1BE-44F0-B8AE-0FA9862215EF}"/>
              </a:ext>
            </a:extLst>
          </p:cNvPr>
          <p:cNvPicPr>
            <a:picLocks noChangeAspect="1" noChangeArrowheads="1"/>
          </p:cNvPicPr>
          <p:nvPr/>
        </p:nvPicPr>
        <p:blipFill rotWithShape="1">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b="5393"/>
          <a:stretch/>
        </p:blipFill>
        <p:spPr bwMode="auto">
          <a:xfrm>
            <a:off x="8399282" y="2064470"/>
            <a:ext cx="3431355" cy="43569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A87BA4B-C53F-4FF2-A770-2B477F5D4EB3}"/>
              </a:ext>
            </a:extLst>
          </p:cNvPr>
          <p:cNvSpPr/>
          <p:nvPr/>
        </p:nvSpPr>
        <p:spPr>
          <a:xfrm>
            <a:off x="570322" y="436626"/>
            <a:ext cx="11051357" cy="2345322"/>
          </a:xfrm>
          <a:prstGeom prst="rect">
            <a:avLst/>
          </a:prstGeom>
        </p:spPr>
        <p:txBody>
          <a:bodyPr wrap="square" numCol="1">
            <a:spAutoFit/>
          </a:bodyPr>
          <a:lstStyle/>
          <a:p>
            <a:pPr>
              <a:lnSpc>
                <a:spcPct val="150000"/>
              </a:lnSpc>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term </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War at Home”</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is often used to describe Veterans and Military Service Members that have come home from the battlefield only to be casualties of an epidemic of suicide here at home.  The most comprehensive study ever conducted by the Department of Veterans Affairs has concluded that twenty Veterans a day take their own lives.  The study covered the years 1979 through 2014 and included the records of more than 50 million Veterans from every state in the nation.</a:t>
            </a:r>
          </a:p>
        </p:txBody>
      </p:sp>
      <p:sp>
        <p:nvSpPr>
          <p:cNvPr id="8" name="Rectangle 7">
            <a:extLst>
              <a:ext uri="{FF2B5EF4-FFF2-40B4-BE49-F238E27FC236}">
                <a16:creationId xmlns:a16="http://schemas.microsoft.com/office/drawing/2014/main" id="{2A39F895-7D81-4E33-B862-1D03B80BD20D}"/>
              </a:ext>
            </a:extLst>
          </p:cNvPr>
          <p:cNvSpPr/>
          <p:nvPr/>
        </p:nvSpPr>
        <p:spPr>
          <a:xfrm>
            <a:off x="361363" y="6291680"/>
            <a:ext cx="4405461" cy="409023"/>
          </a:xfrm>
          <a:prstGeom prst="rect">
            <a:avLst/>
          </a:prstGeom>
        </p:spPr>
        <p:txBody>
          <a:bodyPr wrap="square">
            <a:spAutoFit/>
          </a:bodyPr>
          <a:lstStyle/>
          <a:p>
            <a:pPr>
              <a:lnSpc>
                <a:spcPct val="200000"/>
              </a:lnSpc>
            </a:pPr>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Suicide Among Veterans and Other Americans, 2001-2014</a:t>
            </a: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601350"/>
      </p:ext>
    </p:extLst>
  </p:cSld>
  <p:clrMapOvr>
    <a:masterClrMapping/>
  </p:clrMapOvr>
  <mc:AlternateContent xmlns:mc="http://schemas.openxmlformats.org/markup-compatibility/2006" xmlns:p14="http://schemas.microsoft.com/office/powerpoint/2010/main">
    <mc:Choice Requires="p14">
      <p:transition spd="slow" p14:dur="2000" advTm="23717"/>
    </mc:Choice>
    <mc:Fallback xmlns="">
      <p:transition spd="slow" advTm="237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mod="1">
    <p:ext uri="{E180D4A7-C9FB-4DFB-919C-405C955672EB}">
      <p14:showEvtLst xmlns:p14="http://schemas.microsoft.com/office/powerpoint/2010/main">
        <p14:playEvt time="1633" objId="2"/>
        <p14:triggerEvt type="onClick" time="163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35873"/>
            <a:ext cx="10936740" cy="923330"/>
          </a:xfrm>
          <a:prstGeom prst="rect">
            <a:avLst/>
          </a:prstGeom>
        </p:spPr>
        <p:txBody>
          <a:bodyPr wrap="square" numCol="1">
            <a:spAutoFit/>
          </a:bodyPr>
          <a:lstStyle/>
          <a:p>
            <a:r>
              <a:rPr lang="en-US" dirty="0">
                <a:latin typeface="Times New Roman" panose="02020603050405020304" pitchFamily="18" charset="0"/>
                <a:cs typeface="Times New Roman" panose="02020603050405020304" pitchFamily="18" charset="0"/>
              </a:rPr>
              <a:t>Meeting with former Wisconsin Lt. Governor Rebecca Kleefisch regarding her support for UW-Whitewater’s efforts to end suicide among Veterans in the State of Wisconsin and presenting her with UW-Whitewater’s Chancellor’s Gratitude Coin for supporting our efforts!</a:t>
            </a:r>
          </a:p>
        </p:txBody>
      </p:sp>
      <p:pic>
        <p:nvPicPr>
          <p:cNvPr id="3" name="Picture 2" descr="E:\Meeting with Lt Gov 2.jpg"/>
          <p:cNvPicPr/>
          <p:nvPr/>
        </p:nvPicPr>
        <p:blipFill>
          <a:blip r:embed="rId2">
            <a:extLst>
              <a:ext uri="{28A0092B-C50C-407E-A947-70E740481C1C}">
                <a14:useLocalDpi xmlns:a14="http://schemas.microsoft.com/office/drawing/2010/main" val="0"/>
              </a:ext>
            </a:extLst>
          </a:blip>
          <a:srcRect/>
          <a:stretch>
            <a:fillRect/>
          </a:stretch>
        </p:blipFill>
        <p:spPr>
          <a:xfrm>
            <a:off x="381001" y="2884715"/>
            <a:ext cx="3596640" cy="3352800"/>
          </a:xfrm>
          <a:prstGeom prst="rect">
            <a:avLst/>
          </a:prstGeom>
          <a:noFill/>
          <a:ln w="12700">
            <a:solidFill>
              <a:schemeClr val="tx1"/>
            </a:solidFill>
          </a:ln>
        </p:spPr>
      </p:pic>
      <p:pic>
        <p:nvPicPr>
          <p:cNvPr id="4" name="Picture 3" descr="E:\Meeting with Lt Gov 3.jpg"/>
          <p:cNvPicPr/>
          <p:nvPr/>
        </p:nvPicPr>
        <p:blipFill>
          <a:blip r:embed="rId3">
            <a:extLst>
              <a:ext uri="{28A0092B-C50C-407E-A947-70E740481C1C}">
                <a14:useLocalDpi xmlns:a14="http://schemas.microsoft.com/office/drawing/2010/main" val="0"/>
              </a:ext>
            </a:extLst>
          </a:blip>
          <a:srcRect/>
          <a:stretch>
            <a:fillRect/>
          </a:stretch>
        </p:blipFill>
        <p:spPr>
          <a:xfrm>
            <a:off x="4236720" y="2884715"/>
            <a:ext cx="3749040" cy="3352800"/>
          </a:xfrm>
          <a:prstGeom prst="rect">
            <a:avLst/>
          </a:prstGeom>
          <a:noFill/>
          <a:ln w="12700">
            <a:solidFill>
              <a:schemeClr val="tx1"/>
            </a:solidFill>
          </a:ln>
        </p:spPr>
      </p:pic>
      <p:pic>
        <p:nvPicPr>
          <p:cNvPr id="5" name="Picture 4" descr="E:\Meeting with Lt Gov 4 (3).jpg"/>
          <p:cNvPicPr/>
          <p:nvPr/>
        </p:nvPicPr>
        <p:blipFill>
          <a:blip r:embed="rId4">
            <a:extLst>
              <a:ext uri="{28A0092B-C50C-407E-A947-70E740481C1C}">
                <a14:useLocalDpi xmlns:a14="http://schemas.microsoft.com/office/drawing/2010/main" val="0"/>
              </a:ext>
            </a:extLst>
          </a:blip>
          <a:srcRect/>
          <a:stretch>
            <a:fillRect/>
          </a:stretch>
        </p:blipFill>
        <p:spPr>
          <a:xfrm>
            <a:off x="8183880" y="2884715"/>
            <a:ext cx="3611879" cy="3352800"/>
          </a:xfrm>
          <a:prstGeom prst="rect">
            <a:avLst/>
          </a:prstGeom>
          <a:noFill/>
          <a:ln w="12700">
            <a:solidFill>
              <a:schemeClr val="tx1"/>
            </a:solidFill>
          </a:ln>
        </p:spPr>
      </p:pic>
      <p:sp>
        <p:nvSpPr>
          <p:cNvPr id="6" name="Rectangle 5"/>
          <p:cNvSpPr/>
          <p:nvPr/>
        </p:nvSpPr>
        <p:spPr>
          <a:xfrm>
            <a:off x="2324101" y="443146"/>
            <a:ext cx="7543799" cy="769441"/>
          </a:xfrm>
          <a:prstGeom prst="rect">
            <a:avLst/>
          </a:prstGeom>
          <a:noFill/>
        </p:spPr>
        <p:txBody>
          <a:bodyPr wrap="square" lIns="91440" tIns="45720" rIns="91440" bIns="45720">
            <a:spAutoFit/>
          </a:bodyPr>
          <a:lstStyle/>
          <a:p>
            <a:pPr algn="ctr"/>
            <a:r>
              <a:rPr lang="en-US" sz="44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Support of Elected Officials</a:t>
            </a:r>
          </a:p>
        </p:txBody>
      </p:sp>
    </p:spTree>
    <p:extLst>
      <p:ext uri="{BB962C8B-B14F-4D97-AF65-F5344CB8AC3E}">
        <p14:creationId xmlns:p14="http://schemas.microsoft.com/office/powerpoint/2010/main" val="162294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900" y="321226"/>
            <a:ext cx="4902200" cy="523220"/>
          </a:xfrm>
          <a:prstGeom prst="rect">
            <a:avLst/>
          </a:prstGeom>
          <a:noFill/>
        </p:spPr>
        <p:txBody>
          <a:bodyPr wrap="square" lIns="91440" tIns="45720" rIns="91440" bIns="45720">
            <a:spAutoFit/>
          </a:bodyPr>
          <a:lstStyle/>
          <a:p>
            <a:pPr algn="ctr"/>
            <a:r>
              <a:rPr lang="en-US" sz="28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Cross-Campus Collaboration</a:t>
            </a:r>
          </a:p>
        </p:txBody>
      </p:sp>
      <p:sp>
        <p:nvSpPr>
          <p:cNvPr id="3" name="Content Placeholder 8">
            <a:extLst>
              <a:ext uri="{FF2B5EF4-FFF2-40B4-BE49-F238E27FC236}">
                <a16:creationId xmlns:a16="http://schemas.microsoft.com/office/drawing/2014/main" id="{77C7B975-31C5-4984-B1B2-255347EC2218}"/>
              </a:ext>
            </a:extLst>
          </p:cNvPr>
          <p:cNvSpPr txBox="1">
            <a:spLocks/>
          </p:cNvSpPr>
          <p:nvPr/>
        </p:nvSpPr>
        <p:spPr>
          <a:xfrm>
            <a:off x="1014156" y="-6434196"/>
            <a:ext cx="6896856" cy="5184516"/>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endParaRPr lang="en-US" sz="1500" dirty="0">
              <a:latin typeface="Times New Roman" panose="02020603050405020304" pitchFamily="18" charset="0"/>
              <a:cs typeface="Times New Roman" panose="02020603050405020304" pitchFamily="18" charset="0"/>
            </a:endParaRPr>
          </a:p>
          <a:p>
            <a:pPr>
              <a:spcBef>
                <a:spcPts val="0"/>
              </a:spcBef>
              <a:spcAft>
                <a:spcPts val="0"/>
              </a:spcAft>
            </a:pPr>
            <a:endParaRPr lang="en-US" sz="15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7745667"/>
              </p:ext>
            </p:extLst>
          </p:nvPr>
        </p:nvGraphicFramePr>
        <p:xfrm>
          <a:off x="560070" y="1002608"/>
          <a:ext cx="11071860" cy="5261032"/>
        </p:xfrm>
        <a:graphic>
          <a:graphicData uri="http://schemas.openxmlformats.org/drawingml/2006/table">
            <a:tbl>
              <a:tblPr firstRow="1" bandRow="1">
                <a:tableStyleId>{2D5ABB26-0587-4C30-8999-92F81FD0307C}</a:tableStyleId>
              </a:tblPr>
              <a:tblGrid>
                <a:gridCol w="3974223">
                  <a:extLst>
                    <a:ext uri="{9D8B030D-6E8A-4147-A177-3AD203B41FA5}">
                      <a16:colId xmlns:a16="http://schemas.microsoft.com/office/drawing/2014/main" val="20000"/>
                    </a:ext>
                  </a:extLst>
                </a:gridCol>
                <a:gridCol w="7097637">
                  <a:extLst>
                    <a:ext uri="{9D8B030D-6E8A-4147-A177-3AD203B41FA5}">
                      <a16:colId xmlns:a16="http://schemas.microsoft.com/office/drawing/2014/main" val="20001"/>
                    </a:ext>
                  </a:extLst>
                </a:gridCol>
              </a:tblGrid>
              <a:tr h="375138">
                <a:tc>
                  <a:txBody>
                    <a:bodyPr/>
                    <a:lstStyle/>
                    <a:p>
                      <a:pPr algn="ctr"/>
                      <a:r>
                        <a:rPr lang="en-US" sz="1600" b="1" dirty="0">
                          <a:latin typeface="Times New Roman" panose="02020603050405020304" pitchFamily="18" charset="0"/>
                          <a:cs typeface="Times New Roman" panose="02020603050405020304" pitchFamily="18" charset="0"/>
                        </a:rPr>
                        <a:t>Goal</a:t>
                      </a:r>
                    </a:p>
                  </a:txBody>
                  <a:tcPr/>
                </a:tc>
                <a:tc>
                  <a:txBody>
                    <a:bodyPr/>
                    <a:lstStyle/>
                    <a:p>
                      <a:pPr algn="ctr"/>
                      <a:r>
                        <a:rPr lang="en-US" sz="1600" b="1" dirty="0">
                          <a:latin typeface="Times New Roman" panose="02020603050405020304" pitchFamily="18" charset="0"/>
                          <a:cs typeface="Times New Roman" panose="02020603050405020304" pitchFamily="18" charset="0"/>
                        </a:rPr>
                        <a:t>Objectives</a:t>
                      </a:r>
                    </a:p>
                  </a:txBody>
                  <a:tcPr/>
                </a:tc>
                <a:extLst>
                  <a:ext uri="{0D108BD9-81ED-4DB2-BD59-A6C34878D82A}">
                    <a16:rowId xmlns:a16="http://schemas.microsoft.com/office/drawing/2014/main" val="10000"/>
                  </a:ext>
                </a:extLst>
              </a:tr>
              <a:tr h="4885894">
                <a:tc>
                  <a:txBody>
                    <a:bodyPr/>
                    <a:lstStyle/>
                    <a:p>
                      <a:endParaRPr lang="en-US" sz="14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Utilize Campus-Based resources to address the concern reported in recent research findings that indicate Student-Veterans and Military Service Members are at greater risk of suicide attempts and suicidal ideation than their non-veteran college counterparts.</a:t>
                      </a:r>
                    </a:p>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Collaborate with the following Campus-Based resources to address the concern reported in recent research findings that indicate Student-Veterans and Military Service Members are at greater risk of suicide attempts and suicidal ideation than their non-veteran college counterparts: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285750" indent="-285750">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University of Wisconsin-Whitewater Health &amp; Counseling Services</a:t>
                      </a:r>
                    </a:p>
                    <a:p>
                      <a:pPr>
                        <a:spcBef>
                          <a:spcPts val="0"/>
                        </a:spcBef>
                        <a:spcAft>
                          <a:spcPts val="0"/>
                        </a:spcAft>
                      </a:pPr>
                      <a:r>
                        <a:rPr lang="en-US" sz="1400" dirty="0">
                          <a:latin typeface="Times New Roman" panose="02020603050405020304" pitchFamily="18" charset="0"/>
                          <a:cs typeface="Times New Roman" panose="02020603050405020304" pitchFamily="18" charset="0"/>
                        </a:rPr>
                        <a:t>       Jim Freiburger,</a:t>
                      </a:r>
                    </a:p>
                    <a:p>
                      <a:pPr>
                        <a:spcBef>
                          <a:spcPts val="0"/>
                        </a:spcBef>
                        <a:spcAft>
                          <a:spcPts val="0"/>
                        </a:spcAft>
                      </a:pPr>
                      <a:r>
                        <a:rPr lang="en-US" sz="1400" dirty="0">
                          <a:latin typeface="Times New Roman" panose="02020603050405020304" pitchFamily="18" charset="0"/>
                          <a:cs typeface="Times New Roman" panose="02020603050405020304" pitchFamily="18" charset="0"/>
                        </a:rPr>
                        <a:t>       Executive Director</a:t>
                      </a:r>
                    </a:p>
                    <a:p>
                      <a:pPr>
                        <a:spcBef>
                          <a:spcPts val="0"/>
                        </a:spcBef>
                        <a:spcAft>
                          <a:spcPts val="0"/>
                        </a:spcAft>
                      </a:pPr>
                      <a:r>
                        <a:rPr lang="en-US" sz="1400" dirty="0">
                          <a:latin typeface="Times New Roman" panose="02020603050405020304" pitchFamily="18" charset="0"/>
                          <a:cs typeface="Times New Roman" panose="02020603050405020304" pitchFamily="18" charset="0"/>
                        </a:rPr>
                        <a:t>       freiburj@uww.edu</a:t>
                      </a:r>
                    </a:p>
                    <a:p>
                      <a:pPr>
                        <a:spcBef>
                          <a:spcPts val="0"/>
                        </a:spcBef>
                        <a:spcAft>
                          <a:spcPts val="0"/>
                        </a:spcAft>
                      </a:pPr>
                      <a:r>
                        <a:rPr lang="en-US" sz="1400" dirty="0">
                          <a:latin typeface="Times New Roman" panose="02020603050405020304" pitchFamily="18" charset="0"/>
                          <a:cs typeface="Times New Roman" panose="02020603050405020304" pitchFamily="18" charset="0"/>
                        </a:rPr>
                        <a:t>      </a:t>
                      </a:r>
                      <a:r>
                        <a:rPr lang="en-US" sz="1400" baseline="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(262) 472-1305</a:t>
                      </a:r>
                    </a:p>
                    <a:p>
                      <a:pPr>
                        <a:spcBef>
                          <a:spcPts val="0"/>
                        </a:spcBef>
                        <a:spcAft>
                          <a:spcPts val="0"/>
                        </a:spcAft>
                      </a:pPr>
                      <a:endParaRPr lang="en-US" sz="1400" dirty="0">
                        <a:latin typeface="Times New Roman" panose="02020603050405020304" pitchFamily="18" charset="0"/>
                        <a:cs typeface="Times New Roman" panose="02020603050405020304" pitchFamily="18" charset="0"/>
                      </a:endParaRPr>
                    </a:p>
                    <a:p>
                      <a:pPr marL="285750" indent="-285750">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University of Wisconsin-Whitewater CARE Team</a:t>
                      </a:r>
                    </a:p>
                    <a:p>
                      <a:pPr>
                        <a:spcBef>
                          <a:spcPts val="0"/>
                        </a:spcBef>
                        <a:spcAft>
                          <a:spcPts val="0"/>
                        </a:spcAft>
                      </a:pPr>
                      <a:r>
                        <a:rPr lang="en-US" sz="1400" dirty="0">
                          <a:latin typeface="Times New Roman" panose="02020603050405020304" pitchFamily="18" charset="0"/>
                          <a:cs typeface="Times New Roman" panose="02020603050405020304" pitchFamily="18" charset="0"/>
                        </a:rPr>
                        <a:t>       Andrew Browning,</a:t>
                      </a:r>
                    </a:p>
                    <a:p>
                      <a:pPr>
                        <a:spcBef>
                          <a:spcPts val="0"/>
                        </a:spcBef>
                        <a:spcAft>
                          <a:spcPts val="0"/>
                        </a:spcAft>
                      </a:pPr>
                      <a:r>
                        <a:rPr lang="en-US" sz="1400" dirty="0">
                          <a:latin typeface="Times New Roman" panose="02020603050405020304" pitchFamily="18" charset="0"/>
                          <a:cs typeface="Times New Roman" panose="02020603050405020304" pitchFamily="18" charset="0"/>
                        </a:rPr>
                        <a:t>       Case Manager</a:t>
                      </a:r>
                    </a:p>
                    <a:p>
                      <a:pPr>
                        <a:spcBef>
                          <a:spcPts val="0"/>
                        </a:spcBef>
                        <a:spcAft>
                          <a:spcPts val="0"/>
                        </a:spcAft>
                      </a:pPr>
                      <a:r>
                        <a:rPr lang="en-US" sz="1400" dirty="0">
                          <a:latin typeface="Times New Roman" panose="02020603050405020304" pitchFamily="18" charset="0"/>
                          <a:cs typeface="Times New Roman" panose="02020603050405020304" pitchFamily="18" charset="0"/>
                        </a:rPr>
                        <a:t>       BrowningAR29@uww.edu</a:t>
                      </a:r>
                    </a:p>
                    <a:p>
                      <a:pPr>
                        <a:spcBef>
                          <a:spcPts val="0"/>
                        </a:spcBef>
                        <a:spcAft>
                          <a:spcPts val="0"/>
                        </a:spcAft>
                      </a:pPr>
                      <a:r>
                        <a:rPr lang="en-US" sz="1400" dirty="0">
                          <a:latin typeface="Times New Roman" panose="02020603050405020304" pitchFamily="18" charset="0"/>
                          <a:cs typeface="Times New Roman" panose="02020603050405020304" pitchFamily="18" charset="0"/>
                        </a:rPr>
                        <a:t>       (262) 472-1533</a:t>
                      </a:r>
                    </a:p>
                    <a:p>
                      <a:pPr>
                        <a:spcBef>
                          <a:spcPts val="0"/>
                        </a:spcBef>
                        <a:spcAft>
                          <a:spcPts val="0"/>
                        </a:spcAft>
                      </a:pPr>
                      <a:endParaRPr lang="en-US" sz="1400" dirty="0">
                        <a:latin typeface="Times New Roman" panose="02020603050405020304" pitchFamily="18" charset="0"/>
                        <a:cs typeface="Times New Roman" panose="02020603050405020304" pitchFamily="18" charset="0"/>
                      </a:endParaRPr>
                    </a:p>
                    <a:p>
                      <a:pPr marL="285750" marR="91440" indent="-285750">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University Wisconsin-Whitewater’s Police Services</a:t>
                      </a:r>
                    </a:p>
                    <a:p>
                      <a:pPr marR="91440">
                        <a:spcBef>
                          <a:spcPts val="0"/>
                        </a:spcBef>
                        <a:spcAft>
                          <a:spcPts val="0"/>
                        </a:spcAft>
                      </a:pPr>
                      <a:r>
                        <a:rPr lang="en-US" sz="1400" dirty="0">
                          <a:latin typeface="Times New Roman" panose="02020603050405020304" pitchFamily="18" charset="0"/>
                          <a:cs typeface="Times New Roman" panose="02020603050405020304" pitchFamily="18" charset="0"/>
                        </a:rPr>
                        <a:t>       Chief, Matthew Kiederlen</a:t>
                      </a:r>
                    </a:p>
                    <a:p>
                      <a:pPr marR="91440">
                        <a:spcBef>
                          <a:spcPts val="0"/>
                        </a:spcBef>
                        <a:spcAft>
                          <a:spcPts val="0"/>
                        </a:spcAft>
                      </a:pPr>
                      <a:r>
                        <a:rPr lang="en-US" sz="1400" dirty="0">
                          <a:latin typeface="Times New Roman" panose="02020603050405020304" pitchFamily="18" charset="0"/>
                          <a:cs typeface="Times New Roman" panose="02020603050405020304" pitchFamily="18" charset="0"/>
                        </a:rPr>
                        <a:t>       kiederlm@uww.edu</a:t>
                      </a:r>
                    </a:p>
                    <a:p>
                      <a:pPr marR="91440">
                        <a:spcBef>
                          <a:spcPts val="0"/>
                        </a:spcBef>
                        <a:spcAft>
                          <a:spcPts val="0"/>
                        </a:spcAft>
                      </a:pPr>
                      <a:r>
                        <a:rPr lang="en-US" sz="1400" dirty="0">
                          <a:latin typeface="Times New Roman" panose="02020603050405020304" pitchFamily="18" charset="0"/>
                          <a:cs typeface="Times New Roman" panose="02020603050405020304" pitchFamily="18" charset="0"/>
                        </a:rPr>
                        <a:t>       (262) 472-4660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98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900" y="321226"/>
            <a:ext cx="5240020" cy="523220"/>
          </a:xfrm>
          <a:prstGeom prst="rect">
            <a:avLst/>
          </a:prstGeom>
          <a:noFill/>
        </p:spPr>
        <p:txBody>
          <a:bodyPr wrap="square" lIns="91440" tIns="45720" rIns="91440" bIns="45720">
            <a:spAutoFit/>
          </a:bodyPr>
          <a:lstStyle/>
          <a:p>
            <a:pPr algn="ctr"/>
            <a:r>
              <a:rPr lang="en-US" sz="28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Community-Based Collaboration</a:t>
            </a:r>
          </a:p>
        </p:txBody>
      </p:sp>
      <p:sp>
        <p:nvSpPr>
          <p:cNvPr id="3" name="Content Placeholder 8">
            <a:extLst>
              <a:ext uri="{FF2B5EF4-FFF2-40B4-BE49-F238E27FC236}">
                <a16:creationId xmlns:a16="http://schemas.microsoft.com/office/drawing/2014/main" id="{77C7B975-31C5-4984-B1B2-255347EC2218}"/>
              </a:ext>
            </a:extLst>
          </p:cNvPr>
          <p:cNvSpPr txBox="1">
            <a:spLocks/>
          </p:cNvSpPr>
          <p:nvPr/>
        </p:nvSpPr>
        <p:spPr>
          <a:xfrm>
            <a:off x="1014156" y="-6434196"/>
            <a:ext cx="6896856" cy="5184516"/>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endParaRPr lang="en-US" sz="1500" dirty="0">
              <a:latin typeface="Times New Roman" panose="02020603050405020304" pitchFamily="18" charset="0"/>
              <a:cs typeface="Times New Roman" panose="02020603050405020304" pitchFamily="18" charset="0"/>
            </a:endParaRPr>
          </a:p>
          <a:p>
            <a:pPr>
              <a:spcBef>
                <a:spcPts val="0"/>
              </a:spcBef>
              <a:spcAft>
                <a:spcPts val="0"/>
              </a:spcAft>
            </a:pPr>
            <a:endParaRPr lang="en-US" sz="15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spcBef>
                <a:spcPts val="0"/>
              </a:spcBef>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a:p>
            <a:pPr marL="0" indent="0">
              <a:buFont typeface="Calibri" panose="020F0502020204030204" pitchFamily="34" charset="0"/>
              <a:buNone/>
            </a:pPr>
            <a:endParaRPr lang="en-US" sz="16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43854600"/>
              </p:ext>
            </p:extLst>
          </p:nvPr>
        </p:nvGraphicFramePr>
        <p:xfrm>
          <a:off x="560070" y="1002608"/>
          <a:ext cx="11071860" cy="5261032"/>
        </p:xfrm>
        <a:graphic>
          <a:graphicData uri="http://schemas.openxmlformats.org/drawingml/2006/table">
            <a:tbl>
              <a:tblPr firstRow="1" bandRow="1">
                <a:tableStyleId>{2D5ABB26-0587-4C30-8999-92F81FD0307C}</a:tableStyleId>
              </a:tblPr>
              <a:tblGrid>
                <a:gridCol w="4059064">
                  <a:extLst>
                    <a:ext uri="{9D8B030D-6E8A-4147-A177-3AD203B41FA5}">
                      <a16:colId xmlns:a16="http://schemas.microsoft.com/office/drawing/2014/main" val="20000"/>
                    </a:ext>
                  </a:extLst>
                </a:gridCol>
                <a:gridCol w="7012796">
                  <a:extLst>
                    <a:ext uri="{9D8B030D-6E8A-4147-A177-3AD203B41FA5}">
                      <a16:colId xmlns:a16="http://schemas.microsoft.com/office/drawing/2014/main" val="20001"/>
                    </a:ext>
                  </a:extLst>
                </a:gridCol>
              </a:tblGrid>
              <a:tr h="375138">
                <a:tc>
                  <a:txBody>
                    <a:bodyPr/>
                    <a:lstStyle/>
                    <a:p>
                      <a:pPr algn="ctr"/>
                      <a:r>
                        <a:rPr lang="en-US" sz="1600" b="1" dirty="0">
                          <a:latin typeface="Times New Roman" panose="02020603050405020304" pitchFamily="18" charset="0"/>
                          <a:cs typeface="Times New Roman" panose="02020603050405020304" pitchFamily="18" charset="0"/>
                        </a:rPr>
                        <a:t>Goal</a:t>
                      </a:r>
                    </a:p>
                  </a:txBody>
                  <a:tcPr/>
                </a:tc>
                <a:tc>
                  <a:txBody>
                    <a:bodyPr/>
                    <a:lstStyle/>
                    <a:p>
                      <a:pPr algn="ctr"/>
                      <a:r>
                        <a:rPr lang="en-US" sz="1600" b="1" dirty="0">
                          <a:latin typeface="Times New Roman" panose="02020603050405020304" pitchFamily="18" charset="0"/>
                          <a:cs typeface="Times New Roman" panose="02020603050405020304" pitchFamily="18" charset="0"/>
                        </a:rPr>
                        <a:t>Objectives</a:t>
                      </a:r>
                    </a:p>
                  </a:txBody>
                  <a:tcPr/>
                </a:tc>
                <a:extLst>
                  <a:ext uri="{0D108BD9-81ED-4DB2-BD59-A6C34878D82A}">
                    <a16:rowId xmlns:a16="http://schemas.microsoft.com/office/drawing/2014/main" val="10000"/>
                  </a:ext>
                </a:extLst>
              </a:tr>
              <a:tr h="4885894">
                <a:tc>
                  <a:txBody>
                    <a:bodyPr/>
                    <a:lstStyle/>
                    <a:p>
                      <a:endParaRPr lang="en-US" sz="14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Utilize Community-Based resources to address the concern reported in recent research findings that indicate Student-Veterans and Military Service Members are at greater risk of suicide attempts and suicidal ideation than their non-veteran college counterparts.</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Collaborate with the following Community-Based resources to address the concern reported in recent research findings that indicate Student-Veterans and Military Service Members are at greater risk of suicide attempts and suicidal ideation than their non-veteran college counterparts: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285750" indent="-285750">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Madison</a:t>
                      </a:r>
                      <a:r>
                        <a:rPr lang="en-US" sz="1400" baseline="0" dirty="0">
                          <a:latin typeface="Times New Roman" panose="02020603050405020304" pitchFamily="18" charset="0"/>
                          <a:cs typeface="Times New Roman" panose="02020603050405020304" pitchFamily="18" charset="0"/>
                        </a:rPr>
                        <a:t> VA Hospital </a:t>
                      </a:r>
                      <a:endParaRPr lang="en-US" sz="1400" dirty="0">
                        <a:latin typeface="Times New Roman" panose="02020603050405020304" pitchFamily="18" charset="0"/>
                        <a:cs typeface="Times New Roman" panose="02020603050405020304" pitchFamily="18" charset="0"/>
                      </a:endParaRPr>
                    </a:p>
                    <a:p>
                      <a:pPr>
                        <a:spcBef>
                          <a:spcPts val="0"/>
                        </a:spcBef>
                        <a:spcAft>
                          <a:spcPts val="0"/>
                        </a:spcAft>
                      </a:pPr>
                      <a:r>
                        <a:rPr lang="en-US" sz="1400" dirty="0">
                          <a:latin typeface="Times New Roman" panose="02020603050405020304" pitchFamily="18" charset="0"/>
                          <a:cs typeface="Times New Roman" panose="02020603050405020304" pitchFamily="18" charset="0"/>
                        </a:rPr>
                        <a:t>       Andrea</a:t>
                      </a:r>
                      <a:r>
                        <a:rPr lang="en-US" sz="1400" baseline="0" dirty="0">
                          <a:latin typeface="Times New Roman" panose="02020603050405020304" pitchFamily="18" charset="0"/>
                          <a:cs typeface="Times New Roman" panose="02020603050405020304" pitchFamily="18" charset="0"/>
                        </a:rPr>
                        <a:t> Bailey, LCSW</a:t>
                      </a:r>
                      <a:endParaRPr lang="en-US" sz="1400" dirty="0">
                        <a:latin typeface="Times New Roman" panose="02020603050405020304" pitchFamily="18" charset="0"/>
                        <a:cs typeface="Times New Roman" panose="02020603050405020304" pitchFamily="18" charset="0"/>
                      </a:endParaRPr>
                    </a:p>
                    <a:p>
                      <a:pPr>
                        <a:spcBef>
                          <a:spcPts val="0"/>
                        </a:spcBef>
                        <a:spcAft>
                          <a:spcPts val="0"/>
                        </a:spcAft>
                      </a:pPr>
                      <a:r>
                        <a:rPr lang="en-US" sz="1400" dirty="0">
                          <a:latin typeface="Times New Roman" panose="02020603050405020304" pitchFamily="18" charset="0"/>
                          <a:cs typeface="Times New Roman" panose="02020603050405020304" pitchFamily="18" charset="0"/>
                        </a:rPr>
                        <a:t>       Suicide</a:t>
                      </a:r>
                      <a:r>
                        <a:rPr lang="en-US" sz="1400" baseline="0" dirty="0">
                          <a:latin typeface="Times New Roman" panose="02020603050405020304" pitchFamily="18" charset="0"/>
                          <a:cs typeface="Times New Roman" panose="02020603050405020304" pitchFamily="18" charset="0"/>
                        </a:rPr>
                        <a:t> Prevention Coordinator</a:t>
                      </a:r>
                    </a:p>
                    <a:p>
                      <a:pPr>
                        <a:spcBef>
                          <a:spcPts val="0"/>
                        </a:spcBef>
                        <a:spcAft>
                          <a:spcPts val="0"/>
                        </a:spcAft>
                      </a:pPr>
                      <a:r>
                        <a:rPr lang="en-US" sz="1400" baseline="0" dirty="0">
                          <a:latin typeface="Times New Roman" panose="02020603050405020304" pitchFamily="18" charset="0"/>
                          <a:cs typeface="Times New Roman" panose="02020603050405020304" pitchFamily="18" charset="0"/>
                        </a:rPr>
                        <a:t>       Andrea.Bailey@va.gov</a:t>
                      </a:r>
                    </a:p>
                    <a:p>
                      <a:pPr>
                        <a:spcBef>
                          <a:spcPts val="0"/>
                        </a:spcBef>
                        <a:spcAft>
                          <a:spcPts val="0"/>
                        </a:spcAft>
                      </a:pPr>
                      <a:r>
                        <a:rPr lang="en-US" sz="1400" baseline="0" dirty="0">
                          <a:latin typeface="Times New Roman" panose="02020603050405020304" pitchFamily="18" charset="0"/>
                          <a:cs typeface="Times New Roman" panose="02020603050405020304" pitchFamily="18" charset="0"/>
                        </a:rPr>
                        <a:t>       (608) 256-1901 </a:t>
                      </a:r>
                      <a:r>
                        <a:rPr lang="en-US" sz="1400" baseline="0" dirty="0" err="1">
                          <a:latin typeface="Times New Roman" panose="02020603050405020304" pitchFamily="18" charset="0"/>
                          <a:cs typeface="Times New Roman" panose="02020603050405020304" pitchFamily="18" charset="0"/>
                        </a:rPr>
                        <a:t>ext</a:t>
                      </a:r>
                      <a:r>
                        <a:rPr lang="en-US" sz="1400" baseline="0" dirty="0">
                          <a:latin typeface="Times New Roman" panose="02020603050405020304" pitchFamily="18" charset="0"/>
                          <a:cs typeface="Times New Roman" panose="02020603050405020304" pitchFamily="18" charset="0"/>
                        </a:rPr>
                        <a:t> 11778</a:t>
                      </a:r>
                    </a:p>
                    <a:p>
                      <a:pPr>
                        <a:spcBef>
                          <a:spcPts val="0"/>
                        </a:spcBef>
                        <a:spcAft>
                          <a:spcPts val="0"/>
                        </a:spcAft>
                      </a:pPr>
                      <a:endParaRPr lang="en-US" sz="1400" dirty="0">
                        <a:latin typeface="Times New Roman" panose="02020603050405020304" pitchFamily="18" charset="0"/>
                        <a:cs typeface="Times New Roman" panose="02020603050405020304" pitchFamily="18" charset="0"/>
                      </a:endParaRPr>
                    </a:p>
                    <a:p>
                      <a:pPr marL="285750" indent="-285750">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Milwaukee</a:t>
                      </a:r>
                      <a:r>
                        <a:rPr lang="en-US" sz="1400" baseline="0" dirty="0">
                          <a:latin typeface="Times New Roman" panose="02020603050405020304" pitchFamily="18" charset="0"/>
                          <a:cs typeface="Times New Roman" panose="02020603050405020304" pitchFamily="18" charset="0"/>
                        </a:rPr>
                        <a:t> VA Hospital</a:t>
                      </a:r>
                    </a:p>
                    <a:p>
                      <a:pPr>
                        <a:spcBef>
                          <a:spcPts val="0"/>
                        </a:spcBef>
                        <a:spcAft>
                          <a:spcPts val="0"/>
                        </a:spcAft>
                      </a:pPr>
                      <a:r>
                        <a:rPr lang="en-US" sz="1400" baseline="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Laura </a:t>
                      </a:r>
                      <a:r>
                        <a:rPr lang="en-US" sz="1400" dirty="0" err="1">
                          <a:latin typeface="Times New Roman" panose="02020603050405020304" pitchFamily="18" charset="0"/>
                          <a:cs typeface="Times New Roman" panose="02020603050405020304" pitchFamily="18" charset="0"/>
                        </a:rPr>
                        <a:t>Acompanado</a:t>
                      </a:r>
                      <a:r>
                        <a:rPr lang="en-US" sz="1400" dirty="0">
                          <a:latin typeface="Times New Roman" panose="02020603050405020304" pitchFamily="18" charset="0"/>
                          <a:cs typeface="Times New Roman" panose="02020603050405020304" pitchFamily="18" charset="0"/>
                        </a:rPr>
                        <a:t>, LCSW</a:t>
                      </a:r>
                    </a:p>
                    <a:p>
                      <a:pPr>
                        <a:spcBef>
                          <a:spcPts val="0"/>
                        </a:spcBef>
                        <a:spcAft>
                          <a:spcPts val="0"/>
                        </a:spcAft>
                      </a:pPr>
                      <a:r>
                        <a:rPr lang="en-US" sz="1400" dirty="0">
                          <a:latin typeface="Times New Roman" panose="02020603050405020304" pitchFamily="18" charset="0"/>
                          <a:cs typeface="Times New Roman" panose="02020603050405020304" pitchFamily="18" charset="0"/>
                        </a:rPr>
                        <a:t>      Suicide Prevention Case Manager</a:t>
                      </a:r>
                    </a:p>
                    <a:p>
                      <a:pPr marL="201168" lvl="1" indent="0">
                        <a:spcBef>
                          <a:spcPts val="0"/>
                        </a:spcBef>
                        <a:spcAft>
                          <a:spcPts val="0"/>
                        </a:spcAft>
                        <a:buNone/>
                      </a:pPr>
                      <a:r>
                        <a:rPr lang="en-US" sz="1400" dirty="0">
                          <a:latin typeface="Times New Roman" panose="02020603050405020304" pitchFamily="18" charset="0"/>
                          <a:cs typeface="Times New Roman" panose="02020603050405020304" pitchFamily="18" charset="0"/>
                        </a:rPr>
                        <a:t>  Laura.Acompanado@va.gov</a:t>
                      </a:r>
                    </a:p>
                    <a:p>
                      <a:pPr>
                        <a:spcBef>
                          <a:spcPts val="0"/>
                        </a:spcBef>
                        <a:spcAft>
                          <a:spcPts val="0"/>
                        </a:spcAft>
                      </a:pPr>
                      <a:r>
                        <a:rPr lang="en-US" sz="1400" dirty="0">
                          <a:latin typeface="Times New Roman" panose="02020603050405020304" pitchFamily="18" charset="0"/>
                          <a:cs typeface="Times New Roman" panose="02020603050405020304" pitchFamily="18" charset="0"/>
                        </a:rPr>
                        <a:t>     </a:t>
                      </a:r>
                      <a:r>
                        <a:rPr lang="en-US" sz="1400" baseline="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(414) 384-2000 </a:t>
                      </a:r>
                      <a:r>
                        <a:rPr lang="en-US" sz="1400" dirty="0" err="1">
                          <a:latin typeface="Times New Roman" panose="02020603050405020304" pitchFamily="18" charset="0"/>
                          <a:cs typeface="Times New Roman" panose="02020603050405020304" pitchFamily="18" charset="0"/>
                        </a:rPr>
                        <a:t>ext</a:t>
                      </a:r>
                      <a:r>
                        <a:rPr lang="en-US" sz="1400" dirty="0">
                          <a:latin typeface="Times New Roman" panose="02020603050405020304" pitchFamily="18" charset="0"/>
                          <a:cs typeface="Times New Roman" panose="02020603050405020304" pitchFamily="18" charset="0"/>
                        </a:rPr>
                        <a:t> 42671</a:t>
                      </a:r>
                      <a:endParaRPr lang="en-US" sz="1400" baseline="0" dirty="0">
                        <a:latin typeface="Times New Roman" panose="02020603050405020304" pitchFamily="18" charset="0"/>
                        <a:cs typeface="Times New Roman" panose="02020603050405020304" pitchFamily="18" charset="0"/>
                      </a:endParaRPr>
                    </a:p>
                    <a:p>
                      <a:pPr marL="0" indent="0">
                        <a:spcBef>
                          <a:spcPts val="0"/>
                        </a:spcBef>
                        <a:spcAft>
                          <a:spcPts val="0"/>
                        </a:spcAft>
                        <a:buFont typeface="Wingdings" panose="05000000000000000000" pitchFamily="2" charset="2"/>
                        <a:buNone/>
                      </a:pP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03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52272379"/>
              </p:ext>
            </p:extLst>
          </p:nvPr>
        </p:nvGraphicFramePr>
        <p:xfrm>
          <a:off x="1064260" y="835308"/>
          <a:ext cx="100634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27400" y="296508"/>
            <a:ext cx="5537200" cy="707886"/>
          </a:xfrm>
          <a:prstGeom prst="rect">
            <a:avLst/>
          </a:prstGeom>
          <a:noFill/>
        </p:spPr>
        <p:txBody>
          <a:bodyPr wrap="square" lIns="91440" tIns="45720" rIns="91440" bIns="45720">
            <a:spAutoFit/>
          </a:bodyPr>
          <a:lstStyle/>
          <a:p>
            <a:pPr algn="ctr"/>
            <a:r>
              <a:rPr lang="en-US" sz="40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Service Delivery Model</a:t>
            </a:r>
          </a:p>
        </p:txBody>
      </p:sp>
    </p:spTree>
    <p:extLst>
      <p:ext uri="{BB962C8B-B14F-4D97-AF65-F5344CB8AC3E}">
        <p14:creationId xmlns:p14="http://schemas.microsoft.com/office/powerpoint/2010/main" val="24393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AA46E460-1A26-4AC2-9B66-ED2D86D65AA6}"/>
                                            </p:graphicEl>
                                          </p:spTgt>
                                        </p:tgtEl>
                                        <p:attrNameLst>
                                          <p:attrName>style.visibility</p:attrName>
                                        </p:attrNameLst>
                                      </p:cBhvr>
                                      <p:to>
                                        <p:strVal val="visible"/>
                                      </p:to>
                                    </p:set>
                                    <p:anim calcmode="lin" valueType="num">
                                      <p:cBhvr additive="base">
                                        <p:cTn id="7" dur="500" fill="hold"/>
                                        <p:tgtEl>
                                          <p:spTgt spid="2">
                                            <p:graphicEl>
                                              <a:dgm id="{AA46E460-1A26-4AC2-9B66-ED2D86D65AA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AA46E460-1A26-4AC2-9B66-ED2D86D65AA6}"/>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graphicEl>
                                              <a:dgm id="{71C9633A-0FFB-457D-8C5A-74EFC54332D1}"/>
                                            </p:graphicEl>
                                          </p:spTgt>
                                        </p:tgtEl>
                                        <p:attrNameLst>
                                          <p:attrName>style.visibility</p:attrName>
                                        </p:attrNameLst>
                                      </p:cBhvr>
                                      <p:to>
                                        <p:strVal val="visible"/>
                                      </p:to>
                                    </p:set>
                                    <p:anim calcmode="lin" valueType="num">
                                      <p:cBhvr additive="base">
                                        <p:cTn id="11" dur="500" fill="hold"/>
                                        <p:tgtEl>
                                          <p:spTgt spid="2">
                                            <p:graphicEl>
                                              <a:dgm id="{71C9633A-0FFB-457D-8C5A-74EFC54332D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graphicEl>
                                              <a:dgm id="{71C9633A-0FFB-457D-8C5A-74EFC54332D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graphicEl>
                                              <a:dgm id="{2673385A-AB44-4413-B561-8B87DDFD498A}"/>
                                            </p:graphicEl>
                                          </p:spTgt>
                                        </p:tgtEl>
                                        <p:attrNameLst>
                                          <p:attrName>style.visibility</p:attrName>
                                        </p:attrNameLst>
                                      </p:cBhvr>
                                      <p:to>
                                        <p:strVal val="visible"/>
                                      </p:to>
                                    </p:set>
                                    <p:anim calcmode="lin" valueType="num">
                                      <p:cBhvr additive="base">
                                        <p:cTn id="17" dur="500" fill="hold"/>
                                        <p:tgtEl>
                                          <p:spTgt spid="2">
                                            <p:graphicEl>
                                              <a:dgm id="{2673385A-AB44-4413-B561-8B87DDFD498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graphicEl>
                                              <a:dgm id="{2673385A-AB44-4413-B561-8B87DDFD498A}"/>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graphicEl>
                                              <a:dgm id="{7AA21ED3-D57E-47F7-B4BC-29B60807F543}"/>
                                            </p:graphicEl>
                                          </p:spTgt>
                                        </p:tgtEl>
                                        <p:attrNameLst>
                                          <p:attrName>style.visibility</p:attrName>
                                        </p:attrNameLst>
                                      </p:cBhvr>
                                      <p:to>
                                        <p:strVal val="visible"/>
                                      </p:to>
                                    </p:set>
                                    <p:anim calcmode="lin" valueType="num">
                                      <p:cBhvr additive="base">
                                        <p:cTn id="23" dur="500" fill="hold"/>
                                        <p:tgtEl>
                                          <p:spTgt spid="2">
                                            <p:graphicEl>
                                              <a:dgm id="{7AA21ED3-D57E-47F7-B4BC-29B60807F543}"/>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graphicEl>
                                              <a:dgm id="{7AA21ED3-D57E-47F7-B4BC-29B60807F543}"/>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graphicEl>
                                              <a:dgm id="{17758592-BA7D-4EA2-B0A4-22F134DCF816}"/>
                                            </p:graphicEl>
                                          </p:spTgt>
                                        </p:tgtEl>
                                        <p:attrNameLst>
                                          <p:attrName>style.visibility</p:attrName>
                                        </p:attrNameLst>
                                      </p:cBhvr>
                                      <p:to>
                                        <p:strVal val="visible"/>
                                      </p:to>
                                    </p:set>
                                    <p:anim calcmode="lin" valueType="num">
                                      <p:cBhvr additive="base">
                                        <p:cTn id="27" dur="500" fill="hold"/>
                                        <p:tgtEl>
                                          <p:spTgt spid="2">
                                            <p:graphicEl>
                                              <a:dgm id="{17758592-BA7D-4EA2-B0A4-22F134DCF816}"/>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graphicEl>
                                              <a:dgm id="{17758592-BA7D-4EA2-B0A4-22F134DCF816}"/>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graphicEl>
                                              <a:dgm id="{AEB18BF1-C778-46B6-A05A-EC8848059687}"/>
                                            </p:graphicEl>
                                          </p:spTgt>
                                        </p:tgtEl>
                                        <p:attrNameLst>
                                          <p:attrName>style.visibility</p:attrName>
                                        </p:attrNameLst>
                                      </p:cBhvr>
                                      <p:to>
                                        <p:strVal val="visible"/>
                                      </p:to>
                                    </p:set>
                                    <p:anim calcmode="lin" valueType="num">
                                      <p:cBhvr additive="base">
                                        <p:cTn id="33" dur="500" fill="hold"/>
                                        <p:tgtEl>
                                          <p:spTgt spid="2">
                                            <p:graphicEl>
                                              <a:dgm id="{AEB18BF1-C778-46B6-A05A-EC8848059687}"/>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graphicEl>
                                              <a:dgm id="{AEB18BF1-C778-46B6-A05A-EC8848059687}"/>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
                                            <p:graphicEl>
                                              <a:dgm id="{ED1D1D7E-150B-4874-8989-243B44E6FD1F}"/>
                                            </p:graphicEl>
                                          </p:spTgt>
                                        </p:tgtEl>
                                        <p:attrNameLst>
                                          <p:attrName>style.visibility</p:attrName>
                                        </p:attrNameLst>
                                      </p:cBhvr>
                                      <p:to>
                                        <p:strVal val="visible"/>
                                      </p:to>
                                    </p:set>
                                    <p:anim calcmode="lin" valueType="num">
                                      <p:cBhvr additive="base">
                                        <p:cTn id="39" dur="500" fill="hold"/>
                                        <p:tgtEl>
                                          <p:spTgt spid="2">
                                            <p:graphicEl>
                                              <a:dgm id="{ED1D1D7E-150B-4874-8989-243B44E6FD1F}"/>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graphicEl>
                                              <a:dgm id="{ED1D1D7E-150B-4874-8989-243B44E6FD1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70BE1D-633F-4482-84A5-8150F53CED9E}"/>
              </a:ext>
            </a:extLst>
          </p:cNvPr>
          <p:cNvGraphicFramePr>
            <a:graphicFrameLocks noGrp="1"/>
          </p:cNvGraphicFramePr>
          <p:nvPr>
            <p:extLst>
              <p:ext uri="{D42A27DB-BD31-4B8C-83A1-F6EECF244321}">
                <p14:modId xmlns:p14="http://schemas.microsoft.com/office/powerpoint/2010/main" val="4219814821"/>
              </p:ext>
            </p:extLst>
          </p:nvPr>
        </p:nvGraphicFramePr>
        <p:xfrm>
          <a:off x="365763" y="2478388"/>
          <a:ext cx="11475718" cy="1716819"/>
        </p:xfrm>
        <a:graphic>
          <a:graphicData uri="http://schemas.openxmlformats.org/drawingml/2006/table">
            <a:tbl>
              <a:tblPr firstRow="1" bandRow="1">
                <a:tableStyleId>{F5AB1C69-6EDB-4FF4-983F-18BD219EF322}</a:tableStyleId>
              </a:tblPr>
              <a:tblGrid>
                <a:gridCol w="1846996">
                  <a:extLst>
                    <a:ext uri="{9D8B030D-6E8A-4147-A177-3AD203B41FA5}">
                      <a16:colId xmlns:a16="http://schemas.microsoft.com/office/drawing/2014/main" val="687707979"/>
                    </a:ext>
                  </a:extLst>
                </a:gridCol>
                <a:gridCol w="1846996">
                  <a:extLst>
                    <a:ext uri="{9D8B030D-6E8A-4147-A177-3AD203B41FA5}">
                      <a16:colId xmlns:a16="http://schemas.microsoft.com/office/drawing/2014/main" val="4172558478"/>
                    </a:ext>
                  </a:extLst>
                </a:gridCol>
                <a:gridCol w="1846996">
                  <a:extLst>
                    <a:ext uri="{9D8B030D-6E8A-4147-A177-3AD203B41FA5}">
                      <a16:colId xmlns:a16="http://schemas.microsoft.com/office/drawing/2014/main" val="1896494023"/>
                    </a:ext>
                  </a:extLst>
                </a:gridCol>
                <a:gridCol w="2617307">
                  <a:extLst>
                    <a:ext uri="{9D8B030D-6E8A-4147-A177-3AD203B41FA5}">
                      <a16:colId xmlns:a16="http://schemas.microsoft.com/office/drawing/2014/main" val="3764867978"/>
                    </a:ext>
                  </a:extLst>
                </a:gridCol>
                <a:gridCol w="3317423">
                  <a:extLst>
                    <a:ext uri="{9D8B030D-6E8A-4147-A177-3AD203B41FA5}">
                      <a16:colId xmlns:a16="http://schemas.microsoft.com/office/drawing/2014/main" val="1523465840"/>
                    </a:ext>
                  </a:extLst>
                </a:gridCol>
              </a:tblGrid>
              <a:tr h="322017">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Total Referrals Made to CSVMS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Self-Referrals</a:t>
                      </a:r>
                    </a:p>
                    <a:p>
                      <a:pPr marL="0" marR="0" algn="ctr">
                        <a:lnSpc>
                          <a:spcPct val="107000"/>
                        </a:lnSpc>
                        <a:spcBef>
                          <a:spcPts val="0"/>
                        </a:spcBef>
                        <a:spcAft>
                          <a:spcPts val="0"/>
                        </a:spcAft>
                      </a:pPr>
                      <a:r>
                        <a:rPr sz="1400" dirty="0">
                          <a:latin typeface="Times New Roman" panose="02020603050405020304" pitchFamily="18" charset="0"/>
                          <a:cs typeface="Times New Roman" panose="02020603050405020304" pitchFamily="18" charset="0"/>
                        </a:rPr>
                        <a:t>Made to CSVMS</a:t>
                      </a:r>
                      <a:endParaRPr sz="14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Third Party Referrals Made to CSVMS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CSVMS Referrals Made to Campus-Based Resources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CSVMS Referrals Made to </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Community-Based Resources</a:t>
                      </a:r>
                    </a:p>
                    <a:p>
                      <a:pPr marL="0" marR="0" algn="ctr">
                        <a:lnSpc>
                          <a:spcPct val="107000"/>
                        </a:lnSpc>
                        <a:spcBef>
                          <a:spcPts val="0"/>
                        </a:spcBef>
                        <a:spcAft>
                          <a:spcPts val="0"/>
                        </a:spcAft>
                      </a:pP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9909869"/>
                  </a:ext>
                </a:extLst>
              </a:tr>
              <a:tr h="818992">
                <a:tc>
                  <a:txBody>
                    <a:body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rPr>
                        <a:t>9</a:t>
                      </a:r>
                      <a:endParaRPr lang="en-US" sz="1400" b="0" dirty="0">
                        <a:solidFill>
                          <a:schemeClr val="tx1"/>
                        </a:solidFill>
                        <a:effectLst/>
                        <a:latin typeface="+mj-lt"/>
                      </a:endParaRPr>
                    </a:p>
                  </a:txBody>
                  <a:tcPr marL="68580" marR="68580" marT="0" marB="0"/>
                </a:tc>
                <a:tc>
                  <a:txBody>
                    <a:body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rPr>
                        <a:t>7</a:t>
                      </a: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rPr>
                        <a:t>2</a:t>
                      </a: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rPr>
                        <a:t>9</a:t>
                      </a: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rPr>
                        <a:t>9</a:t>
                      </a: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3984909"/>
                  </a:ext>
                </a:extLst>
              </a:tr>
            </a:tbl>
          </a:graphicData>
        </a:graphic>
      </p:graphicFrame>
      <p:sp>
        <p:nvSpPr>
          <p:cNvPr id="6" name="Rectangle 5"/>
          <p:cNvSpPr/>
          <p:nvPr/>
        </p:nvSpPr>
        <p:spPr>
          <a:xfrm>
            <a:off x="2156460" y="483117"/>
            <a:ext cx="7879080" cy="1077218"/>
          </a:xfrm>
          <a:prstGeom prst="rect">
            <a:avLst/>
          </a:prstGeom>
          <a:noFill/>
        </p:spPr>
        <p:txBody>
          <a:bodyPr wrap="square" lIns="91440" tIns="45720" rIns="91440" bIns="45720">
            <a:spAutoFit/>
          </a:bodyPr>
          <a:lstStyle/>
          <a:p>
            <a:pPr algn="ctr"/>
            <a:r>
              <a:rPr lang="en-US" sz="32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Coordinator of Student-Veterans &amp; Military </a:t>
            </a:r>
          </a:p>
          <a:p>
            <a:pPr algn="ctr"/>
            <a:r>
              <a:rPr lang="en-US" sz="32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Services Outcome Measurement</a:t>
            </a:r>
          </a:p>
        </p:txBody>
      </p:sp>
    </p:spTree>
    <p:extLst>
      <p:ext uri="{BB962C8B-B14F-4D97-AF65-F5344CB8AC3E}">
        <p14:creationId xmlns:p14="http://schemas.microsoft.com/office/powerpoint/2010/main" val="31379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question mark clipart">
            <a:extLst>
              <a:ext uri="{FF2B5EF4-FFF2-40B4-BE49-F238E27FC236}">
                <a16:creationId xmlns:a16="http://schemas.microsoft.com/office/drawing/2014/main" id="{3DB288F4-4505-4BDA-A037-85960CB57577}"/>
              </a:ext>
            </a:extLst>
          </p:cNvPr>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a:xfrm>
            <a:off x="4338017" y="2083694"/>
            <a:ext cx="3515967" cy="35440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2EC4E9-9940-4F6A-9F70-555B684C7B8B}"/>
              </a:ext>
            </a:extLst>
          </p:cNvPr>
          <p:cNvSpPr/>
          <p:nvPr/>
        </p:nvSpPr>
        <p:spPr>
          <a:xfrm>
            <a:off x="4441282" y="243840"/>
            <a:ext cx="3309437" cy="1569660"/>
          </a:xfrm>
          <a:prstGeom prst="rect">
            <a:avLst/>
          </a:prstGeom>
          <a:noFill/>
        </p:spPr>
        <p:txBody>
          <a:bodyPr wrap="square" lIns="91440" tIns="45720" rIns="91440" bIns="45720">
            <a:spAutoFit/>
          </a:bodyPr>
          <a:lstStyle/>
          <a:p>
            <a:pPr algn="ctr"/>
            <a:r>
              <a:rPr lang="en-US" sz="96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Q&amp;A</a:t>
            </a:r>
          </a:p>
        </p:txBody>
      </p:sp>
      <p:sp>
        <p:nvSpPr>
          <p:cNvPr id="4" name="Rectangle 3">
            <a:extLst>
              <a:ext uri="{FF2B5EF4-FFF2-40B4-BE49-F238E27FC236}">
                <a16:creationId xmlns:a16="http://schemas.microsoft.com/office/drawing/2014/main" id="{D4AC9F69-614F-42EF-AAE9-EFC74C8FFA6A}"/>
              </a:ext>
            </a:extLst>
          </p:cNvPr>
          <p:cNvSpPr/>
          <p:nvPr/>
        </p:nvSpPr>
        <p:spPr>
          <a:xfrm>
            <a:off x="1979630" y="6291680"/>
            <a:ext cx="8232741" cy="461665"/>
          </a:xfrm>
          <a:prstGeom prst="rect">
            <a:avLst/>
          </a:prstGeom>
        </p:spPr>
        <p:txBody>
          <a:bodyPr wrap="square">
            <a:spAutoFit/>
          </a:bodyPr>
          <a:lstStyle/>
          <a:p>
            <a:pPr algn="ctr">
              <a:lnSpc>
                <a:spcPct val="200000"/>
              </a:lnSpc>
            </a:pPr>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University of Wisconsin—Whitewater             Richard Harris, MSW, APSW             HarrisR05@uww.edu          (608) 718 - 6120</a:t>
            </a: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5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040" y="296508"/>
            <a:ext cx="3423920" cy="707886"/>
          </a:xfrm>
          <a:prstGeom prst="rect">
            <a:avLst/>
          </a:prstGeom>
          <a:noFill/>
        </p:spPr>
        <p:txBody>
          <a:bodyPr wrap="square" lIns="91440" tIns="45720" rIns="91440" bIns="45720">
            <a:spAutoFit/>
          </a:bodyPr>
          <a:lstStyle/>
          <a:p>
            <a:pPr algn="ctr"/>
            <a:r>
              <a:rPr lang="en-US" sz="40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Works Cited</a:t>
            </a:r>
          </a:p>
        </p:txBody>
      </p:sp>
      <p:sp>
        <p:nvSpPr>
          <p:cNvPr id="3" name="Rectangle 2"/>
          <p:cNvSpPr/>
          <p:nvPr/>
        </p:nvSpPr>
        <p:spPr>
          <a:xfrm>
            <a:off x="499110" y="1197113"/>
            <a:ext cx="11193780" cy="5047536"/>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American Psychological Association (October 2011, Vol 42, No. 9):  </a:t>
            </a:r>
            <a:r>
              <a:rPr lang="en-US" sz="1400" i="1" dirty="0">
                <a:latin typeface="Times New Roman" panose="02020603050405020304" pitchFamily="18" charset="0"/>
                <a:cs typeface="Times New Roman" panose="02020603050405020304" pitchFamily="18" charset="0"/>
              </a:rPr>
              <a:t>Suicide risk is high among war veterans in college study finds.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Bryan, A. O., Theriault, J. L., &amp; Bryan, C. J. (2015). Self-forgiveness, posttraumatic stress, and suicide attempts among military personnel and </a:t>
            </a:r>
            <a:r>
              <a:rPr lang="sv-SE" altLang="sv-SE" sz="1400" dirty="0">
                <a:latin typeface="Times New Roman" panose="02020603050405020304" pitchFamily="18" charset="0"/>
                <a:cs typeface="Times New Roman" panose="02020603050405020304" pitchFamily="18" charset="0"/>
              </a:rPr>
              <a:t>veterans. 	</a:t>
            </a:r>
            <a:r>
              <a:rPr lang="sv-SE" altLang="sv-SE" sz="1400" i="1" dirty="0">
                <a:latin typeface="Times New Roman" panose="02020603050405020304" pitchFamily="18" charset="0"/>
                <a:cs typeface="Times New Roman" panose="02020603050405020304" pitchFamily="18" charset="0"/>
              </a:rPr>
              <a:t>Traumatology, 21, </a:t>
            </a:r>
            <a:r>
              <a:rPr lang="sv-SE" altLang="sv-SE" sz="1400" dirty="0">
                <a:latin typeface="Times New Roman" panose="02020603050405020304" pitchFamily="18" charset="0"/>
                <a:cs typeface="Times New Roman" panose="02020603050405020304" pitchFamily="18" charset="0"/>
              </a:rPr>
              <a:t>40 – 46. http://dx.doi.org/10.1037/</a:t>
            </a:r>
            <a:r>
              <a:rPr lang="en-US" sz="1400" dirty="0">
                <a:latin typeface="Times New Roman" panose="02020603050405020304" pitchFamily="18" charset="0"/>
                <a:cs typeface="Times New Roman" panose="02020603050405020304" pitchFamily="18" charset="0"/>
              </a:rPr>
              <a:t>Trm0000017</a:t>
            </a:r>
          </a:p>
          <a:p>
            <a:endParaRPr lang="en-US" sz="1400" dirty="0"/>
          </a:p>
          <a:p>
            <a:r>
              <a:rPr lang="en-US" sz="1400" dirty="0">
                <a:latin typeface="Times New Roman" panose="02020603050405020304" pitchFamily="18" charset="0"/>
                <a:cs typeface="Times New Roman" panose="02020603050405020304" pitchFamily="18" charset="0"/>
              </a:rPr>
              <a:t>Bryan, C. J., Bryan, A. O., &amp; </a:t>
            </a:r>
            <a:r>
              <a:rPr lang="en-US" sz="1400" dirty="0" err="1">
                <a:latin typeface="Times New Roman" panose="02020603050405020304" pitchFamily="18" charset="0"/>
                <a:cs typeface="Times New Roman" panose="02020603050405020304" pitchFamily="18" charset="0"/>
              </a:rPr>
              <a:t>Clemans</a:t>
            </a:r>
            <a:r>
              <a:rPr lang="en-US" sz="1400" dirty="0">
                <a:latin typeface="Times New Roman" panose="02020603050405020304" pitchFamily="18" charset="0"/>
                <a:cs typeface="Times New Roman" panose="02020603050405020304" pitchFamily="18" charset="0"/>
              </a:rPr>
              <a:t>, T. A. (2015). The association of military and pre-military sexual trauma with risk for suicide ideation, plans, and 	attempts. </a:t>
            </a:r>
            <a:r>
              <a:rPr lang="en-US" sz="1400" i="1" dirty="0">
                <a:latin typeface="Times New Roman" panose="02020603050405020304" pitchFamily="18" charset="0"/>
                <a:cs typeface="Times New Roman" panose="02020603050405020304" pitchFamily="18" charset="0"/>
              </a:rPr>
              <a:t>Psychiatry Research, 227, </a:t>
            </a:r>
            <a:r>
              <a:rPr lang="en-US" sz="1400" dirty="0">
                <a:latin typeface="Times New Roman" panose="02020603050405020304" pitchFamily="18" charset="0"/>
                <a:cs typeface="Times New Roman" panose="02020603050405020304" pitchFamily="18" charset="0"/>
              </a:rPr>
              <a:t>246–252.</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Office of Suicide Prevention: Suicide Among Veterans and Other Americans, 2001-2014. 	</a:t>
            </a:r>
            <a:r>
              <a:rPr lang="en-US" sz="1400" dirty="0">
                <a:latin typeface="Times New Roman" panose="02020603050405020304" pitchFamily="18" charset="0"/>
                <a:cs typeface="Times New Roman" panose="02020603050405020304" pitchFamily="18" charset="0"/>
                <a:hlinkClick r:id="rId2"/>
              </a:rPr>
              <a:t>https://www.mentalhealth.va.gov/docs/2016suicidedatareport.pdf</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Ray-</a:t>
            </a:r>
            <a:r>
              <a:rPr lang="en-US" sz="1400" dirty="0" err="1">
                <a:latin typeface="Times New Roman" panose="02020603050405020304" pitchFamily="18" charset="0"/>
                <a:cs typeface="Times New Roman" panose="02020603050405020304" pitchFamily="18" charset="0"/>
              </a:rPr>
              <a:t>Sannerud</a:t>
            </a:r>
            <a:r>
              <a:rPr lang="en-US" sz="1400" dirty="0">
                <a:latin typeface="Times New Roman" panose="02020603050405020304" pitchFamily="18" charset="0"/>
                <a:cs typeface="Times New Roman" panose="02020603050405020304" pitchFamily="18" charset="0"/>
              </a:rPr>
              <a:t>, B. N., Bryan, C. J., Perry, N. S., &amp; Bryan, A. O. (2015). High levels of emotional distress, trauma exposure, and self-injurious thoughts 	and behaviors among military personnel and veterans with a history of same sex behavior. </a:t>
            </a:r>
            <a:r>
              <a:rPr lang="en-US" sz="1400" i="1" dirty="0">
                <a:latin typeface="Times New Roman" panose="02020603050405020304" pitchFamily="18" charset="0"/>
                <a:cs typeface="Times New Roman" panose="02020603050405020304" pitchFamily="18" charset="0"/>
              </a:rPr>
              <a:t>Psychology of Sexual Orientation and Gender 	Diversity, 2, </a:t>
            </a:r>
            <a:r>
              <a:rPr lang="en-US" sz="1400" dirty="0">
                <a:latin typeface="Times New Roman" panose="02020603050405020304" pitchFamily="18" charset="0"/>
                <a:cs typeface="Times New Roman" panose="02020603050405020304" pitchFamily="18" charset="0"/>
              </a:rPr>
              <a:t>130–137. </a:t>
            </a:r>
            <a:r>
              <a:rPr lang="en-US" sz="1400" dirty="0">
                <a:latin typeface="Times New Roman" panose="02020603050405020304" pitchFamily="18" charset="0"/>
                <a:cs typeface="Times New Roman" panose="02020603050405020304" pitchFamily="18" charset="0"/>
                <a:hlinkClick r:id="rId3"/>
              </a:rPr>
              <a:t>http://dx.doi.org/10.1037/sgd0000096</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Rolbiecki, A. J., Pelts, M. D., &amp; Albright, D. L. (2015). Student veterans impacted by military sexual trauma. In J. E. </a:t>
            </a:r>
            <a:r>
              <a:rPr lang="en-US" sz="1400" dirty="0" err="1">
                <a:latin typeface="Times New Roman" panose="02020603050405020304" pitchFamily="18" charset="0"/>
                <a:cs typeface="Times New Roman" panose="02020603050405020304" pitchFamily="18" charset="0"/>
              </a:rPr>
              <a:t>Coll</a:t>
            </a:r>
            <a:r>
              <a:rPr lang="en-US" sz="1400" dirty="0">
                <a:latin typeface="Times New Roman" panose="02020603050405020304" pitchFamily="18" charset="0"/>
                <a:cs typeface="Times New Roman" panose="02020603050405020304" pitchFamily="18" charset="0"/>
              </a:rPr>
              <a:t> &amp; E. L. Weiss (Eds.), 	</a:t>
            </a:r>
            <a:r>
              <a:rPr lang="en-US" sz="1400" i="1" dirty="0">
                <a:latin typeface="Times New Roman" panose="02020603050405020304" pitchFamily="18" charset="0"/>
                <a:cs typeface="Times New Roman" panose="02020603050405020304" pitchFamily="18" charset="0"/>
              </a:rPr>
              <a:t>Supporting veterans in higher education: A primer for administrators, faculty, and academic advisors </a:t>
            </a:r>
            <a:r>
              <a:rPr lang="en-US" sz="1400" dirty="0">
                <a:latin typeface="Times New Roman" panose="02020603050405020304" pitchFamily="18" charset="0"/>
                <a:cs typeface="Times New Roman" panose="02020603050405020304" pitchFamily="18" charset="0"/>
              </a:rPr>
              <a:t>(pp. 221–238). Chicago, IL: Lyceum 	Books.</a:t>
            </a:r>
          </a:p>
          <a:p>
            <a:endParaRPr lang="en-US" sz="1400" dirty="0">
              <a:latin typeface="Times New Roman" panose="02020603050405020304" pitchFamily="18" charset="0"/>
              <a:cs typeface="Times New Roman" panose="02020603050405020304" pitchFamily="18" charset="0"/>
            </a:endParaRPr>
          </a:p>
          <a:p>
            <a:r>
              <a:rPr lang="nb-NO" altLang="nb-NO" sz="1400" dirty="0">
                <a:latin typeface="Times New Roman" panose="02020603050405020304" pitchFamily="18" charset="0"/>
                <a:cs typeface="Times New Roman" panose="02020603050405020304" pitchFamily="18" charset="0"/>
              </a:rPr>
              <a:t>Rudd, D. M., Goulding, J., &amp; Bryan, C. J. (2011). Student veterans: A </a:t>
            </a:r>
            <a:r>
              <a:rPr lang="en-US" sz="1400" dirty="0">
                <a:latin typeface="Times New Roman" panose="02020603050405020304" pitchFamily="18" charset="0"/>
                <a:cs typeface="Times New Roman" panose="02020603050405020304" pitchFamily="18" charset="0"/>
              </a:rPr>
              <a:t>national survey exploring psychological symptoms and suicide risk. </a:t>
            </a:r>
            <a:r>
              <a:rPr lang="en-US" sz="1400" i="1" dirty="0">
                <a:latin typeface="Times New Roman" panose="02020603050405020304" pitchFamily="18" charset="0"/>
                <a:cs typeface="Times New Roman" panose="02020603050405020304" pitchFamily="18" charset="0"/>
              </a:rPr>
              <a:t>Professional 	Psychology: Research and Practice, 42, </a:t>
            </a:r>
            <a:r>
              <a:rPr lang="en-US" sz="1400" dirty="0">
                <a:latin typeface="Times New Roman" panose="02020603050405020304" pitchFamily="18" charset="0"/>
                <a:cs typeface="Times New Roman" panose="02020603050405020304" pitchFamily="18" charset="0"/>
              </a:rPr>
              <a:t>354–360. </a:t>
            </a:r>
            <a:r>
              <a:rPr lang="en-US" sz="1400" dirty="0">
                <a:latin typeface="Times New Roman" panose="02020603050405020304" pitchFamily="18" charset="0"/>
                <a:cs typeface="Times New Roman" panose="02020603050405020304" pitchFamily="18" charset="0"/>
                <a:hlinkClick r:id="rId4"/>
              </a:rPr>
              <a:t>http://dx.doi.org/10.1037/a0025164</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National Center for Veterans Studies, The University of Utah &amp; </a:t>
            </a:r>
            <a:r>
              <a:rPr lang="en-US" sz="1400" dirty="0" err="1">
                <a:latin typeface="Times New Roman" panose="02020603050405020304" pitchFamily="18" charset="0"/>
                <a:cs typeface="Times New Roman" panose="02020603050405020304" pitchFamily="18" charset="0"/>
              </a:rPr>
              <a:t>Kognito</a:t>
            </a:r>
            <a:r>
              <a:rPr lang="en-US" sz="1400" dirty="0">
                <a:latin typeface="Times New Roman" panose="02020603050405020304" pitchFamily="18" charset="0"/>
                <a:cs typeface="Times New Roman" panose="02020603050405020304" pitchFamily="18" charset="0"/>
              </a:rPr>
              <a:t> (2017): </a:t>
            </a:r>
            <a:r>
              <a:rPr lang="en-US" sz="1400" i="1" dirty="0">
                <a:latin typeface="Times New Roman" panose="02020603050405020304" pitchFamily="18" charset="0"/>
                <a:cs typeface="Times New Roman" panose="02020603050405020304" pitchFamily="18" charset="0"/>
              </a:rPr>
              <a:t>Are Campuses Ready to Support Student Veterans?</a:t>
            </a:r>
          </a:p>
        </p:txBody>
      </p:sp>
    </p:spTree>
    <p:extLst>
      <p:ext uri="{BB962C8B-B14F-4D97-AF65-F5344CB8AC3E}">
        <p14:creationId xmlns:p14="http://schemas.microsoft.com/office/powerpoint/2010/main" val="68068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veterans on campus"/>
          <p:cNvPicPr/>
          <p:nvPr/>
        </p:nvPicPr>
        <p:blipFill rotWithShape="1">
          <a:blip r:embed="rId3">
            <a:extLst>
              <a:ext uri="{BEBA8EAE-BF5A-486C-A8C5-ECC9F3942E4B}">
                <a14:imgProps xmlns:a14="http://schemas.microsoft.com/office/drawing/2010/main">
                  <a14:imgLayer r:embed="rId4">
                    <a14:imgEffect>
                      <a14:backgroundRemoval t="0" b="100000" l="313" r="99792">
                        <a14:foregroundMark x1="20938" y1="34831" x2="20938" y2="34831"/>
                        <a14:foregroundMark x1="18750" y1="34457" x2="18750" y2="34457"/>
                        <a14:foregroundMark x1="16250" y1="40075" x2="16250" y2="40075"/>
                        <a14:foregroundMark x1="19792" y1="40262" x2="19792" y2="40262"/>
                        <a14:foregroundMark x1="22083" y1="40824" x2="22083" y2="40824"/>
                        <a14:foregroundMark x1="25313" y1="37828" x2="25313" y2="37828"/>
                        <a14:foregroundMark x1="27292" y1="40075" x2="27292" y2="40075"/>
                        <a14:foregroundMark x1="38542" y1="40075" x2="38542" y2="40075"/>
                        <a14:foregroundMark x1="47083" y1="40637" x2="47083" y2="40637"/>
                        <a14:foregroundMark x1="54792" y1="40449" x2="54792" y2="40449"/>
                        <a14:foregroundMark x1="9896" y1="51498" x2="9896" y2="51498"/>
                        <a14:foregroundMark x1="14271" y1="54307" x2="14271" y2="54307"/>
                        <a14:foregroundMark x1="12708" y1="54869" x2="12708" y2="54869"/>
                        <a14:foregroundMark x1="8125" y1="63109" x2="8125" y2="63109"/>
                        <a14:foregroundMark x1="7813" y1="64419" x2="7813" y2="64419"/>
                        <a14:backgroundMark x1="21563" y1="21723" x2="21563" y2="21723"/>
                        <a14:backgroundMark x1="33958" y1="32022" x2="33958" y2="32022"/>
                        <a14:backgroundMark x1="23750" y1="37266" x2="23750" y2="37266"/>
                        <a14:backgroundMark x1="40833" y1="45880" x2="40833" y2="45880"/>
                        <a14:backgroundMark x1="41354" y1="44195" x2="41354" y2="44195"/>
                        <a14:backgroundMark x1="47604" y1="33895" x2="47604" y2="33895"/>
                        <a14:backgroundMark x1="51563" y1="45693" x2="51563" y2="45693"/>
                        <a14:backgroundMark x1="55625" y1="45131" x2="55625" y2="45131"/>
                        <a14:backgroundMark x1="51979" y1="23970" x2="51979" y2="23970"/>
                        <a14:backgroundMark x1="51667" y1="9551" x2="51667" y2="9551"/>
                        <a14:backgroundMark x1="54792" y1="17978" x2="54792" y2="17978"/>
                        <a14:backgroundMark x1="55417" y1="42322" x2="55417" y2="42322"/>
                        <a14:backgroundMark x1="45000" y1="61610" x2="45000" y2="61610"/>
                        <a14:backgroundMark x1="30312" y1="50936" x2="30312" y2="50936"/>
                        <a14:backgroundMark x1="61250" y1="19476" x2="61250" y2="19476"/>
                        <a14:backgroundMark x1="65208" y1="9925" x2="65208" y2="9925"/>
                        <a14:backgroundMark x1="64896" y1="7865" x2="64896" y2="7865"/>
                        <a14:backgroundMark x1="56354" y1="8240" x2="56354" y2="8240"/>
                        <a14:backgroundMark x1="88854" y1="52622" x2="88854" y2="52622"/>
                        <a14:backgroundMark x1="89896" y1="85393" x2="89896" y2="85393"/>
                        <a14:backgroundMark x1="75208" y1="85955" x2="75208" y2="85955"/>
                        <a14:backgroundMark x1="70208" y1="75094" x2="70208" y2="75094"/>
                        <a14:backgroundMark x1="38229" y1="78090" x2="38229" y2="78090"/>
                        <a14:backgroundMark x1="8229" y1="88577" x2="8229" y2="88577"/>
                        <a14:backgroundMark x1="29375" y1="65730" x2="29375" y2="65730"/>
                        <a14:backgroundMark x1="44271" y1="49251" x2="44271" y2="49251"/>
                        <a14:backgroundMark x1="61875" y1="11610" x2="61458" y2="11610"/>
                        <a14:backgroundMark x1="41979" y1="36142" x2="41979" y2="36142"/>
                        <a14:backgroundMark x1="48542" y1="81648" x2="48542" y2="81648"/>
                        <a14:backgroundMark x1="21354" y1="88577" x2="21354" y2="88577"/>
                        <a14:backgroundMark x1="37917" y1="88390" x2="37917" y2="88390"/>
                        <a14:backgroundMark x1="91146" y1="93633" x2="91146" y2="93633"/>
                        <a14:backgroundMark x1="71563" y1="86891" x2="71563" y2="86891"/>
                        <a14:backgroundMark x1="42604" y1="70599" x2="42604" y2="70599"/>
                        <a14:backgroundMark x1="60104" y1="20974" x2="60625" y2="20974"/>
                        <a14:backgroundMark x1="58438" y1="50936" x2="58438" y2="50936"/>
                        <a14:backgroundMark x1="38333" y1="71910" x2="38333" y2="71910"/>
                        <a14:backgroundMark x1="13125" y1="80712" x2="13125" y2="80712"/>
                        <a14:backgroundMark x1="5938" y1="71910" x2="5938" y2="71910"/>
                        <a14:backgroundMark x1="18125" y1="89700" x2="18125" y2="89700"/>
                        <a14:backgroundMark x1="45625" y1="87453" x2="45625" y2="87453"/>
                        <a14:backgroundMark x1="55521" y1="72846" x2="55521" y2="72846"/>
                        <a14:backgroundMark x1="81875" y1="50562" x2="81875" y2="50562"/>
                        <a14:backgroundMark x1="90313" y1="18352" x2="90313" y2="18352"/>
                        <a14:backgroundMark x1="88229" y1="20037" x2="88229" y2="20037"/>
                        <a14:backgroundMark x1="86458" y1="23034" x2="86458" y2="23034"/>
                        <a14:backgroundMark x1="57708" y1="47940" x2="57708" y2="47940"/>
                        <a14:backgroundMark x1="28854" y1="86517" x2="28854" y2="83708"/>
                        <a14:backgroundMark x1="32396" y1="26404" x2="32396" y2="26404"/>
                        <a14:backgroundMark x1="61771" y1="56554" x2="61771" y2="56554"/>
                        <a14:backgroundMark x1="53229" y1="93633" x2="53229" y2="93633"/>
                        <a14:backgroundMark x1="17708" y1="90075" x2="17708" y2="90075"/>
                        <a14:backgroundMark x1="4792" y1="82022" x2="4792" y2="82022"/>
                        <a14:backgroundMark x1="23333" y1="61423" x2="23333" y2="61423"/>
                        <a14:backgroundMark x1="37083" y1="46629" x2="37083" y2="46629"/>
                        <a14:backgroundMark x1="33333" y1="35581" x2="33333" y2="35581"/>
                        <a14:backgroundMark x1="28542" y1="35768" x2="28542" y2="35768"/>
                        <a14:backgroundMark x1="51146" y1="75655" x2="51146" y2="75655"/>
                        <a14:backgroundMark x1="5313" y1="89513" x2="5313" y2="89513"/>
                        <a14:backgroundMark x1="20625" y1="66105" x2="20625" y2="66105"/>
                        <a14:backgroundMark x1="40521" y1="70225" x2="40521" y2="70225"/>
                        <a14:backgroundMark x1="45521" y1="89700" x2="45521" y2="89700"/>
                        <a14:backgroundMark x1="18125" y1="93633" x2="18125" y2="93633"/>
                        <a14:backgroundMark x1="84896" y1="93446" x2="84896" y2="93446"/>
                        <a14:backgroundMark x1="83542" y1="91011" x2="83542" y2="91011"/>
                        <a14:backgroundMark x1="81354" y1="90824" x2="81354" y2="90824"/>
                        <a14:backgroundMark x1="68021" y1="98315" x2="68021" y2="98315"/>
                        <a14:backgroundMark x1="33542" y1="62172" x2="33542" y2="62172"/>
                        <a14:backgroundMark x1="24479" y1="48127" x2="24479" y2="48127"/>
                        <a14:backgroundMark x1="23125" y1="94382" x2="23125" y2="94382"/>
                        <a14:backgroundMark x1="16250" y1="82397" x2="16250" y2="82397"/>
                        <a14:backgroundMark x1="37500" y1="75655" x2="37500" y2="75655"/>
                      </a14:backgroundRemoval>
                    </a14:imgEffect>
                  </a14:imgLayer>
                </a14:imgProps>
              </a:ext>
              <a:ext uri="{28A0092B-C50C-407E-A947-70E740481C1C}">
                <a14:useLocalDpi xmlns:a14="http://schemas.microsoft.com/office/drawing/2010/main" val="0"/>
              </a:ext>
            </a:extLst>
          </a:blip>
          <a:srcRect l="57377" r="4477"/>
          <a:stretch/>
        </p:blipFill>
        <p:spPr bwMode="auto">
          <a:xfrm>
            <a:off x="8833252" y="797558"/>
            <a:ext cx="2848143" cy="3495409"/>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2118918" y="488991"/>
            <a:ext cx="7954165" cy="769441"/>
          </a:xfrm>
          <a:prstGeom prst="rect">
            <a:avLst/>
          </a:prstGeom>
          <a:noFill/>
        </p:spPr>
        <p:txBody>
          <a:bodyPr wrap="none" lIns="91440" tIns="45720" rIns="91440" bIns="45720">
            <a:spAutoFit/>
          </a:bodyPr>
          <a:lstStyle/>
          <a:p>
            <a:pPr algn="ctr"/>
            <a:r>
              <a:rPr lang="en-US" sz="44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“The War at Home on Campus”</a:t>
            </a:r>
          </a:p>
        </p:txBody>
      </p:sp>
      <p:pic>
        <p:nvPicPr>
          <p:cNvPr id="2050" name="Picture 2" descr="Image result for school desk clip-art"/>
          <p:cNvPicPr>
            <a:picLocks noChangeAspect="1" noChangeArrowheads="1"/>
          </p:cNvPicPr>
          <p:nvPr/>
        </p:nvPicPr>
        <p:blipFill>
          <a:blip r:embed="rId5">
            <a:duotone>
              <a:prstClr val="black"/>
              <a:schemeClr val="tx1">
                <a:lumMod val="75000"/>
                <a:lumOff val="25000"/>
                <a:tint val="45000"/>
                <a:satMod val="400000"/>
              </a:schemeClr>
            </a:duotone>
            <a:extLst>
              <a:ext uri="{28A0092B-C50C-407E-A947-70E740481C1C}">
                <a14:useLocalDpi xmlns:a14="http://schemas.microsoft.com/office/drawing/2010/main" val="0"/>
              </a:ext>
            </a:extLst>
          </a:blip>
          <a:srcRect/>
          <a:stretch>
            <a:fillRect/>
          </a:stretch>
        </p:blipFill>
        <p:spPr bwMode="auto">
          <a:xfrm rot="10800000" flipV="1">
            <a:off x="671340" y="697906"/>
            <a:ext cx="1607127" cy="18473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5331" y="2685638"/>
            <a:ext cx="7901287" cy="769441"/>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Nearly half of college students who are military veterans reported contemplating suicide</a:t>
            </a:r>
          </a:p>
        </p:txBody>
      </p:sp>
      <p:sp>
        <p:nvSpPr>
          <p:cNvPr id="4" name="Rectangle 3"/>
          <p:cNvSpPr/>
          <p:nvPr/>
        </p:nvSpPr>
        <p:spPr>
          <a:xfrm>
            <a:off x="505331" y="3530256"/>
            <a:ext cx="7521611" cy="430887"/>
          </a:xfrm>
          <a:prstGeom prst="rect">
            <a:avLst/>
          </a:prstGeom>
        </p:spPr>
        <p:txBody>
          <a:bodyPr wrap="none">
            <a:spAutoFit/>
          </a:bodyPr>
          <a:lstStyle/>
          <a:p>
            <a:pPr marL="342900"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Approximately 20% reported having a plan to commit suicide</a:t>
            </a:r>
          </a:p>
        </p:txBody>
      </p:sp>
      <p:sp>
        <p:nvSpPr>
          <p:cNvPr id="7" name="Rectangle 6"/>
          <p:cNvSpPr/>
          <p:nvPr/>
        </p:nvSpPr>
        <p:spPr>
          <a:xfrm>
            <a:off x="505331" y="4125957"/>
            <a:ext cx="9812302" cy="430887"/>
          </a:xfrm>
          <a:prstGeom prst="rect">
            <a:avLst/>
          </a:prstGeom>
        </p:spPr>
        <p:txBody>
          <a:bodyPr wrap="none">
            <a:spAutoFit/>
          </a:bodyPr>
          <a:lstStyle/>
          <a:p>
            <a:pPr marL="342900"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Slightly more than10% reported having thoughts of committing suicide very often</a:t>
            </a:r>
          </a:p>
        </p:txBody>
      </p:sp>
      <p:sp>
        <p:nvSpPr>
          <p:cNvPr id="8" name="Rectangle 7"/>
          <p:cNvSpPr/>
          <p:nvPr/>
        </p:nvSpPr>
        <p:spPr>
          <a:xfrm>
            <a:off x="505331" y="4753973"/>
            <a:ext cx="4738798" cy="430887"/>
          </a:xfrm>
          <a:prstGeom prst="rect">
            <a:avLst/>
          </a:prstGeom>
        </p:spPr>
        <p:txBody>
          <a:bodyPr wrap="none">
            <a:spAutoFit/>
          </a:bodyPr>
          <a:lstStyle/>
          <a:p>
            <a:pPr marL="342900"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Nearly 8% reported a suicide attempt</a:t>
            </a:r>
          </a:p>
        </p:txBody>
      </p:sp>
      <p:sp>
        <p:nvSpPr>
          <p:cNvPr id="9" name="Rectangle 8"/>
          <p:cNvSpPr/>
          <p:nvPr/>
        </p:nvSpPr>
        <p:spPr>
          <a:xfrm>
            <a:off x="505331" y="5373149"/>
            <a:ext cx="8327921" cy="430887"/>
          </a:xfrm>
          <a:prstGeom prst="rect">
            <a:avLst/>
          </a:prstGeom>
        </p:spPr>
        <p:txBody>
          <a:bodyPr wrap="none">
            <a:spAutoFit/>
          </a:bodyPr>
          <a:lstStyle/>
          <a:p>
            <a:pPr marL="342900"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Almost 4% reported a suicide attempt was either likely or very likely</a:t>
            </a:r>
          </a:p>
        </p:txBody>
      </p:sp>
      <p:sp>
        <p:nvSpPr>
          <p:cNvPr id="10" name="Rectangle 9"/>
          <p:cNvSpPr/>
          <p:nvPr/>
        </p:nvSpPr>
        <p:spPr>
          <a:xfrm>
            <a:off x="412259" y="6406312"/>
            <a:ext cx="7786555" cy="276999"/>
          </a:xfrm>
          <a:prstGeom prst="rect">
            <a:avLst/>
          </a:prstGeom>
        </p:spPr>
        <p:txBody>
          <a:bodyPr wrap="none">
            <a:spAutoFit/>
          </a:bodyPr>
          <a:lstStyle/>
          <a:p>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American Psychological Association:  Suicide Risk High for War Veterans in College Study Finds (October, 2011)</a:t>
            </a:r>
          </a:p>
        </p:txBody>
      </p:sp>
    </p:spTree>
    <p:custDataLst>
      <p:tags r:id="rId1"/>
    </p:custDataLst>
    <p:extLst>
      <p:ext uri="{BB962C8B-B14F-4D97-AF65-F5344CB8AC3E}">
        <p14:creationId xmlns:p14="http://schemas.microsoft.com/office/powerpoint/2010/main" val="2184566454"/>
      </p:ext>
    </p:extLst>
  </p:cSld>
  <p:clrMapOvr>
    <a:masterClrMapping/>
  </p:clrMapOvr>
  <mc:AlternateContent xmlns:mc="http://schemas.openxmlformats.org/markup-compatibility/2006" xmlns:p14="http://schemas.microsoft.com/office/powerpoint/2010/main">
    <mc:Choice Requires="p14">
      <p:transition spd="slow" p14:dur="2000" advTm="31313"/>
    </mc:Choice>
    <mc:Fallback xmlns="">
      <p:transition spd="slow" advTm="313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out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BC2E22-F098-48F2-A4D2-5FA91ECFBF21}"/>
              </a:ext>
            </a:extLst>
          </p:cNvPr>
          <p:cNvSpPr/>
          <p:nvPr/>
        </p:nvSpPr>
        <p:spPr>
          <a:xfrm>
            <a:off x="8661350" y="4855676"/>
            <a:ext cx="3041244" cy="1077218"/>
          </a:xfrm>
          <a:prstGeom prst="rect">
            <a:avLst/>
          </a:prstGeom>
        </p:spPr>
        <p:txBody>
          <a:bodyPr wrap="square">
            <a:spAutoFit/>
          </a:bodyPr>
          <a:lstStyle/>
          <a:p>
            <a:r>
              <a:rPr lang="en-US" sz="1600" dirty="0">
                <a:solidFill>
                  <a:srgbClr val="000000"/>
                </a:solidFill>
                <a:latin typeface="Times New Roman" panose="02020603050405020304" pitchFamily="18" charset="0"/>
                <a:cs typeface="Times New Roman" panose="02020603050405020304" pitchFamily="18" charset="0"/>
              </a:rPr>
              <a:t>In September, 2017 Marine veteran and Pasadena City College student Efren “Ren” Celestino took his own life at 31 years old</a:t>
            </a:r>
            <a:endParaRPr lang="en-US" sz="1600" dirty="0">
              <a:solidFill>
                <a:srgbClr val="000000"/>
              </a:solidFill>
              <a:latin typeface="Times New Roman" panose="02020603050405020304" pitchFamily="18" charset="0"/>
              <a:cs typeface="Times New Roman" panose="02020603050405020304" pitchFamily="18" charset="0"/>
              <a:hlinkClick r:id="rId3"/>
            </a:endParaRPr>
          </a:p>
        </p:txBody>
      </p:sp>
      <p:pic>
        <p:nvPicPr>
          <p:cNvPr id="7" name="Picture 6" descr="Image result for Uriel Florez">
            <a:extLst>
              <a:ext uri="{FF2B5EF4-FFF2-40B4-BE49-F238E27FC236}">
                <a16:creationId xmlns:a16="http://schemas.microsoft.com/office/drawing/2014/main" id="{62792E20-7703-4541-920E-0CBF2E8826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50" t="279"/>
          <a:stretch/>
        </p:blipFill>
        <p:spPr bwMode="auto">
          <a:xfrm>
            <a:off x="4659257" y="1022487"/>
            <a:ext cx="2983350" cy="36464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4901723-D73A-4431-93B7-13A7F3BFB2A9}"/>
              </a:ext>
            </a:extLst>
          </p:cNvPr>
          <p:cNvSpPr/>
          <p:nvPr/>
        </p:nvSpPr>
        <p:spPr>
          <a:xfrm>
            <a:off x="4594055" y="4779698"/>
            <a:ext cx="3113753" cy="1323439"/>
          </a:xfrm>
          <a:prstGeom prst="rect">
            <a:avLst/>
          </a:prstGeom>
        </p:spPr>
        <p:txBody>
          <a:bodyPr wrap="square">
            <a:spAutoFit/>
          </a:bodyPr>
          <a:lstStyle/>
          <a:p>
            <a:r>
              <a:rPr lang="en-US" sz="1600" dirty="0">
                <a:solidFill>
                  <a:srgbClr val="2A2A2A"/>
                </a:solidFill>
                <a:latin typeface="Times New Roman" panose="02020603050405020304" pitchFamily="18" charset="0"/>
                <a:cs typeface="Times New Roman" panose="02020603050405020304" pitchFamily="18" charset="0"/>
              </a:rPr>
              <a:t>Uriel </a:t>
            </a:r>
            <a:r>
              <a:rPr lang="en-US" sz="1600" dirty="0" err="1">
                <a:solidFill>
                  <a:srgbClr val="2A2A2A"/>
                </a:solidFill>
                <a:latin typeface="Times New Roman" panose="02020603050405020304" pitchFamily="18" charset="0"/>
                <a:cs typeface="Times New Roman" panose="02020603050405020304" pitchFamily="18" charset="0"/>
              </a:rPr>
              <a:t>Florez</a:t>
            </a:r>
            <a:r>
              <a:rPr lang="en-US" sz="1600" dirty="0">
                <a:solidFill>
                  <a:srgbClr val="2A2A2A"/>
                </a:solidFill>
                <a:latin typeface="Times New Roman" panose="02020603050405020304" pitchFamily="18" charset="0"/>
                <a:cs typeface="Times New Roman" panose="02020603050405020304" pitchFamily="18" charset="0"/>
              </a:rPr>
              <a:t>, 29, was a political science major at Columbia University in New York and a Navy corpsman who served in Iraq.  Uri committed suicide on Sept. 6, 2016</a:t>
            </a:r>
            <a:endParaRPr lang="en-US" sz="1600" b="0" i="0" dirty="0">
              <a:solidFill>
                <a:srgbClr val="2A2A2A"/>
              </a:solidFill>
              <a:effectLst/>
              <a:latin typeface="Times New Roman" panose="02020603050405020304" pitchFamily="18" charset="0"/>
              <a:cs typeface="Times New Roman" panose="02020603050405020304" pitchFamily="18" charset="0"/>
            </a:endParaRPr>
          </a:p>
        </p:txBody>
      </p:sp>
      <p:pic>
        <p:nvPicPr>
          <p:cNvPr id="10" name="Picture 8" descr="Image may contain: 4 people, people smiling">
            <a:extLst>
              <a:ext uri="{FF2B5EF4-FFF2-40B4-BE49-F238E27FC236}">
                <a16:creationId xmlns:a16="http://schemas.microsoft.com/office/drawing/2014/main" id="{A09188B6-EB74-4016-A63A-7D0C05CE22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68" t="1281" r="51186" b="51890"/>
          <a:stretch/>
        </p:blipFill>
        <p:spPr bwMode="auto">
          <a:xfrm>
            <a:off x="8719244" y="1022487"/>
            <a:ext cx="2983350" cy="36464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5FF2B15-FA13-4315-A585-77F08C649BE8}"/>
              </a:ext>
            </a:extLst>
          </p:cNvPr>
          <p:cNvSpPr/>
          <p:nvPr/>
        </p:nvSpPr>
        <p:spPr>
          <a:xfrm>
            <a:off x="599271" y="189415"/>
            <a:ext cx="10993459" cy="769441"/>
          </a:xfrm>
          <a:prstGeom prst="rect">
            <a:avLst/>
          </a:prstGeom>
          <a:noFill/>
        </p:spPr>
        <p:txBody>
          <a:bodyPr wrap="none" lIns="91440" tIns="45720" rIns="91440" bIns="45720">
            <a:spAutoFit/>
          </a:bodyPr>
          <a:lstStyle/>
          <a:p>
            <a:pPr algn="ctr"/>
            <a:r>
              <a:rPr lang="en-US" sz="44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“Casualties of the War at Home on Campus”</a:t>
            </a:r>
          </a:p>
        </p:txBody>
      </p:sp>
      <p:pic>
        <p:nvPicPr>
          <p:cNvPr id="1026" name="Picture 2" descr="Image result for jared best army veteran">
            <a:extLst>
              <a:ext uri="{FF2B5EF4-FFF2-40B4-BE49-F238E27FC236}">
                <a16:creationId xmlns:a16="http://schemas.microsoft.com/office/drawing/2014/main" id="{73A93789-07BF-4299-A337-027948A5A3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71" y="1022487"/>
            <a:ext cx="2983349" cy="36464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143BDC3-F2CF-470B-8C73-94424CD101CB}"/>
              </a:ext>
            </a:extLst>
          </p:cNvPr>
          <p:cNvSpPr/>
          <p:nvPr/>
        </p:nvSpPr>
        <p:spPr>
          <a:xfrm>
            <a:off x="468867" y="4732566"/>
            <a:ext cx="3113753" cy="1569660"/>
          </a:xfrm>
          <a:prstGeom prst="rect">
            <a:avLst/>
          </a:prstGeom>
        </p:spPr>
        <p:txBody>
          <a:bodyPr wrap="square">
            <a:spAutoFit/>
          </a:bodyPr>
          <a:lstStyle/>
          <a:p>
            <a:r>
              <a:rPr lang="en-US" sz="1600" dirty="0">
                <a:solidFill>
                  <a:srgbClr val="2A2A2A"/>
                </a:solidFill>
                <a:latin typeface="Times New Roman" panose="02020603050405020304" pitchFamily="18" charset="0"/>
                <a:cs typeface="Times New Roman" panose="02020603050405020304" pitchFamily="18" charset="0"/>
              </a:rPr>
              <a:t>Jared Best was a six year Army Veteran, </a:t>
            </a:r>
            <a:r>
              <a:rPr lang="en-US" sz="1600" dirty="0">
                <a:latin typeface="Times New Roman" panose="02020603050405020304" pitchFamily="18" charset="0"/>
                <a:cs typeface="Times New Roman" panose="02020603050405020304" pitchFamily="18" charset="0"/>
              </a:rPr>
              <a:t>married, working full time and taking welding classes at Haywood Community College when he took his own life at the age of  26 on December 31, 2016</a:t>
            </a:r>
            <a:endParaRPr lang="en-US" sz="1600" b="0" i="0" dirty="0">
              <a:solidFill>
                <a:srgbClr val="2A2A2A"/>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5346438"/>
      </p:ext>
    </p:extLst>
  </p:cSld>
  <p:clrMapOvr>
    <a:masterClrMapping/>
  </p:clrMapOvr>
  <mc:AlternateContent xmlns:mc="http://schemas.openxmlformats.org/markup-compatibility/2006" xmlns:p14="http://schemas.microsoft.com/office/powerpoint/2010/main">
    <mc:Choice Requires="p14">
      <p:transition spd="slow" p14:dur="2000" advTm="31313"/>
    </mc:Choice>
    <mc:Fallback xmlns="">
      <p:transition spd="slow" advTm="313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9208" y="803157"/>
            <a:ext cx="7965936" cy="1077218"/>
          </a:xfrm>
          <a:prstGeom prst="rect">
            <a:avLst/>
          </a:prstGeom>
          <a:noFill/>
        </p:spPr>
        <p:txBody>
          <a:bodyPr wrap="square" lIns="91440" tIns="45720" rIns="91440" bIns="45720">
            <a:spAutoFit/>
          </a:bodyPr>
          <a:lstStyle/>
          <a:p>
            <a:r>
              <a:rPr lang="en-US" sz="32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A survey of 14,673 Faculty and Staff at 20 Colleges and Universities revealed:</a:t>
            </a:r>
          </a:p>
        </p:txBody>
      </p:sp>
      <p:sp>
        <p:nvSpPr>
          <p:cNvPr id="5" name="Rectangle 4"/>
          <p:cNvSpPr/>
          <p:nvPr/>
        </p:nvSpPr>
        <p:spPr>
          <a:xfrm>
            <a:off x="505331" y="2365773"/>
            <a:ext cx="11181338" cy="73866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than 70% </a:t>
            </a:r>
            <a:r>
              <a:rPr lang="en-US" dirty="0">
                <a:latin typeface="Times New Roman" panose="02020603050405020304" pitchFamily="18" charset="0"/>
                <a:cs typeface="Times New Roman" panose="02020603050405020304" pitchFamily="18" charset="0"/>
              </a:rPr>
              <a:t>do not feel adequately prepared to recognize when a student veteran is exhibiting signs of psychological distress including depression, anxiety, and thoughts of suicide</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05331" y="4745483"/>
            <a:ext cx="11181338" cy="73866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Just 44%  said </a:t>
            </a:r>
            <a:r>
              <a:rPr lang="en-US" dirty="0">
                <a:latin typeface="Times New Roman" panose="02020603050405020304" pitchFamily="18" charset="0"/>
                <a:cs typeface="Times New Roman" panose="02020603050405020304" pitchFamily="18" charset="0"/>
              </a:rPr>
              <a:t>that they are not knowledgeable about the common challenges facing the student veteran population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2260" y="6446971"/>
            <a:ext cx="8438977" cy="276999"/>
          </a:xfrm>
          <a:prstGeom prst="rect">
            <a:avLst/>
          </a:prstGeom>
        </p:spPr>
        <p:txBody>
          <a:bodyPr wrap="none">
            <a:spAutoFit/>
          </a:bodyPr>
          <a:lstStyle/>
          <a:p>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National Center for Veterans Studies, University of Utah/</a:t>
            </a:r>
            <a:r>
              <a:rPr lang="en-US"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Kognito</a:t>
            </a:r>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Are Faculty and Staff Ready to Support Student Veterans?</a:t>
            </a:r>
          </a:p>
        </p:txBody>
      </p:sp>
      <p:sp>
        <p:nvSpPr>
          <p:cNvPr id="13" name="Rectangle 12">
            <a:extLst>
              <a:ext uri="{FF2B5EF4-FFF2-40B4-BE49-F238E27FC236}">
                <a16:creationId xmlns:a16="http://schemas.microsoft.com/office/drawing/2014/main" id="{0AE17D78-6565-4B39-A2AD-E7F3A2493DC5}"/>
              </a:ext>
            </a:extLst>
          </p:cNvPr>
          <p:cNvSpPr/>
          <p:nvPr/>
        </p:nvSpPr>
        <p:spPr>
          <a:xfrm>
            <a:off x="505331" y="4122067"/>
            <a:ext cx="11181338" cy="461665"/>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42% </a:t>
            </a:r>
            <a:r>
              <a:rPr lang="en-US" dirty="0">
                <a:latin typeface="Times New Roman" panose="02020603050405020304" pitchFamily="18" charset="0"/>
                <a:cs typeface="Times New Roman" panose="02020603050405020304" pitchFamily="18" charset="0"/>
              </a:rPr>
              <a:t>said that they feel prepared to manage a classroom discussion around a veteran sensitive issue</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590688F6-DD68-4953-9C7B-2CCAB31C69CA}"/>
              </a:ext>
            </a:extLst>
          </p:cNvPr>
          <p:cNvSpPr/>
          <p:nvPr/>
        </p:nvSpPr>
        <p:spPr>
          <a:xfrm>
            <a:off x="505331" y="5576554"/>
            <a:ext cx="11181338" cy="73866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Almost 94% </a:t>
            </a:r>
            <a:r>
              <a:rPr lang="en-US" dirty="0">
                <a:latin typeface="Times New Roman" panose="02020603050405020304" pitchFamily="18" charset="0"/>
                <a:cs typeface="Times New Roman" panose="02020603050405020304" pitchFamily="18" charset="0"/>
              </a:rPr>
              <a:t>said that all faculty, staff and administrators in my academic institution should take a course on military competency and veteran’s mental health</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2" descr="Square academic cap Hat University Professor">
            <a:extLst>
              <a:ext uri="{FF2B5EF4-FFF2-40B4-BE49-F238E27FC236}">
                <a16:creationId xmlns:a16="http://schemas.microsoft.com/office/drawing/2014/main" id="{17B69D1A-4766-4BED-BD87-E7C84DFDF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23" y="345352"/>
            <a:ext cx="2632598" cy="18886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AB9E1EC-BB95-4537-A021-87DBC4D843E4}"/>
              </a:ext>
            </a:extLst>
          </p:cNvPr>
          <p:cNvSpPr/>
          <p:nvPr/>
        </p:nvSpPr>
        <p:spPr>
          <a:xfrm>
            <a:off x="505331" y="3236190"/>
            <a:ext cx="11181338" cy="73866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than 75% </a:t>
            </a:r>
            <a:r>
              <a:rPr lang="en-US" dirty="0">
                <a:latin typeface="Times New Roman" panose="02020603050405020304" pitchFamily="18" charset="0"/>
                <a:cs typeface="Times New Roman" panose="02020603050405020304" pitchFamily="18" charset="0"/>
              </a:rPr>
              <a:t>do not feel adequately prepared to approach a student veteran if the signs of psychological distress including depression, anxiety, and thoughts of suicide were recognizable</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6775259"/>
      </p:ext>
    </p:extLst>
  </p:cSld>
  <p:clrMapOvr>
    <a:masterClrMapping/>
  </p:clrMapOvr>
  <mc:AlternateContent xmlns:mc="http://schemas.openxmlformats.org/markup-compatibility/2006" xmlns:p14="http://schemas.microsoft.com/office/powerpoint/2010/main">
    <mc:Choice Requires="p14">
      <p:transition spd="slow" p14:dur="2000" advTm="31313"/>
    </mc:Choice>
    <mc:Fallback xmlns="">
      <p:transition spd="slow" advTm="313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out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3" grpId="0"/>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880" y="1284820"/>
            <a:ext cx="2936240" cy="830997"/>
          </a:xfrm>
          <a:prstGeom prst="rect">
            <a:avLst/>
          </a:prstGeom>
          <a:noFill/>
        </p:spPr>
        <p:txBody>
          <a:bodyPr wrap="square" lIns="91440" tIns="45720" rIns="91440" bIns="45720">
            <a:spAutoFit/>
          </a:bodyPr>
          <a:lstStyle/>
          <a:p>
            <a:pPr algn="ctr"/>
            <a:r>
              <a:rPr lang="en-US" sz="48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Red Flags</a:t>
            </a:r>
          </a:p>
        </p:txBody>
      </p:sp>
      <p:pic>
        <p:nvPicPr>
          <p:cNvPr id="3" name="Picture 2" descr="Related image">
            <a:extLst>
              <a:ext uri="{FF2B5EF4-FFF2-40B4-BE49-F238E27FC236}">
                <a16:creationId xmlns:a16="http://schemas.microsoft.com/office/drawing/2014/main" id="{61139665-9C48-4442-8E62-7BCEA4C668E7}"/>
              </a:ext>
            </a:extLst>
          </p:cNvPr>
          <p:cNvPicPr/>
          <p:nvPr/>
        </p:nvPicPr>
        <p:blipFill>
          <a:blip r:embed="rId2">
            <a:extLst>
              <a:ext uri="{28A0092B-C50C-407E-A947-70E740481C1C}">
                <a14:useLocalDpi xmlns:a14="http://schemas.microsoft.com/office/drawing/2010/main" val="0"/>
              </a:ext>
            </a:extLst>
          </a:blip>
          <a:srcRect/>
          <a:stretch>
            <a:fillRect/>
          </a:stretch>
        </p:blipFill>
        <p:spPr>
          <a:xfrm rot="21244922">
            <a:off x="490146" y="899946"/>
            <a:ext cx="4147811" cy="3245300"/>
          </a:xfrm>
          <a:prstGeom prst="rect">
            <a:avLst/>
          </a:prstGeom>
          <a:noFill/>
          <a:ln>
            <a:noFill/>
          </a:ln>
        </p:spPr>
      </p:pic>
      <p:pic>
        <p:nvPicPr>
          <p:cNvPr id="4" name="Picture 3" descr="Related image">
            <a:extLst>
              <a:ext uri="{FF2B5EF4-FFF2-40B4-BE49-F238E27FC236}">
                <a16:creationId xmlns:a16="http://schemas.microsoft.com/office/drawing/2014/main" id="{61139665-9C48-4442-8E62-7BCEA4C668E7}"/>
              </a:ext>
            </a:extLst>
          </p:cNvPr>
          <p:cNvPicPr/>
          <p:nvPr/>
        </p:nvPicPr>
        <p:blipFill>
          <a:blip r:embed="rId2">
            <a:extLst>
              <a:ext uri="{28A0092B-C50C-407E-A947-70E740481C1C}">
                <a14:useLocalDpi xmlns:a14="http://schemas.microsoft.com/office/drawing/2010/main" val="0"/>
              </a:ext>
            </a:extLst>
          </a:blip>
          <a:srcRect/>
          <a:stretch>
            <a:fillRect/>
          </a:stretch>
        </p:blipFill>
        <p:spPr>
          <a:xfrm rot="355078" flipH="1">
            <a:off x="7544776" y="561057"/>
            <a:ext cx="3990811" cy="3923077"/>
          </a:xfrm>
          <a:prstGeom prst="rect">
            <a:avLst/>
          </a:prstGeom>
          <a:noFill/>
          <a:ln>
            <a:noFill/>
          </a:ln>
        </p:spPr>
      </p:pic>
      <p:sp>
        <p:nvSpPr>
          <p:cNvPr id="6" name="Rectangle 5"/>
          <p:cNvSpPr/>
          <p:nvPr/>
        </p:nvSpPr>
        <p:spPr>
          <a:xfrm rot="791101">
            <a:off x="1364470" y="1700319"/>
            <a:ext cx="2875746" cy="830997"/>
          </a:xfrm>
          <a:prstGeom prst="rect">
            <a:avLst/>
          </a:prstGeom>
        </p:spPr>
        <p:txBody>
          <a:bodyPr wrap="square">
            <a:spAutoFit/>
          </a:bodyPr>
          <a:lstStyle/>
          <a:p>
            <a:pPr lvl="0" defTabSz="533400">
              <a:spcBef>
                <a:spcPct val="0"/>
              </a:spcBef>
            </a:pPr>
            <a:r>
              <a:rPr lang="en-US" sz="1600" b="1" dirty="0">
                <a:latin typeface="Times New Roman" panose="02020603050405020304" pitchFamily="18" charset="0"/>
                <a:cs typeface="Times New Roman" panose="02020603050405020304" pitchFamily="18" charset="0"/>
              </a:rPr>
              <a:t>Student Veterans/Military </a:t>
            </a:r>
          </a:p>
          <a:p>
            <a:pPr lvl="0" defTabSz="533400">
              <a:spcBef>
                <a:spcPct val="0"/>
              </a:spcBef>
            </a:pPr>
            <a:r>
              <a:rPr lang="en-US" sz="1600" b="1" dirty="0">
                <a:latin typeface="Times New Roman" panose="02020603050405020304" pitchFamily="18" charset="0"/>
                <a:cs typeface="Times New Roman" panose="02020603050405020304" pitchFamily="18" charset="0"/>
              </a:rPr>
              <a:t>Service Members with a history of same sex partners </a:t>
            </a:r>
          </a:p>
        </p:txBody>
      </p:sp>
      <p:sp>
        <p:nvSpPr>
          <p:cNvPr id="7" name="Rectangle 6"/>
          <p:cNvSpPr/>
          <p:nvPr/>
        </p:nvSpPr>
        <p:spPr>
          <a:xfrm rot="20906645">
            <a:off x="8314896" y="1286256"/>
            <a:ext cx="2450570" cy="1077218"/>
          </a:xfrm>
          <a:prstGeom prst="rect">
            <a:avLst/>
          </a:prstGeom>
        </p:spPr>
        <p:txBody>
          <a:bodyPr wrap="square">
            <a:spAutoFit/>
          </a:bodyPr>
          <a:lstStyle/>
          <a:p>
            <a:pPr lvl="0" defTabSz="533400">
              <a:spcBef>
                <a:spcPct val="0"/>
              </a:spcBef>
            </a:pPr>
            <a:r>
              <a:rPr lang="en-US" sz="1600" b="1" dirty="0">
                <a:latin typeface="Times New Roman" panose="02020603050405020304" pitchFamily="18" charset="0"/>
                <a:cs typeface="Times New Roman" panose="02020603050405020304" pitchFamily="18" charset="0"/>
              </a:rPr>
              <a:t>Student-Veteran/Military </a:t>
            </a:r>
          </a:p>
          <a:p>
            <a:pPr lvl="0" defTabSz="533400">
              <a:spcBef>
                <a:spcPct val="0"/>
              </a:spcBef>
            </a:pPr>
            <a:r>
              <a:rPr lang="en-US" sz="1600" b="1" dirty="0">
                <a:latin typeface="Times New Roman" panose="02020603050405020304" pitchFamily="18" charset="0"/>
                <a:cs typeface="Times New Roman" panose="02020603050405020304" pitchFamily="18" charset="0"/>
              </a:rPr>
              <a:t>Service Members who have been victims of Military Sexual Trauma</a:t>
            </a:r>
            <a:endParaRPr lang="en-US" sz="1600" dirty="0"/>
          </a:p>
        </p:txBody>
      </p:sp>
      <p:pic>
        <p:nvPicPr>
          <p:cNvPr id="10" name="Picture 9" descr="Related image">
            <a:extLst>
              <a:ext uri="{FF2B5EF4-FFF2-40B4-BE49-F238E27FC236}">
                <a16:creationId xmlns:a16="http://schemas.microsoft.com/office/drawing/2014/main" id="{61139665-9C48-4442-8E62-7BCEA4C668E7}"/>
              </a:ext>
            </a:extLst>
          </p:cNvPr>
          <p:cNvPicPr/>
          <p:nvPr/>
        </p:nvPicPr>
        <p:blipFill>
          <a:blip r:embed="rId2">
            <a:extLst>
              <a:ext uri="{28A0092B-C50C-407E-A947-70E740481C1C}">
                <a14:useLocalDpi xmlns:a14="http://schemas.microsoft.com/office/drawing/2010/main" val="0"/>
              </a:ext>
            </a:extLst>
          </a:blip>
          <a:srcRect/>
          <a:stretch>
            <a:fillRect/>
          </a:stretch>
        </p:blipFill>
        <p:spPr>
          <a:xfrm rot="1035640" flipH="1">
            <a:off x="3838104" y="2394359"/>
            <a:ext cx="4328450" cy="3912136"/>
          </a:xfrm>
          <a:prstGeom prst="rect">
            <a:avLst/>
          </a:prstGeom>
          <a:noFill/>
          <a:ln>
            <a:noFill/>
          </a:ln>
        </p:spPr>
      </p:pic>
      <p:sp>
        <p:nvSpPr>
          <p:cNvPr id="9" name="Rectangle 8"/>
          <p:cNvSpPr/>
          <p:nvPr/>
        </p:nvSpPr>
        <p:spPr>
          <a:xfrm rot="558333">
            <a:off x="4885609" y="3252757"/>
            <a:ext cx="2782723" cy="1077218"/>
          </a:xfrm>
          <a:prstGeom prst="rect">
            <a:avLst/>
          </a:prstGeom>
        </p:spPr>
        <p:txBody>
          <a:bodyPr wrap="square">
            <a:spAutoFit/>
          </a:bodyPr>
          <a:lstStyle/>
          <a:p>
            <a:pPr lvl="0" defTabSz="533400">
              <a:spcBef>
                <a:spcPct val="0"/>
              </a:spcBef>
            </a:pPr>
            <a:r>
              <a:rPr lang="en-US" sz="1600" b="1" dirty="0">
                <a:latin typeface="Times New Roman" panose="02020603050405020304" pitchFamily="18" charset="0"/>
                <a:cs typeface="Times New Roman" panose="02020603050405020304" pitchFamily="18" charset="0"/>
              </a:rPr>
              <a:t>Female Student-Veteran/Military Service Members with a </a:t>
            </a:r>
          </a:p>
          <a:p>
            <a:pPr lvl="0" defTabSz="533400">
              <a:spcBef>
                <a:spcPct val="0"/>
              </a:spcBef>
            </a:pPr>
            <a:r>
              <a:rPr lang="en-US" sz="1600" b="1" dirty="0">
                <a:latin typeface="Times New Roman" panose="02020603050405020304" pitchFamily="18" charset="0"/>
                <a:cs typeface="Times New Roman" panose="02020603050405020304" pitchFamily="18" charset="0"/>
              </a:rPr>
              <a:t>history of sexual abuse</a:t>
            </a:r>
          </a:p>
        </p:txBody>
      </p:sp>
      <p:sp>
        <p:nvSpPr>
          <p:cNvPr id="12" name="Rectangle 11"/>
          <p:cNvSpPr/>
          <p:nvPr/>
        </p:nvSpPr>
        <p:spPr>
          <a:xfrm>
            <a:off x="412259" y="6406312"/>
            <a:ext cx="7263527" cy="276999"/>
          </a:xfrm>
          <a:prstGeom prst="rect">
            <a:avLst/>
          </a:prstGeom>
        </p:spPr>
        <p:txBody>
          <a:bodyPr wrap="none">
            <a:spAutoFit/>
          </a:bodyPr>
          <a:lstStyle/>
          <a:p>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(Ray-</a:t>
            </a:r>
            <a:r>
              <a:rPr lang="en-US"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Sannerud</a:t>
            </a:r>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et al., 2015); (Rolbiecki, Pelts, &amp; Albright, 2015); and (Bryan, Theriault, &amp; Bryan, 2015)  </a:t>
            </a:r>
          </a:p>
        </p:txBody>
      </p:sp>
    </p:spTree>
    <p:extLst>
      <p:ext uri="{BB962C8B-B14F-4D97-AF65-F5344CB8AC3E}">
        <p14:creationId xmlns:p14="http://schemas.microsoft.com/office/powerpoint/2010/main" val="13684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scontent-atl3-1.xx.fbcdn.net/hphotos-xfa1/v/t1.0-9/407795_10152396244705179_639370378_n.jpg?oh=c5ca2b645d0620d4257fbe8993166f83&amp;oe=5764B5B0"/>
          <p:cNvPicPr/>
          <p:nvPr/>
        </p:nvPicPr>
        <p:blipFill rotWithShape="1">
          <a:blip r:embed="rId3">
            <a:extLst>
              <a:ext uri="{28A0092B-C50C-407E-A947-70E740481C1C}">
                <a14:useLocalDpi xmlns:a14="http://schemas.microsoft.com/office/drawing/2010/main" val="0"/>
              </a:ext>
            </a:extLst>
          </a:blip>
          <a:srcRect l="5362" t="10265" r="37765"/>
          <a:stretch/>
        </p:blipFill>
        <p:spPr bwMode="auto">
          <a:xfrm>
            <a:off x="9950568" y="3451884"/>
            <a:ext cx="1831103" cy="2700891"/>
          </a:xfrm>
          <a:prstGeom prst="rect">
            <a:avLst/>
          </a:prstGeom>
          <a:noFill/>
          <a:ln w="19050">
            <a:solidFill>
              <a:schemeClr val="tx1"/>
            </a:solidFill>
          </a:ln>
          <a:extLst>
            <a:ext uri="{53640926-AAD7-44D8-BBD7-CCE9431645EC}">
              <a14:shadowObscured xmlns:a14="http://schemas.microsoft.com/office/drawing/2010/main"/>
            </a:ext>
          </a:extLst>
        </p:spPr>
      </p:pic>
      <p:pic>
        <p:nvPicPr>
          <p:cNvPr id="7" name="Picture 4" descr="http://www.gazettextra.com/storyimage/JG/20160312/ARTICLES/160309739/EP/1/1/EP-160309739.jpg&amp;MaxW=332"/>
          <p:cNvPicPr>
            <a:picLocks noChangeAspect="1" noChangeArrowheads="1"/>
          </p:cNvPicPr>
          <p:nvPr/>
        </p:nvPicPr>
        <p:blipFill rotWithShape="1">
          <a:blip r:embed="rId4">
            <a:extLst>
              <a:ext uri="{28A0092B-C50C-407E-A947-70E740481C1C}">
                <a14:useLocalDpi xmlns:a14="http://schemas.microsoft.com/office/drawing/2010/main" val="0"/>
              </a:ext>
            </a:extLst>
          </a:blip>
          <a:srcRect l="23120" t="26955" r="31646"/>
          <a:stretch/>
        </p:blipFill>
        <p:spPr bwMode="auto">
          <a:xfrm>
            <a:off x="391385" y="1195270"/>
            <a:ext cx="1844040" cy="26192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8E235F-AEB9-4AB0-B7FC-09F2B975B0AB}"/>
              </a:ext>
            </a:extLst>
          </p:cNvPr>
          <p:cNvSpPr/>
          <p:nvPr/>
        </p:nvSpPr>
        <p:spPr>
          <a:xfrm>
            <a:off x="1819573" y="280634"/>
            <a:ext cx="8552854" cy="769441"/>
          </a:xfrm>
          <a:prstGeom prst="rect">
            <a:avLst/>
          </a:prstGeom>
          <a:noFill/>
        </p:spPr>
        <p:txBody>
          <a:bodyPr wrap="none" lIns="91440" tIns="45720" rIns="91440" bIns="45720">
            <a:spAutoFit/>
          </a:bodyPr>
          <a:lstStyle/>
          <a:p>
            <a:pPr algn="ctr"/>
            <a:r>
              <a:rPr lang="en-US" sz="44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Veterans Peer Support Saves Lives</a:t>
            </a:r>
          </a:p>
        </p:txBody>
      </p:sp>
      <p:sp>
        <p:nvSpPr>
          <p:cNvPr id="6" name="Rectangle 5"/>
          <p:cNvSpPr/>
          <p:nvPr/>
        </p:nvSpPr>
        <p:spPr>
          <a:xfrm>
            <a:off x="2438399" y="1307961"/>
            <a:ext cx="9085343"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Marine Veteran and former UW-Whitewater Student, Ryan Krebs:  </a:t>
            </a:r>
            <a:r>
              <a:rPr lang="en-US" dirty="0">
                <a:latin typeface="Times New Roman" panose="02020603050405020304" pitchFamily="18" charset="0"/>
                <a:cs typeface="Times New Roman" panose="02020603050405020304" pitchFamily="18" charset="0"/>
              </a:rPr>
              <a:t>I began having dark thoughts about hurting myself.  One day, I decided that I would go home after school and put a bullet in my brain.  </a:t>
            </a:r>
          </a:p>
        </p:txBody>
      </p:sp>
      <p:sp>
        <p:nvSpPr>
          <p:cNvPr id="9" name="Rectangle 8"/>
          <p:cNvSpPr/>
          <p:nvPr/>
        </p:nvSpPr>
        <p:spPr>
          <a:xfrm>
            <a:off x="2438399" y="2495232"/>
            <a:ext cx="908534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But, a friend, Dylan Sessler interviewed me on the same day about my military service for a class project.  He asked me if I ever  thought about suicide and I confided that I had, but I did not say anything about my suicide plan.  </a:t>
            </a:r>
          </a:p>
        </p:txBody>
      </p:sp>
      <p:sp>
        <p:nvSpPr>
          <p:cNvPr id="10" name="Rectangle 9"/>
          <p:cNvSpPr/>
          <p:nvPr/>
        </p:nvSpPr>
        <p:spPr>
          <a:xfrm>
            <a:off x="2545081" y="3592474"/>
            <a:ext cx="7147559"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Dylan said something that will never forget.  He said “I'm glad you are still with us.”</a:t>
            </a:r>
          </a:p>
        </p:txBody>
      </p:sp>
      <p:sp>
        <p:nvSpPr>
          <p:cNvPr id="11" name="Rectangle 10"/>
          <p:cNvSpPr/>
          <p:nvPr/>
        </p:nvSpPr>
        <p:spPr>
          <a:xfrm>
            <a:off x="421864" y="4259057"/>
            <a:ext cx="6878095"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 had convinced myself that I was alone and that no one cared about me.</a:t>
            </a:r>
          </a:p>
        </p:txBody>
      </p:sp>
      <p:sp>
        <p:nvSpPr>
          <p:cNvPr id="12" name="Rectangle 11"/>
          <p:cNvSpPr/>
          <p:nvPr/>
        </p:nvSpPr>
        <p:spPr>
          <a:xfrm>
            <a:off x="421864" y="4617664"/>
            <a:ext cx="184404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But, I was wrong.  </a:t>
            </a:r>
          </a:p>
        </p:txBody>
      </p:sp>
      <p:sp>
        <p:nvSpPr>
          <p:cNvPr id="13" name="Rectangle 12"/>
          <p:cNvSpPr/>
          <p:nvPr/>
        </p:nvSpPr>
        <p:spPr>
          <a:xfrm>
            <a:off x="421864" y="5914399"/>
            <a:ext cx="503405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“There's no one closer in life than your fellow vets.”</a:t>
            </a:r>
          </a:p>
        </p:txBody>
      </p:sp>
      <p:sp>
        <p:nvSpPr>
          <p:cNvPr id="14" name="Rectangle 13"/>
          <p:cNvSpPr/>
          <p:nvPr/>
        </p:nvSpPr>
        <p:spPr>
          <a:xfrm>
            <a:off x="427868" y="5102721"/>
            <a:ext cx="9264772"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 began thinking about how it would impact my friends if I took my own life. I realized I could not bring them that kind of pain.</a:t>
            </a:r>
            <a:endParaRPr lang="en-US" dirty="0"/>
          </a:p>
        </p:txBody>
      </p:sp>
      <p:sp>
        <p:nvSpPr>
          <p:cNvPr id="15" name="Rectangle 14"/>
          <p:cNvSpPr/>
          <p:nvPr/>
        </p:nvSpPr>
        <p:spPr>
          <a:xfrm>
            <a:off x="412260" y="6446971"/>
            <a:ext cx="9988247" cy="461665"/>
          </a:xfrm>
          <a:prstGeom prst="rect">
            <a:avLst/>
          </a:prstGeom>
        </p:spPr>
        <p:txBody>
          <a:bodyPr wrap="none">
            <a:spAutoFit/>
          </a:bodyPr>
          <a:lstStyle/>
          <a:p>
            <a:r>
              <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https</a:t>
            </a:r>
            <a:r>
              <a:rPr lang="en-US" sz="1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://www.gazettextra.com/archives/student-veteran-talks-about-suicide-i-felt-the-world-get/article_13c5b7b1-a7b1-5c96-bbb9-7a49b4c38525.html</a:t>
            </a:r>
            <a:endPar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92874077"/>
      </p:ext>
    </p:extLst>
  </p:cSld>
  <p:clrMapOvr>
    <a:masterClrMapping/>
  </p:clrMapOvr>
  <mc:AlternateContent xmlns:mc="http://schemas.openxmlformats.org/markup-compatibility/2006" xmlns:p14="http://schemas.microsoft.com/office/powerpoint/2010/main">
    <mc:Choice Requires="p14">
      <p:transition spd="slow" p14:dur="2000" advTm="31029"/>
    </mc:Choice>
    <mc:Fallback xmlns="">
      <p:transition spd="slow" advTm="310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7957" y="1256859"/>
            <a:ext cx="5276087" cy="1015663"/>
          </a:xfrm>
          <a:prstGeom prst="rect">
            <a:avLst/>
          </a:prstGeom>
        </p:spPr>
        <p:txBody>
          <a:bodyPr wrap="square">
            <a:spAutoFit/>
          </a:bodyPr>
          <a:lstStyle/>
          <a:p>
            <a:r>
              <a:rPr lang="en-US" sz="2000" b="0" i="0" dirty="0">
                <a:effectLst/>
                <a:latin typeface="Times New Roman" panose="02020603050405020304" pitchFamily="18" charset="0"/>
                <a:cs typeface="Times New Roman" panose="02020603050405020304" pitchFamily="18" charset="0"/>
              </a:rPr>
              <a:t>UW-Whitewater’s Veterans, Military Service and Family Members Lounge provides a safe environment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descr="C:\Users\HarrisR05\AppData\Local\Microsoft\Windows\Temporary Internet Files\Content.Outlook\L95X0FIL\20160126_171245.jpg"/>
          <p:cNvPicPr/>
          <p:nvPr/>
        </p:nvPicPr>
        <p:blipFill rotWithShape="1">
          <a:blip r:embed="rId3" cstate="print">
            <a:extLst>
              <a:ext uri="{28A0092B-C50C-407E-A947-70E740481C1C}">
                <a14:useLocalDpi xmlns:a14="http://schemas.microsoft.com/office/drawing/2010/main" val="0"/>
              </a:ext>
            </a:extLst>
          </a:blip>
          <a:srcRect l="5215" t="18697" r="2999"/>
          <a:stretch/>
        </p:blipFill>
        <p:spPr bwMode="auto">
          <a:xfrm>
            <a:off x="6365771" y="3857889"/>
            <a:ext cx="4872109" cy="2466370"/>
          </a:xfrm>
          <a:prstGeom prst="rect">
            <a:avLst/>
          </a:prstGeom>
          <a:noFill/>
          <a:ln w="19050">
            <a:solidFill>
              <a:schemeClr val="tx1"/>
            </a:solidFill>
          </a:ln>
          <a:extLst>
            <a:ext uri="{53640926-AAD7-44D8-BBD7-CCE9431645EC}">
              <a14:shadowObscured xmlns:a14="http://schemas.microsoft.com/office/drawing/2010/main"/>
            </a:ext>
          </a:extLst>
        </p:spPr>
      </p:pic>
      <p:pic>
        <p:nvPicPr>
          <p:cNvPr id="1028" name="Picture 4" descr="Image may contain: 4 people, people sta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50" y="293056"/>
            <a:ext cx="2929724" cy="33739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https://www.uww.edu/Images/registrar/Veterans'%20Week%202010/Veterans_Day_616(0).jpg"/>
          <p:cNvPicPr/>
          <p:nvPr/>
        </p:nvPicPr>
        <p:blipFill>
          <a:blip r:embed="rId5">
            <a:extLst>
              <a:ext uri="{28A0092B-C50C-407E-A947-70E740481C1C}">
                <a14:useLocalDpi xmlns:a14="http://schemas.microsoft.com/office/drawing/2010/main" val="0"/>
              </a:ext>
            </a:extLst>
          </a:blip>
          <a:srcRect/>
          <a:stretch>
            <a:fillRect/>
          </a:stretch>
        </p:blipFill>
        <p:spPr bwMode="auto">
          <a:xfrm>
            <a:off x="8914476" y="293056"/>
            <a:ext cx="2929724" cy="3373970"/>
          </a:xfrm>
          <a:prstGeom prst="rect">
            <a:avLst/>
          </a:prstGeom>
          <a:noFill/>
          <a:ln w="19050">
            <a:solidFill>
              <a:schemeClr val="tx1"/>
            </a:solidFill>
          </a:ln>
        </p:spPr>
      </p:pic>
      <p:pic>
        <p:nvPicPr>
          <p:cNvPr id="4102" name="Picture 6" descr="Image may contain: people sitting, living room and indoor">
            <a:extLst>
              <a:ext uri="{FF2B5EF4-FFF2-40B4-BE49-F238E27FC236}">
                <a16:creationId xmlns:a16="http://schemas.microsoft.com/office/drawing/2014/main" id="{8001838B-20F9-4EE1-A092-4A0EFCF3D5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650" t="14296"/>
          <a:stretch/>
        </p:blipFill>
        <p:spPr bwMode="auto">
          <a:xfrm>
            <a:off x="1037954" y="3857889"/>
            <a:ext cx="4447440" cy="2466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02EC4E9-9940-4F6A-9F70-555B684C7B8B}"/>
              </a:ext>
            </a:extLst>
          </p:cNvPr>
          <p:cNvSpPr/>
          <p:nvPr/>
        </p:nvSpPr>
        <p:spPr>
          <a:xfrm>
            <a:off x="3579043" y="318241"/>
            <a:ext cx="5033914" cy="769441"/>
          </a:xfrm>
          <a:prstGeom prst="rect">
            <a:avLst/>
          </a:prstGeom>
          <a:noFill/>
        </p:spPr>
        <p:txBody>
          <a:bodyPr wrap="square" lIns="91440" tIns="45720" rIns="91440" bIns="45720">
            <a:spAutoFit/>
          </a:bodyPr>
          <a:lstStyle/>
          <a:p>
            <a:pPr algn="ctr"/>
            <a:r>
              <a:rPr lang="en-US" sz="44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Veterans Safe Space</a:t>
            </a:r>
          </a:p>
        </p:txBody>
      </p:sp>
      <p:sp>
        <p:nvSpPr>
          <p:cNvPr id="2" name="Rectangle 1"/>
          <p:cNvSpPr/>
          <p:nvPr/>
        </p:nvSpPr>
        <p:spPr>
          <a:xfrm>
            <a:off x="3457957" y="2411956"/>
            <a:ext cx="527608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Marine Veteran and former UW-Whitewater Student Ryan Krebs credits the Lounge with helping to prevent him from committing suicide</a:t>
            </a:r>
            <a:endParaRPr lang="en-US" dirty="0"/>
          </a:p>
        </p:txBody>
      </p:sp>
    </p:spTree>
    <p:custDataLst>
      <p:tags r:id="rId1"/>
    </p:custDataLst>
    <p:extLst>
      <p:ext uri="{BB962C8B-B14F-4D97-AF65-F5344CB8AC3E}">
        <p14:creationId xmlns:p14="http://schemas.microsoft.com/office/powerpoint/2010/main" val="2704413363"/>
      </p:ext>
    </p:extLst>
  </p:cSld>
  <p:clrMapOvr>
    <a:masterClrMapping/>
  </p:clrMapOvr>
  <mc:AlternateContent xmlns:mc="http://schemas.openxmlformats.org/markup-compatibility/2006" xmlns:p14="http://schemas.microsoft.com/office/powerpoint/2010/main">
    <mc:Choice Requires="p14">
      <p:transition spd="slow" p14:dur="2000" advTm="19406"/>
    </mc:Choice>
    <mc:Fallback xmlns="">
      <p:transition spd="slow" advTm="19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E235F-AEB9-4AB0-B7FC-09F2B975B0AB}"/>
              </a:ext>
            </a:extLst>
          </p:cNvPr>
          <p:cNvSpPr/>
          <p:nvPr/>
        </p:nvSpPr>
        <p:spPr>
          <a:xfrm>
            <a:off x="2322307" y="280634"/>
            <a:ext cx="7547387" cy="769441"/>
          </a:xfrm>
          <a:prstGeom prst="rect">
            <a:avLst/>
          </a:prstGeom>
          <a:noFill/>
        </p:spPr>
        <p:txBody>
          <a:bodyPr wrap="none" lIns="91440" tIns="45720" rIns="91440" bIns="45720">
            <a:spAutoFit/>
          </a:bodyPr>
          <a:lstStyle/>
          <a:p>
            <a:pPr algn="ctr"/>
            <a:r>
              <a:rPr lang="en-US" sz="44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Raising Awareness on Campus</a:t>
            </a:r>
          </a:p>
        </p:txBody>
      </p:sp>
      <p:pic>
        <p:nvPicPr>
          <p:cNvPr id="3" name="Picture 2" descr="F:\Suicide Prevention\QPR Training Photo #3.jpg"/>
          <p:cNvPicPr/>
          <p:nvPr/>
        </p:nvPicPr>
        <p:blipFill>
          <a:blip r:embed="rId2">
            <a:extLst>
              <a:ext uri="{28A0092B-C50C-407E-A947-70E740481C1C}">
                <a14:useLocalDpi xmlns:a14="http://schemas.microsoft.com/office/drawing/2010/main" val="0"/>
              </a:ext>
            </a:extLst>
          </a:blip>
          <a:srcRect/>
          <a:stretch>
            <a:fillRect/>
          </a:stretch>
        </p:blipFill>
        <p:spPr>
          <a:xfrm>
            <a:off x="527846" y="1346922"/>
            <a:ext cx="3861274" cy="4672878"/>
          </a:xfrm>
          <a:prstGeom prst="rect">
            <a:avLst/>
          </a:prstGeom>
          <a:noFill/>
          <a:ln w="9525">
            <a:solidFill>
              <a:schemeClr val="tx1"/>
            </a:solidFill>
          </a:ln>
        </p:spPr>
      </p:pic>
      <p:pic>
        <p:nvPicPr>
          <p:cNvPr id="4" name="Picture 2" descr="F:\The War At Home On Campus\QPR Training Photo #1.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04"/>
          <a:stretch/>
        </p:blipFill>
        <p:spPr>
          <a:xfrm>
            <a:off x="4764405" y="1415502"/>
            <a:ext cx="6909435" cy="460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uww.edu/Images/mmr/galleries/vets%20march%202016/v%2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58" y="396240"/>
            <a:ext cx="4032002" cy="2621279"/>
          </a:xfrm>
          <a:prstGeom prst="rect">
            <a:avLst/>
          </a:prstGeom>
          <a:noFill/>
          <a:ln>
            <a:noFill/>
          </a:ln>
        </p:spPr>
      </p:pic>
      <p:pic>
        <p:nvPicPr>
          <p:cNvPr id="3" name="Picture 2" descr="http://www.uww.edu/Images/mmr/galleries/vets%20march%202016/v%2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720" y="3220967"/>
            <a:ext cx="3474720" cy="3042673"/>
          </a:xfrm>
          <a:prstGeom prst="rect">
            <a:avLst/>
          </a:prstGeom>
          <a:noFill/>
          <a:ln>
            <a:noFill/>
          </a:ln>
        </p:spPr>
      </p:pic>
      <p:pic>
        <p:nvPicPr>
          <p:cNvPr id="4" name="Picture 3" descr="Image result for uw whitewater veteran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098" y="3220967"/>
            <a:ext cx="3550462" cy="3042674"/>
          </a:xfrm>
          <a:prstGeom prst="rect">
            <a:avLst/>
          </a:prstGeom>
          <a:noFill/>
          <a:ln>
            <a:noFill/>
          </a:ln>
        </p:spPr>
      </p:pic>
      <p:pic>
        <p:nvPicPr>
          <p:cNvPr id="5" name="Picture 4" descr="Image result for uw whitewater veterans suicide prevention"/>
          <p:cNvPicPr/>
          <p:nvPr/>
        </p:nvPicPr>
        <p:blipFill>
          <a:blip r:embed="rId5">
            <a:extLst>
              <a:ext uri="{28A0092B-C50C-407E-A947-70E740481C1C}">
                <a14:useLocalDpi xmlns:a14="http://schemas.microsoft.com/office/drawing/2010/main" val="0"/>
              </a:ext>
            </a:extLst>
          </a:blip>
          <a:srcRect/>
          <a:stretch>
            <a:fillRect/>
          </a:stretch>
        </p:blipFill>
        <p:spPr bwMode="auto">
          <a:xfrm>
            <a:off x="320322" y="3220967"/>
            <a:ext cx="4266918" cy="3042673"/>
          </a:xfrm>
          <a:prstGeom prst="rect">
            <a:avLst/>
          </a:prstGeom>
          <a:noFill/>
          <a:ln>
            <a:noFill/>
          </a:ln>
        </p:spPr>
      </p:pic>
      <p:sp>
        <p:nvSpPr>
          <p:cNvPr id="6" name="Rectangle 5">
            <a:extLst>
              <a:ext uri="{FF2B5EF4-FFF2-40B4-BE49-F238E27FC236}">
                <a16:creationId xmlns:a16="http://schemas.microsoft.com/office/drawing/2014/main" id="{DC8E235F-AEB9-4AB0-B7FC-09F2B975B0AB}"/>
              </a:ext>
            </a:extLst>
          </p:cNvPr>
          <p:cNvSpPr/>
          <p:nvPr/>
        </p:nvSpPr>
        <p:spPr>
          <a:xfrm>
            <a:off x="4587240" y="579119"/>
            <a:ext cx="7010399" cy="1938992"/>
          </a:xfrm>
          <a:prstGeom prst="rect">
            <a:avLst/>
          </a:prstGeom>
          <a:noFill/>
        </p:spPr>
        <p:txBody>
          <a:bodyPr wrap="square" lIns="91440" tIns="45720" rIns="91440" bIns="45720">
            <a:spAutoFit/>
          </a:bodyPr>
          <a:lstStyle/>
          <a:p>
            <a:pPr algn="ctr"/>
            <a:r>
              <a:rPr lang="en-US" sz="6000" b="1" dirty="0">
                <a:ln w="13462">
                  <a:solidFill>
                    <a:schemeClr val="tx1"/>
                  </a:solidFill>
                  <a:prstDash val="solid"/>
                </a:ln>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Going the Distance for Veterans </a:t>
            </a:r>
          </a:p>
        </p:txBody>
      </p:sp>
    </p:spTree>
    <p:extLst>
      <p:ext uri="{BB962C8B-B14F-4D97-AF65-F5344CB8AC3E}">
        <p14:creationId xmlns:p14="http://schemas.microsoft.com/office/powerpoint/2010/main" val="272122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3.1|4.7"/>
</p:tagLst>
</file>

<file path=ppt/tags/tag2.xml><?xml version="1.0" encoding="utf-8"?>
<p:tagLst xmlns:a="http://schemas.openxmlformats.org/drawingml/2006/main" xmlns:r="http://schemas.openxmlformats.org/officeDocument/2006/relationships" xmlns:p="http://schemas.openxmlformats.org/presentationml/2006/main">
  <p:tag name="TIMING" val="|0.6|1.6|1.7|1.9|2.1"/>
</p:tagLst>
</file>

<file path=ppt/tags/tag3.xml><?xml version="1.0" encoding="utf-8"?>
<p:tagLst xmlns:a="http://schemas.openxmlformats.org/drawingml/2006/main" xmlns:r="http://schemas.openxmlformats.org/officeDocument/2006/relationships" xmlns:p="http://schemas.openxmlformats.org/presentationml/2006/main">
  <p:tag name="TIMING" val="|0.6|1.6|1.7|1.9|2.1"/>
</p:tagLst>
</file>

<file path=ppt/tags/tag4.xml><?xml version="1.0" encoding="utf-8"?>
<p:tagLst xmlns:a="http://schemas.openxmlformats.org/drawingml/2006/main" xmlns:r="http://schemas.openxmlformats.org/officeDocument/2006/relationships" xmlns:p="http://schemas.openxmlformats.org/presentationml/2006/main">
  <p:tag name="TIMING" val="|0.6|1.6|1.7|1.9|2.1"/>
</p:tagLst>
</file>

<file path=ppt/tags/tag5.xml><?xml version="1.0" encoding="utf-8"?>
<p:tagLst xmlns:a="http://schemas.openxmlformats.org/drawingml/2006/main" xmlns:r="http://schemas.openxmlformats.org/officeDocument/2006/relationships" xmlns:p="http://schemas.openxmlformats.org/presentationml/2006/main">
  <p:tag name="TIMING" val="|0.8|0.9"/>
</p:tagLst>
</file>

<file path=ppt/tags/tag6.xml><?xml version="1.0" encoding="utf-8"?>
<p:tagLst xmlns:a="http://schemas.openxmlformats.org/drawingml/2006/main" xmlns:r="http://schemas.openxmlformats.org/officeDocument/2006/relationships" xmlns:p="http://schemas.openxmlformats.org/presentationml/2006/main">
  <p:tag name="TIMING" val="|0.7|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5593</TotalTime>
  <Words>1233</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Unicode MS</vt:lpstr>
      <vt:lpstr>Arial</vt:lpstr>
      <vt:lpstr>Calibri</vt:lpstr>
      <vt:lpstr>Georgia</vt:lpstr>
      <vt:lpstr>Times New Roman</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TeamBear</dc:creator>
  <cp:lastModifiedBy>Harris, Richard</cp:lastModifiedBy>
  <cp:revision>228</cp:revision>
  <cp:lastPrinted>2019-02-04T04:53:52Z</cp:lastPrinted>
  <dcterms:created xsi:type="dcterms:W3CDTF">2016-02-27T01:32:18Z</dcterms:created>
  <dcterms:modified xsi:type="dcterms:W3CDTF">2019-02-04T05:03:00Z</dcterms:modified>
</cp:coreProperties>
</file>