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6" r:id="rId1"/>
  </p:sldMasterIdLst>
  <p:notesMasterIdLst>
    <p:notesMasterId r:id="rId11"/>
  </p:notesMasterIdLst>
  <p:handoutMasterIdLst>
    <p:handoutMasterId r:id="rId12"/>
  </p:handoutMasterIdLst>
  <p:sldIdLst>
    <p:sldId id="353" r:id="rId2"/>
    <p:sldId id="359" r:id="rId3"/>
    <p:sldId id="363" r:id="rId4"/>
    <p:sldId id="364" r:id="rId5"/>
    <p:sldId id="367" r:id="rId6"/>
    <p:sldId id="365" r:id="rId7"/>
    <p:sldId id="357" r:id="rId8"/>
    <p:sldId id="368" r:id="rId9"/>
    <p:sldId id="369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CA95E9"/>
    <a:srgbClr val="CA945E"/>
    <a:srgbClr val="FFCC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B76662-A58E-4C8D-9102-6754369848B1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8093290-E158-4B70-AB6F-968B0C1CC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79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1D30-C0A0-4124-A783-34D9F15FA0FE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6299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D5871-AB0F-4B3D-8861-97E78CB7B47E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1337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18406-4C3F-4F3E-80BD-A22568EA37EB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16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28077-7188-48C5-8679-2287FAC952E9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755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B740-6776-4EE9-99FD-96D592FA5A23}" type="datetime1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232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BD99-6FFD-46C5-B5E2-43A34BDA2566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52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46459-E3C3-4969-9224-5ED50B492D17}" type="datetime1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04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660E0-FA77-4473-A859-74127B089143}" type="datetime1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257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8D7B8-9F07-4899-827D-5F3CFDDEB574}" type="datetime1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575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5197C5C-1CD1-417D-A89C-14747F5222C7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867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9EFBB-CFA1-4AA8-9123-F0B52DBD84FE}" type="datetime1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407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146459-E3C3-4969-9224-5ED50B492D17}" type="datetime1">
              <a:rPr lang="en-US" smtClean="0"/>
              <a:pPr/>
              <a:t>4/11/2020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800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</p:sldLayoutIdLst>
  <p:transition spd="slow">
    <p:push dir="u"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Status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5004" y="2231136"/>
            <a:ext cx="9642952" cy="2803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5909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6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Budget Status – Details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97280" y="989216"/>
            <a:ext cx="10058400" cy="40233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following items represent some detail around evaluating the compiled budget.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/>
              <a:t>Confirm all budgets </a:t>
            </a:r>
            <a:r>
              <a:rPr lang="en-US" sz="2800" b="1" dirty="0" smtClean="0"/>
              <a:t>received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Evaluate different </a:t>
            </a:r>
            <a:r>
              <a:rPr lang="en-US" sz="2800" b="1" dirty="0" smtClean="0"/>
              <a:t>funds – example:</a:t>
            </a:r>
            <a:r>
              <a:rPr lang="en-US" sz="2800" dirty="0"/>
              <a:t> </a:t>
            </a:r>
            <a:r>
              <a:rPr lang="en-US" sz="2800" dirty="0" smtClean="0"/>
              <a:t>cleanup </a:t>
            </a:r>
            <a:r>
              <a:rPr lang="en-US" sz="2800" dirty="0"/>
              <a:t>of missing items, misalignment of allocations in funds, and any reserved allocations may change this </a:t>
            </a:r>
            <a:r>
              <a:rPr lang="en-US" sz="2800" dirty="0" smtClean="0"/>
              <a:t>picture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Evaluate </a:t>
            </a:r>
            <a:r>
              <a:rPr lang="en-US" sz="2800" b="1" dirty="0" smtClean="0"/>
              <a:t>each funding string at a detailed level</a:t>
            </a:r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Cleanup budget for loading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38863" y="5194150"/>
            <a:ext cx="117752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 smtClean="0"/>
              <a:t>Action for All:  Evaluate if all funding strings you manage that have revenue and/or expenses has had a budget submitted.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253660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Status – Double Checks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The following additional checks must also be happening.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Payroll:  </a:t>
            </a:r>
            <a:r>
              <a:rPr lang="en-US" sz="2800" dirty="0" smtClean="0"/>
              <a:t>A thorough review of every position on the budgets compared to HRS is in progress.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Fringe Benefit Calculation:  </a:t>
            </a:r>
            <a:r>
              <a:rPr lang="en-US" sz="2800" dirty="0" smtClean="0"/>
              <a:t>In most cases, we are using standard fringe rates unless your past experience exceeded these standard rates.  This is mostly complete.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Debt Schedule and Internal Loans:  </a:t>
            </a:r>
            <a:r>
              <a:rPr lang="en-US" sz="2800" dirty="0" smtClean="0"/>
              <a:t>A review of all debt schedules including internal loans to appreciate the transfers are budgeted in total is in progress.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Segregated and Differential Fees:  </a:t>
            </a:r>
            <a:r>
              <a:rPr lang="en-US" sz="2800" dirty="0" smtClean="0"/>
              <a:t>Ensure no double counting or missing revenue along with balancing with the central projection of revenue.</a:t>
            </a:r>
            <a:endParaRPr lang="en-US" sz="2800" b="1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8767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Budget Concepts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following is a new idea that has been discussed with various leaders and areas on campus and represents a </a:t>
            </a:r>
            <a:r>
              <a:rPr lang="en-US" sz="2800" u="sng" dirty="0" smtClean="0"/>
              <a:t>rare exception</a:t>
            </a:r>
            <a:r>
              <a:rPr lang="en-US" sz="28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Situation:  </a:t>
            </a:r>
            <a:r>
              <a:rPr lang="en-US" sz="2800" dirty="0" smtClean="0"/>
              <a:t>An area wants to spend reserve to help gradually move to the sustainable budget over 1-3 years and has reserve to do this.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Old Possibilities:  </a:t>
            </a:r>
            <a:r>
              <a:rPr lang="en-US" sz="2800" dirty="0" smtClean="0"/>
              <a:t>Reduce operating budget OR include over budget spending in budget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New Recommendation:  </a:t>
            </a:r>
            <a:r>
              <a:rPr lang="en-US" sz="2800" dirty="0" smtClean="0"/>
              <a:t>An area buys additional budget</a:t>
            </a: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38863" y="5561969"/>
            <a:ext cx="11775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If this “buying budget” is needed, funds need to be available in April and the area must maintain positive balances at year end.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8186488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Budget Impact – Overall 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following is some guidance around the budget impact provided by UW System.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No changes to the FY21 budget </a:t>
            </a:r>
            <a:r>
              <a:rPr lang="en-US" sz="2800" b="1" dirty="0" smtClean="0"/>
              <a:t>submittal due </a:t>
            </a:r>
            <a:r>
              <a:rPr lang="en-US" sz="2800" b="1" dirty="0" smtClean="0"/>
              <a:t>to COVID-19.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Detailed tracking required for all expenses directly related to COVID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Detailed tracking required for all revenues lost (refunds) related to COVID.  </a:t>
            </a:r>
            <a:r>
              <a:rPr lang="en-US" sz="2800" dirty="0" smtClean="0"/>
              <a:t>(Must be net against saved expenses.)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b="1" dirty="0" smtClean="0"/>
              <a:t>Not tracking some of these amounts will reduce how much we can claim of federal support.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38863" y="5746635"/>
            <a:ext cx="11775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/>
              <a:t>The expenses should continue to be sent to Trisha Barber and revenues/refunds to me.  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4219371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Budget Impact – Revenue Lost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6327648"/>
            <a:ext cx="12192000" cy="530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201" y="1805687"/>
            <a:ext cx="10580557" cy="4453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2882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Budget Impact – Expenses </a:t>
            </a:r>
            <a:endParaRPr lang="en-US" dirty="0"/>
          </a:p>
        </p:txBody>
      </p:sp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447" y="1819656"/>
            <a:ext cx="10180066" cy="845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6327648"/>
            <a:ext cx="12192000" cy="530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4891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COVID-19 Budget Impact – Conclusion </a:t>
            </a:r>
            <a:endParaRPr lang="en-US" dirty="0"/>
          </a:p>
        </p:txBody>
      </p:sp>
      <p:sp>
        <p:nvSpPr>
          <p:cNvPr id="3" name="Content Placeholder 3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If you have had expenses and/or lost revenues that haven’t been sent centrally and are not in these codes, contact </a:t>
            </a:r>
            <a:r>
              <a:rPr lang="en-US" sz="2800" dirty="0" smtClean="0"/>
              <a:t>Taryn Carothers</a:t>
            </a:r>
            <a:r>
              <a:rPr lang="en-US" sz="2800" dirty="0" smtClean="0"/>
              <a:t> </a:t>
            </a:r>
            <a:r>
              <a:rPr lang="en-US" sz="2800" dirty="0" smtClean="0"/>
              <a:t>immediately so we can support whatever needs to happen.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1475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</a:t>
            </a:r>
            <a:r>
              <a:rPr lang="en-US" dirty="0"/>
              <a:t>B</a:t>
            </a:r>
            <a:r>
              <a:rPr lang="en-US" dirty="0" smtClean="0"/>
              <a:t>udget and Finance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System is moving forward with utility de-pooling– impact on campus is increased costs of $450,000 a year starting FY21 with a jump to $900,000 a year in FY23, in response we will be investing in energy efficiency projects.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COVID financial impact to campus to date is approximately $9m – impact is lost revenue and additional expenses, in response we are in the midst of analyzing our financial liquidity and conducting scenario modeling – actions to date include: spending down auxiliary reserves, stopping program revenue supported capital projects, reducing expenses, submitting for federal funding under the Cares Act, and focusing on enrollment and retention.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Once FY21 budget is submitted, will run financial models and will have better estimates of year end-balances.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35031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Retrospect">
  <a:themeElements>
    <a:clrScheme name="Custom 6">
      <a:dk1>
        <a:srgbClr val="000000"/>
      </a:dk1>
      <a:lt1>
        <a:sysClr val="window" lastClr="FFFFFF"/>
      </a:lt1>
      <a:dk2>
        <a:srgbClr val="6F219E"/>
      </a:dk2>
      <a:lt2>
        <a:srgbClr val="C7A2E3"/>
      </a:lt2>
      <a:accent1>
        <a:srgbClr val="7030A0"/>
      </a:accent1>
      <a:accent2>
        <a:srgbClr val="531876"/>
      </a:accent2>
      <a:accent3>
        <a:srgbClr val="7F7F7F"/>
      </a:accent3>
      <a:accent4>
        <a:srgbClr val="BFBFBF"/>
      </a:accent4>
      <a:accent5>
        <a:srgbClr val="A9D5F3"/>
      </a:accent5>
      <a:accent6>
        <a:srgbClr val="7EC1EE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1981</TotalTime>
  <Words>573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Wingdings</vt:lpstr>
      <vt:lpstr>Retrospect</vt:lpstr>
      <vt:lpstr>Budget Status</vt:lpstr>
      <vt:lpstr>Budget Status – Details</vt:lpstr>
      <vt:lpstr>Budget Status – Double Checks</vt:lpstr>
      <vt:lpstr>New Budget Concepts</vt:lpstr>
      <vt:lpstr>COVID-19 Budget Impact – Overall </vt:lpstr>
      <vt:lpstr>COVID-19 Budget Impact – Revenue Lost </vt:lpstr>
      <vt:lpstr>COVID-19 Budget Impact – Expenses </vt:lpstr>
      <vt:lpstr>COVID-19 Budget Impact – Conclusion </vt:lpstr>
      <vt:lpstr>Other Budget and Finance Activities</vt:lpstr>
    </vt:vector>
  </TitlesOfParts>
  <Company>University of Wisconsin Whitewater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Malotky, Laura E</dc:creator>
  <cp:lastModifiedBy>Crickette, Grace</cp:lastModifiedBy>
  <cp:revision>155</cp:revision>
  <cp:lastPrinted>2019-11-18T17:21:19Z</cp:lastPrinted>
  <dcterms:created xsi:type="dcterms:W3CDTF">2018-11-13T19:52:39Z</dcterms:created>
  <dcterms:modified xsi:type="dcterms:W3CDTF">2020-04-11T16:54:31Z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