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notesMasterIdLst>
    <p:notesMasterId r:id="rId26"/>
  </p:notesMasterIdLst>
  <p:sldIdLst>
    <p:sldId id="267" r:id="rId3"/>
    <p:sldId id="256" r:id="rId4"/>
    <p:sldId id="257" r:id="rId5"/>
    <p:sldId id="258" r:id="rId6"/>
    <p:sldId id="259" r:id="rId7"/>
    <p:sldId id="260" r:id="rId8"/>
    <p:sldId id="261" r:id="rId9"/>
    <p:sldId id="262" r:id="rId10"/>
    <p:sldId id="263" r:id="rId11"/>
    <p:sldId id="264" r:id="rId12"/>
    <p:sldId id="265" r:id="rId13"/>
    <p:sldId id="266" r:id="rId14"/>
    <p:sldId id="287" r:id="rId15"/>
    <p:sldId id="268" r:id="rId16"/>
    <p:sldId id="288" r:id="rId17"/>
    <p:sldId id="270" r:id="rId18"/>
    <p:sldId id="285" r:id="rId19"/>
    <p:sldId id="272" r:id="rId20"/>
    <p:sldId id="283" r:id="rId21"/>
    <p:sldId id="286" r:id="rId22"/>
    <p:sldId id="281" r:id="rId23"/>
    <p:sldId id="269"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F4CA9E-5BEE-4FF3-B549-E03305A2D4E0}"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C2BF9-1621-4BD3-9225-29A6044ADA6A}" type="slidenum">
              <a:rPr lang="en-US" smtClean="0"/>
              <a:t>‹#›</a:t>
            </a:fld>
            <a:endParaRPr lang="en-US"/>
          </a:p>
        </p:txBody>
      </p:sp>
    </p:spTree>
    <p:extLst>
      <p:ext uri="{BB962C8B-B14F-4D97-AF65-F5344CB8AC3E}">
        <p14:creationId xmlns:p14="http://schemas.microsoft.com/office/powerpoint/2010/main" val="257396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8" name="Google Shape;5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6dd459c95c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2" name="Google Shape;172;g16dd459c95c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8eb8604809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9" name="Google Shape;179;g18eb8604809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8eb8604809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g18eb8604809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8eb8604809_0_1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3" name="Google Shape;193;g18eb8604809_0_1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0" name="Google Shape;2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7" name="Google Shape;25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8eb860480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g18eb860480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200"/>
              <a:buFont typeface="Arial"/>
              <a:buNone/>
            </a:pPr>
            <a:r>
              <a:rPr lang="en-US">
                <a:latin typeface="Avenir"/>
                <a:ea typeface="Avenir"/>
                <a:cs typeface="Avenir"/>
                <a:sym typeface="Avenir"/>
              </a:rPr>
              <a:t>Metrics: 	1.) Establish baseline (our current state) as well as allow a target goal to be determined		2.) Must be available and ready to go “day 1”</a:t>
            </a:r>
            <a:endParaRPr>
              <a:latin typeface="Avenir"/>
              <a:ea typeface="Avenir"/>
              <a:cs typeface="Avenir"/>
              <a:sym typeface="Avenir"/>
            </a:endParaRPr>
          </a:p>
          <a:p>
            <a:pPr marL="0" lvl="0" indent="0" algn="l" rtl="0">
              <a:lnSpc>
                <a:spcPct val="90000"/>
              </a:lnSpc>
              <a:spcBef>
                <a:spcPts val="0"/>
              </a:spcBef>
              <a:spcAft>
                <a:spcPts val="0"/>
              </a:spcAft>
              <a:buClr>
                <a:schemeClr val="dk1"/>
              </a:buClr>
              <a:buSzPts val="1200"/>
              <a:buFont typeface="Arial"/>
              <a:buNone/>
            </a:pPr>
            <a:r>
              <a:rPr lang="en-US">
                <a:latin typeface="Avenir"/>
                <a:ea typeface="Avenir"/>
                <a:cs typeface="Avenir"/>
                <a:sym typeface="Avenir"/>
              </a:rPr>
              <a:t>Strategies: 	1.) These may only apply to a single theme, or they may impact several themes			2.) These may have their own metrics as well to measure progress		3.) Implementable “day 1”</a:t>
            </a:r>
            <a:endParaRPr/>
          </a:p>
        </p:txBody>
      </p:sp>
      <p:sp>
        <p:nvSpPr>
          <p:cNvPr id="72" name="Google Shape;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8eb8604809_0_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9" name="Google Shape;79;g18eb8604809_0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8eb8604809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2200">
              <a:solidFill>
                <a:srgbClr val="8E7CC3"/>
              </a:solidFill>
              <a:latin typeface="Avenir"/>
              <a:ea typeface="Avenir"/>
              <a:cs typeface="Avenir"/>
              <a:sym typeface="Avenir"/>
            </a:endParaRPr>
          </a:p>
        </p:txBody>
      </p:sp>
      <p:sp>
        <p:nvSpPr>
          <p:cNvPr id="137" name="Google Shape;137;g18eb8604809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8eb8604809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4" name="Google Shape;144;g18eb8604809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8eb8604809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18eb8604809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6dd459c95c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16dd459c95c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8eb8604809_0_6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g18eb8604809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1308-E820-4A8B-8053-F83EF8D334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460C87-A07C-4A2F-AFEA-9F72AC0EB2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A5C87E-9847-4B03-8CD9-7EA133F05034}"/>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5AFF63C3-134B-40A4-9093-3BA22B59A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19D28-6186-4EC9-A422-8A23DB87DFA6}"/>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121102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B682-2518-4614-BB06-31E7AED09E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2E58DD-40DE-41C4-A2B9-2E287C51FC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68EED-212F-4D36-A757-6419E5BF423C}"/>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1005B1B4-848A-4820-A2D6-43E39A6EE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A2705F-52BC-4236-B530-B460401A821C}"/>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85847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BD4F1-7C34-4D6A-ADC6-D7D33C9AE5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0B6E74-C8B1-42AD-A37E-68A8D86CB4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622AD-D53F-4A75-A1A3-DD027D315288}"/>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159ECC50-5459-4232-87B0-FE5C1012B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FC7E5-8C8E-4636-B496-74D716766359}"/>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1392196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White">
  <p:cSld name="Blank-White">
    <p:bg>
      <p:bgPr>
        <a:blipFill>
          <a:blip r:embed="rId2">
            <a:alphaModFix/>
          </a:blip>
          <a:stretch>
            <a:fillRect/>
          </a:stretch>
        </a:blipFill>
        <a:effectLst/>
      </p:bgPr>
    </p:bg>
    <p:spTree>
      <p:nvGrpSpPr>
        <p:cNvPr id="1" name="Shape 49"/>
        <p:cNvGrpSpPr/>
        <p:nvPr/>
      </p:nvGrpSpPr>
      <p:grpSpPr>
        <a:xfrm>
          <a:off x="0" y="0"/>
          <a:ext cx="0" cy="0"/>
          <a:chOff x="0" y="0"/>
          <a:chExt cx="0" cy="0"/>
        </a:xfrm>
      </p:grpSpPr>
      <p:sp>
        <p:nvSpPr>
          <p:cNvPr id="50" name="Google Shape;50;p24"/>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200"/>
              <a:buNone/>
              <a:defRPr sz="12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1" name="Google Shape;51;p24" descr="A picture containing text, clipart&#10;&#10;Description automatically generated"/>
          <p:cNvPicPr preferRelativeResize="0"/>
          <p:nvPr/>
        </p:nvPicPr>
        <p:blipFill rotWithShape="1">
          <a:blip r:embed="rId3">
            <a:alphaModFix/>
          </a:blip>
          <a:srcRect/>
          <a:stretch/>
        </p:blipFill>
        <p:spPr>
          <a:xfrm>
            <a:off x="9728462" y="6085244"/>
            <a:ext cx="2084894" cy="394440"/>
          </a:xfrm>
          <a:prstGeom prst="rect">
            <a:avLst/>
          </a:prstGeom>
          <a:noFill/>
          <a:ln>
            <a:noFill/>
          </a:ln>
        </p:spPr>
      </p:pic>
    </p:spTree>
    <p:extLst>
      <p:ext uri="{BB962C8B-B14F-4D97-AF65-F5344CB8AC3E}">
        <p14:creationId xmlns:p14="http://schemas.microsoft.com/office/powerpoint/2010/main" val="3593326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Purple">
  <p:cSld name="Title Slide-Purple">
    <p:bg>
      <p:bgPr>
        <a:gradFill>
          <a:gsLst>
            <a:gs pos="0">
              <a:srgbClr val="592C82"/>
            </a:gs>
            <a:gs pos="100000">
              <a:schemeClr val="accent1"/>
            </a:gs>
          </a:gsLst>
          <a:path path="circle">
            <a:fillToRect l="50000" t="50000" r="50000" b="50000"/>
          </a:path>
          <a:tileRect/>
        </a:gradFill>
        <a:effectLst/>
      </p:bgPr>
    </p:bg>
    <p:spTree>
      <p:nvGrpSpPr>
        <p:cNvPr id="1" name="Shape 12"/>
        <p:cNvGrpSpPr/>
        <p:nvPr/>
      </p:nvGrpSpPr>
      <p:grpSpPr>
        <a:xfrm>
          <a:off x="0" y="0"/>
          <a:ext cx="0" cy="0"/>
          <a:chOff x="0" y="0"/>
          <a:chExt cx="0" cy="0"/>
        </a:xfrm>
      </p:grpSpPr>
      <p:pic>
        <p:nvPicPr>
          <p:cNvPr id="13" name="Google Shape;13;p17"/>
          <p:cNvPicPr preferRelativeResize="0"/>
          <p:nvPr/>
        </p:nvPicPr>
        <p:blipFill rotWithShape="1">
          <a:blip r:embed="rId2">
            <a:alphaModFix/>
          </a:blip>
          <a:srcRect/>
          <a:stretch/>
        </p:blipFill>
        <p:spPr>
          <a:xfrm>
            <a:off x="-18855" y="5429840"/>
            <a:ext cx="12224721" cy="1429956"/>
          </a:xfrm>
          <a:prstGeom prst="rect">
            <a:avLst/>
          </a:prstGeom>
          <a:noFill/>
          <a:ln>
            <a:noFill/>
          </a:ln>
        </p:spPr>
      </p:pic>
      <p:sp>
        <p:nvSpPr>
          <p:cNvPr id="14" name="Google Shape;14;p17"/>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b="0"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17"/>
          <p:cNvSpPr txBox="1">
            <a:spLocks noGrp="1"/>
          </p:cNvSpPr>
          <p:nvPr>
            <p:ph type="body" idx="2"/>
          </p:nvPr>
        </p:nvSpPr>
        <p:spPr>
          <a:xfrm>
            <a:off x="602801" y="1065261"/>
            <a:ext cx="8334246" cy="210657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chemeClr val="lt1"/>
              </a:buClr>
              <a:buSzPts val="4000"/>
              <a:buNone/>
              <a:defRPr sz="4000" b="1"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 name="Google Shape;16;p17"/>
          <p:cNvSpPr txBox="1">
            <a:spLocks noGrp="1"/>
          </p:cNvSpPr>
          <p:nvPr>
            <p:ph type="body" idx="3"/>
          </p:nvPr>
        </p:nvSpPr>
        <p:spPr>
          <a:xfrm>
            <a:off x="602801" y="3519488"/>
            <a:ext cx="8334246" cy="70187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300"/>
              <a:buNone/>
              <a:defRPr sz="23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17" descr="Text&#10;&#10;Description automatically generated"/>
          <p:cNvPicPr preferRelativeResize="0"/>
          <p:nvPr/>
        </p:nvPicPr>
        <p:blipFill rotWithShape="1">
          <a:blip r:embed="rId3">
            <a:alphaModFix/>
          </a:blip>
          <a:srcRect/>
          <a:stretch/>
        </p:blipFill>
        <p:spPr>
          <a:xfrm>
            <a:off x="9671901" y="6164552"/>
            <a:ext cx="2102177" cy="397709"/>
          </a:xfrm>
          <a:prstGeom prst="rect">
            <a:avLst/>
          </a:prstGeom>
          <a:noFill/>
          <a:ln>
            <a:noFill/>
          </a:ln>
        </p:spPr>
      </p:pic>
    </p:spTree>
    <p:extLst>
      <p:ext uri="{BB962C8B-B14F-4D97-AF65-F5344CB8AC3E}">
        <p14:creationId xmlns:p14="http://schemas.microsoft.com/office/powerpoint/2010/main" val="3219556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Slide-Purple-2-column">
  <p:cSld name="Content Slide-Purple-2-column">
    <p:bg>
      <p:bgPr>
        <a:gradFill>
          <a:gsLst>
            <a:gs pos="0">
              <a:srgbClr val="592C82"/>
            </a:gs>
            <a:gs pos="100000">
              <a:schemeClr val="accent1"/>
            </a:gs>
          </a:gsLst>
          <a:path path="circle">
            <a:fillToRect l="50000" t="50000" r="50000" b="50000"/>
          </a:path>
          <a:tileRect/>
        </a:gradFill>
        <a:effectLst/>
      </p:bgPr>
    </p:bg>
    <p:spTree>
      <p:nvGrpSpPr>
        <p:cNvPr id="1" name="Shape 18"/>
        <p:cNvGrpSpPr/>
        <p:nvPr/>
      </p:nvGrpSpPr>
      <p:grpSpPr>
        <a:xfrm>
          <a:off x="0" y="0"/>
          <a:ext cx="0" cy="0"/>
          <a:chOff x="0" y="0"/>
          <a:chExt cx="0" cy="0"/>
        </a:xfrm>
      </p:grpSpPr>
      <p:pic>
        <p:nvPicPr>
          <p:cNvPr id="19" name="Google Shape;19;p18"/>
          <p:cNvPicPr preferRelativeResize="0"/>
          <p:nvPr/>
        </p:nvPicPr>
        <p:blipFill rotWithShape="1">
          <a:blip r:embed="rId2">
            <a:alphaModFix/>
          </a:blip>
          <a:srcRect/>
          <a:stretch/>
        </p:blipFill>
        <p:spPr>
          <a:xfrm>
            <a:off x="-18855" y="5429840"/>
            <a:ext cx="12224721" cy="1429956"/>
          </a:xfrm>
          <a:prstGeom prst="rect">
            <a:avLst/>
          </a:prstGeom>
          <a:noFill/>
          <a:ln>
            <a:noFill/>
          </a:ln>
        </p:spPr>
      </p:pic>
      <p:sp>
        <p:nvSpPr>
          <p:cNvPr id="20" name="Google Shape;20;p18"/>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b="0"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8"/>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chemeClr val="lt1"/>
              </a:buClr>
              <a:buSzPts val="3400"/>
              <a:buNone/>
              <a:defRPr sz="3400" b="1" i="0">
                <a:solidFill>
                  <a:schemeClr val="lt1"/>
                </a:solidFill>
                <a:latin typeface="Avenir"/>
                <a:ea typeface="Avenir"/>
                <a:cs typeface="Avenir"/>
                <a:sym typeface="Avenir"/>
              </a:defRPr>
            </a:lvl1pPr>
            <a:lvl2pPr marL="914400" lvl="1" indent="-431800" algn="l">
              <a:lnSpc>
                <a:spcPct val="90000"/>
              </a:lnSpc>
              <a:spcBef>
                <a:spcPts val="500"/>
              </a:spcBef>
              <a:spcAft>
                <a:spcPts val="0"/>
              </a:spcAft>
              <a:buClr>
                <a:schemeClr val="dk1"/>
              </a:buClr>
              <a:buSzPts val="3200"/>
              <a:buChar char="•"/>
              <a:defRPr sz="3200" b="1"/>
            </a:lvl2pPr>
            <a:lvl3pPr marL="1371600" lvl="2" indent="-431800" algn="l">
              <a:lnSpc>
                <a:spcPct val="90000"/>
              </a:lnSpc>
              <a:spcBef>
                <a:spcPts val="500"/>
              </a:spcBef>
              <a:spcAft>
                <a:spcPts val="0"/>
              </a:spcAft>
              <a:buClr>
                <a:schemeClr val="dk1"/>
              </a:buClr>
              <a:buSzPts val="3200"/>
              <a:buChar char="•"/>
              <a:defRPr sz="3200" b="1"/>
            </a:lvl3pPr>
            <a:lvl4pPr marL="1828800" lvl="3" indent="-431800" algn="l">
              <a:lnSpc>
                <a:spcPct val="90000"/>
              </a:lnSpc>
              <a:spcBef>
                <a:spcPts val="500"/>
              </a:spcBef>
              <a:spcAft>
                <a:spcPts val="0"/>
              </a:spcAft>
              <a:buClr>
                <a:schemeClr val="dk1"/>
              </a:buClr>
              <a:buSzPts val="3200"/>
              <a:buChar char="•"/>
              <a:defRPr sz="3200" b="1"/>
            </a:lvl4pPr>
            <a:lvl5pPr marL="2286000" lvl="4" indent="-431800" algn="l">
              <a:lnSpc>
                <a:spcPct val="90000"/>
              </a:lnSpc>
              <a:spcBef>
                <a:spcPts val="500"/>
              </a:spcBef>
              <a:spcAft>
                <a:spcPts val="0"/>
              </a:spcAft>
              <a:buClr>
                <a:schemeClr val="dk1"/>
              </a:buClr>
              <a:buSzPts val="3200"/>
              <a:buChar char="•"/>
              <a:defRPr sz="3200"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8"/>
          <p:cNvSpPr txBox="1">
            <a:spLocks noGrp="1"/>
          </p:cNvSpPr>
          <p:nvPr>
            <p:ph type="body" idx="3"/>
          </p:nvPr>
        </p:nvSpPr>
        <p:spPr>
          <a:xfrm>
            <a:off x="1461155" y="1840447"/>
            <a:ext cx="4487159"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chemeClr val="lt1"/>
              </a:buClr>
              <a:buSzPts val="2600"/>
              <a:buFont typeface="Arial"/>
              <a:buChar char="•"/>
              <a:defRPr sz="2600" b="0" i="0">
                <a:solidFill>
                  <a:schemeClr val="lt1"/>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18"/>
          <p:cNvSpPr txBox="1">
            <a:spLocks noGrp="1"/>
          </p:cNvSpPr>
          <p:nvPr>
            <p:ph type="body" idx="4"/>
          </p:nvPr>
        </p:nvSpPr>
        <p:spPr>
          <a:xfrm>
            <a:off x="6333241" y="1840447"/>
            <a:ext cx="4830059"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chemeClr val="lt1"/>
              </a:buClr>
              <a:buSzPts val="2600"/>
              <a:buFont typeface="Arial"/>
              <a:buChar char="•"/>
              <a:defRPr sz="2600" b="0" i="0">
                <a:solidFill>
                  <a:schemeClr val="lt1"/>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18" descr="Text&#10;&#10;Description automatically generated"/>
          <p:cNvPicPr preferRelativeResize="0"/>
          <p:nvPr/>
        </p:nvPicPr>
        <p:blipFill rotWithShape="1">
          <a:blip r:embed="rId3">
            <a:alphaModFix/>
          </a:blip>
          <a:srcRect/>
          <a:stretch/>
        </p:blipFill>
        <p:spPr>
          <a:xfrm>
            <a:off x="9671901" y="6164552"/>
            <a:ext cx="2102177" cy="397709"/>
          </a:xfrm>
          <a:prstGeom prst="rect">
            <a:avLst/>
          </a:prstGeom>
          <a:noFill/>
          <a:ln>
            <a:noFill/>
          </a:ln>
        </p:spPr>
      </p:pic>
    </p:spTree>
    <p:extLst>
      <p:ext uri="{BB962C8B-B14F-4D97-AF65-F5344CB8AC3E}">
        <p14:creationId xmlns:p14="http://schemas.microsoft.com/office/powerpoint/2010/main" val="1081690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End Slide">
  <p:cSld name="End Slide">
    <p:bg>
      <p:bgPr>
        <a:gradFill>
          <a:gsLst>
            <a:gs pos="0">
              <a:srgbClr val="592C82"/>
            </a:gs>
            <a:gs pos="100000">
              <a:schemeClr val="accent1"/>
            </a:gs>
          </a:gsLst>
          <a:path path="circle">
            <a:fillToRect l="50000" t="50000" r="50000" b="50000"/>
          </a:path>
          <a:tileRect/>
        </a:gradFill>
        <a:effectLst/>
      </p:bgPr>
    </p:bg>
    <p:spTree>
      <p:nvGrpSpPr>
        <p:cNvPr id="1" name="Shape 25"/>
        <p:cNvGrpSpPr/>
        <p:nvPr/>
      </p:nvGrpSpPr>
      <p:grpSpPr>
        <a:xfrm>
          <a:off x="0" y="0"/>
          <a:ext cx="0" cy="0"/>
          <a:chOff x="0" y="0"/>
          <a:chExt cx="0" cy="0"/>
        </a:xfrm>
      </p:grpSpPr>
      <p:pic>
        <p:nvPicPr>
          <p:cNvPr id="26" name="Google Shape;26;p19" descr="A picture containing text, clipart&#10;&#10;Description automatically generated"/>
          <p:cNvPicPr preferRelativeResize="0"/>
          <p:nvPr/>
        </p:nvPicPr>
        <p:blipFill rotWithShape="1">
          <a:blip r:embed="rId2">
            <a:alphaModFix/>
          </a:blip>
          <a:srcRect/>
          <a:stretch/>
        </p:blipFill>
        <p:spPr>
          <a:xfrm>
            <a:off x="4340226" y="3096826"/>
            <a:ext cx="3511548" cy="664348"/>
          </a:xfrm>
          <a:prstGeom prst="rect">
            <a:avLst/>
          </a:prstGeom>
          <a:noFill/>
          <a:ln>
            <a:noFill/>
          </a:ln>
        </p:spPr>
      </p:pic>
    </p:spTree>
    <p:extLst>
      <p:ext uri="{BB962C8B-B14F-4D97-AF65-F5344CB8AC3E}">
        <p14:creationId xmlns:p14="http://schemas.microsoft.com/office/powerpoint/2010/main" val="2416332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White">
  <p:cSld name="Title Slide-White">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20"/>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200"/>
              <a:buNone/>
              <a:defRPr sz="12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20"/>
          <p:cNvSpPr txBox="1">
            <a:spLocks noGrp="1"/>
          </p:cNvSpPr>
          <p:nvPr>
            <p:ph type="body" idx="2"/>
          </p:nvPr>
        </p:nvSpPr>
        <p:spPr>
          <a:xfrm>
            <a:off x="602801" y="1065261"/>
            <a:ext cx="8334246" cy="210657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chemeClr val="dk1"/>
              </a:buClr>
              <a:buSzPts val="4000"/>
              <a:buNone/>
              <a:defRPr sz="4000" b="1"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20"/>
          <p:cNvSpPr txBox="1">
            <a:spLocks noGrp="1"/>
          </p:cNvSpPr>
          <p:nvPr>
            <p:ph type="body" idx="3"/>
          </p:nvPr>
        </p:nvSpPr>
        <p:spPr>
          <a:xfrm>
            <a:off x="602801" y="3519488"/>
            <a:ext cx="8334246" cy="70187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300"/>
              <a:buNone/>
              <a:defRPr sz="2300" b="0"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1" name="Google Shape;31;p20" descr="A picture containing text, clipart&#10;&#10;Description automatically generated"/>
          <p:cNvPicPr preferRelativeResize="0"/>
          <p:nvPr/>
        </p:nvPicPr>
        <p:blipFill rotWithShape="1">
          <a:blip r:embed="rId3">
            <a:alphaModFix/>
          </a:blip>
          <a:srcRect/>
          <a:stretch/>
        </p:blipFill>
        <p:spPr>
          <a:xfrm>
            <a:off x="9728462" y="6085244"/>
            <a:ext cx="2084894" cy="394440"/>
          </a:xfrm>
          <a:prstGeom prst="rect">
            <a:avLst/>
          </a:prstGeom>
          <a:noFill/>
          <a:ln>
            <a:noFill/>
          </a:ln>
        </p:spPr>
      </p:pic>
    </p:spTree>
    <p:extLst>
      <p:ext uri="{BB962C8B-B14F-4D97-AF65-F5344CB8AC3E}">
        <p14:creationId xmlns:p14="http://schemas.microsoft.com/office/powerpoint/2010/main" val="1050720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Slide-White-1-column">
  <p:cSld name="Content Slide-White-1-column">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21"/>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200"/>
              <a:buNone/>
              <a:defRPr sz="12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1"/>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rgbClr val="191919"/>
              </a:buClr>
              <a:buSzPts val="3400"/>
              <a:buNone/>
              <a:defRPr sz="3400" b="1" i="0">
                <a:solidFill>
                  <a:srgbClr val="191919"/>
                </a:solidFill>
                <a:latin typeface="Avenir"/>
                <a:ea typeface="Avenir"/>
                <a:cs typeface="Avenir"/>
                <a:sym typeface="Avenir"/>
              </a:defRPr>
            </a:lvl1pPr>
            <a:lvl2pPr marL="914400" lvl="1" indent="-431800" algn="l">
              <a:lnSpc>
                <a:spcPct val="90000"/>
              </a:lnSpc>
              <a:spcBef>
                <a:spcPts val="500"/>
              </a:spcBef>
              <a:spcAft>
                <a:spcPts val="0"/>
              </a:spcAft>
              <a:buClr>
                <a:schemeClr val="dk1"/>
              </a:buClr>
              <a:buSzPts val="3200"/>
              <a:buChar char="•"/>
              <a:defRPr sz="3200" b="1"/>
            </a:lvl2pPr>
            <a:lvl3pPr marL="1371600" lvl="2" indent="-431800" algn="l">
              <a:lnSpc>
                <a:spcPct val="90000"/>
              </a:lnSpc>
              <a:spcBef>
                <a:spcPts val="500"/>
              </a:spcBef>
              <a:spcAft>
                <a:spcPts val="0"/>
              </a:spcAft>
              <a:buClr>
                <a:schemeClr val="dk1"/>
              </a:buClr>
              <a:buSzPts val="3200"/>
              <a:buChar char="•"/>
              <a:defRPr sz="3200" b="1"/>
            </a:lvl3pPr>
            <a:lvl4pPr marL="1828800" lvl="3" indent="-431800" algn="l">
              <a:lnSpc>
                <a:spcPct val="90000"/>
              </a:lnSpc>
              <a:spcBef>
                <a:spcPts val="500"/>
              </a:spcBef>
              <a:spcAft>
                <a:spcPts val="0"/>
              </a:spcAft>
              <a:buClr>
                <a:schemeClr val="dk1"/>
              </a:buClr>
              <a:buSzPts val="3200"/>
              <a:buChar char="•"/>
              <a:defRPr sz="3200" b="1"/>
            </a:lvl4pPr>
            <a:lvl5pPr marL="2286000" lvl="4" indent="-431800" algn="l">
              <a:lnSpc>
                <a:spcPct val="90000"/>
              </a:lnSpc>
              <a:spcBef>
                <a:spcPts val="500"/>
              </a:spcBef>
              <a:spcAft>
                <a:spcPts val="0"/>
              </a:spcAft>
              <a:buClr>
                <a:schemeClr val="dk1"/>
              </a:buClr>
              <a:buSzPts val="3200"/>
              <a:buChar char="•"/>
              <a:defRPr sz="3200"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1"/>
          <p:cNvSpPr txBox="1">
            <a:spLocks noGrp="1"/>
          </p:cNvSpPr>
          <p:nvPr>
            <p:ph type="body" idx="3"/>
          </p:nvPr>
        </p:nvSpPr>
        <p:spPr>
          <a:xfrm>
            <a:off x="1485900" y="1840447"/>
            <a:ext cx="9677400"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rgbClr val="191919"/>
              </a:buClr>
              <a:buSzPts val="2600"/>
              <a:buFont typeface="Arial"/>
              <a:buChar char="•"/>
              <a:defRPr sz="2600" b="0" i="0">
                <a:solidFill>
                  <a:srgbClr val="191919"/>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6" name="Google Shape;36;p21" descr="A picture containing text, clipart&#10;&#10;Description automatically generated"/>
          <p:cNvPicPr preferRelativeResize="0"/>
          <p:nvPr/>
        </p:nvPicPr>
        <p:blipFill rotWithShape="1">
          <a:blip r:embed="rId3">
            <a:alphaModFix/>
          </a:blip>
          <a:srcRect/>
          <a:stretch/>
        </p:blipFill>
        <p:spPr>
          <a:xfrm>
            <a:off x="9728462" y="6085244"/>
            <a:ext cx="2084894" cy="394440"/>
          </a:xfrm>
          <a:prstGeom prst="rect">
            <a:avLst/>
          </a:prstGeom>
          <a:noFill/>
          <a:ln>
            <a:noFill/>
          </a:ln>
        </p:spPr>
      </p:pic>
    </p:spTree>
    <p:extLst>
      <p:ext uri="{BB962C8B-B14F-4D97-AF65-F5344CB8AC3E}">
        <p14:creationId xmlns:p14="http://schemas.microsoft.com/office/powerpoint/2010/main" val="2906467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Slide-White-2-column">
  <p:cSld name="Content Slide-White-2-column">
    <p:bg>
      <p:bgPr>
        <a:blipFill>
          <a:blip r:embed="rId2">
            <a:alphaModFix/>
          </a:blip>
          <a:stretch>
            <a:fillRect/>
          </a:stretch>
        </a:blipFill>
        <a:effectLst/>
      </p:bgPr>
    </p:bg>
    <p:spTree>
      <p:nvGrpSpPr>
        <p:cNvPr id="1" name="Shape 37"/>
        <p:cNvGrpSpPr/>
        <p:nvPr/>
      </p:nvGrpSpPr>
      <p:grpSpPr>
        <a:xfrm>
          <a:off x="0" y="0"/>
          <a:ext cx="0" cy="0"/>
          <a:chOff x="0" y="0"/>
          <a:chExt cx="0" cy="0"/>
        </a:xfrm>
      </p:grpSpPr>
      <p:sp>
        <p:nvSpPr>
          <p:cNvPr id="38" name="Google Shape;38;p22"/>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200"/>
              <a:buNone/>
              <a:defRPr sz="12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2"/>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rgbClr val="191919"/>
              </a:buClr>
              <a:buSzPts val="3400"/>
              <a:buNone/>
              <a:defRPr sz="3400" b="1" i="0">
                <a:solidFill>
                  <a:srgbClr val="191919"/>
                </a:solidFill>
                <a:latin typeface="Avenir"/>
                <a:ea typeface="Avenir"/>
                <a:cs typeface="Avenir"/>
                <a:sym typeface="Avenir"/>
              </a:defRPr>
            </a:lvl1pPr>
            <a:lvl2pPr marL="914400" lvl="1" indent="-431800" algn="l">
              <a:lnSpc>
                <a:spcPct val="90000"/>
              </a:lnSpc>
              <a:spcBef>
                <a:spcPts val="500"/>
              </a:spcBef>
              <a:spcAft>
                <a:spcPts val="0"/>
              </a:spcAft>
              <a:buClr>
                <a:schemeClr val="dk1"/>
              </a:buClr>
              <a:buSzPts val="3200"/>
              <a:buChar char="•"/>
              <a:defRPr sz="3200" b="1"/>
            </a:lvl2pPr>
            <a:lvl3pPr marL="1371600" lvl="2" indent="-431800" algn="l">
              <a:lnSpc>
                <a:spcPct val="90000"/>
              </a:lnSpc>
              <a:spcBef>
                <a:spcPts val="500"/>
              </a:spcBef>
              <a:spcAft>
                <a:spcPts val="0"/>
              </a:spcAft>
              <a:buClr>
                <a:schemeClr val="dk1"/>
              </a:buClr>
              <a:buSzPts val="3200"/>
              <a:buChar char="•"/>
              <a:defRPr sz="3200" b="1"/>
            </a:lvl3pPr>
            <a:lvl4pPr marL="1828800" lvl="3" indent="-431800" algn="l">
              <a:lnSpc>
                <a:spcPct val="90000"/>
              </a:lnSpc>
              <a:spcBef>
                <a:spcPts val="500"/>
              </a:spcBef>
              <a:spcAft>
                <a:spcPts val="0"/>
              </a:spcAft>
              <a:buClr>
                <a:schemeClr val="dk1"/>
              </a:buClr>
              <a:buSzPts val="3200"/>
              <a:buChar char="•"/>
              <a:defRPr sz="3200" b="1"/>
            </a:lvl4pPr>
            <a:lvl5pPr marL="2286000" lvl="4" indent="-431800" algn="l">
              <a:lnSpc>
                <a:spcPct val="90000"/>
              </a:lnSpc>
              <a:spcBef>
                <a:spcPts val="500"/>
              </a:spcBef>
              <a:spcAft>
                <a:spcPts val="0"/>
              </a:spcAft>
              <a:buClr>
                <a:schemeClr val="dk1"/>
              </a:buClr>
              <a:buSzPts val="3200"/>
              <a:buChar char="•"/>
              <a:defRPr sz="3200"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2"/>
          <p:cNvSpPr txBox="1">
            <a:spLocks noGrp="1"/>
          </p:cNvSpPr>
          <p:nvPr>
            <p:ph type="body" idx="3"/>
          </p:nvPr>
        </p:nvSpPr>
        <p:spPr>
          <a:xfrm>
            <a:off x="1485900" y="1840447"/>
            <a:ext cx="4477578"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rgbClr val="191919"/>
              </a:buClr>
              <a:buSzPts val="2600"/>
              <a:buFont typeface="Arial"/>
              <a:buChar char="•"/>
              <a:defRPr sz="2600" b="0" i="0">
                <a:solidFill>
                  <a:srgbClr val="191919"/>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1" name="Google Shape;41;p22" descr="A picture containing text, clipart&#10;&#10;Description automatically generated"/>
          <p:cNvPicPr preferRelativeResize="0"/>
          <p:nvPr/>
        </p:nvPicPr>
        <p:blipFill rotWithShape="1">
          <a:blip r:embed="rId3">
            <a:alphaModFix/>
          </a:blip>
          <a:srcRect/>
          <a:stretch/>
        </p:blipFill>
        <p:spPr>
          <a:xfrm>
            <a:off x="9728462" y="6085244"/>
            <a:ext cx="2084894" cy="394440"/>
          </a:xfrm>
          <a:prstGeom prst="rect">
            <a:avLst/>
          </a:prstGeom>
          <a:noFill/>
          <a:ln>
            <a:noFill/>
          </a:ln>
        </p:spPr>
      </p:pic>
      <p:sp>
        <p:nvSpPr>
          <p:cNvPr id="42" name="Google Shape;42;p22"/>
          <p:cNvSpPr txBox="1">
            <a:spLocks noGrp="1"/>
          </p:cNvSpPr>
          <p:nvPr>
            <p:ph type="body" idx="4"/>
          </p:nvPr>
        </p:nvSpPr>
        <p:spPr>
          <a:xfrm>
            <a:off x="6327915" y="1840447"/>
            <a:ext cx="4835386"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rgbClr val="191919"/>
              </a:buClr>
              <a:buSzPts val="2600"/>
              <a:buFont typeface="Arial"/>
              <a:buChar char="•"/>
              <a:defRPr sz="2600" b="0" i="0">
                <a:solidFill>
                  <a:srgbClr val="191919"/>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87247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Slide-Purple-1-column">
  <p:cSld name="Content Slide-Purple-1-column">
    <p:bg>
      <p:bgPr>
        <a:gradFill>
          <a:gsLst>
            <a:gs pos="0">
              <a:srgbClr val="592C82"/>
            </a:gs>
            <a:gs pos="100000">
              <a:schemeClr val="accent1"/>
            </a:gs>
          </a:gsLst>
          <a:path path="circle">
            <a:fillToRect l="50000" t="50000" r="50000" b="50000"/>
          </a:path>
          <a:tileRect/>
        </a:gradFill>
        <a:effectLst/>
      </p:bgPr>
    </p:bg>
    <p:spTree>
      <p:nvGrpSpPr>
        <p:cNvPr id="1" name="Shape 43"/>
        <p:cNvGrpSpPr/>
        <p:nvPr/>
      </p:nvGrpSpPr>
      <p:grpSpPr>
        <a:xfrm>
          <a:off x="0" y="0"/>
          <a:ext cx="0" cy="0"/>
          <a:chOff x="0" y="0"/>
          <a:chExt cx="0" cy="0"/>
        </a:xfrm>
      </p:grpSpPr>
      <p:pic>
        <p:nvPicPr>
          <p:cNvPr id="44" name="Google Shape;44;p23"/>
          <p:cNvPicPr preferRelativeResize="0"/>
          <p:nvPr/>
        </p:nvPicPr>
        <p:blipFill rotWithShape="1">
          <a:blip r:embed="rId2">
            <a:alphaModFix/>
          </a:blip>
          <a:srcRect/>
          <a:stretch/>
        </p:blipFill>
        <p:spPr>
          <a:xfrm>
            <a:off x="-18855" y="5429840"/>
            <a:ext cx="12224721" cy="1429956"/>
          </a:xfrm>
          <a:prstGeom prst="rect">
            <a:avLst/>
          </a:prstGeom>
          <a:noFill/>
          <a:ln>
            <a:noFill/>
          </a:ln>
        </p:spPr>
      </p:pic>
      <p:sp>
        <p:nvSpPr>
          <p:cNvPr id="45" name="Google Shape;45;p23"/>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b="0"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3"/>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lvl1pPr marL="457200" lvl="0" indent="-228600" algn="l">
              <a:lnSpc>
                <a:spcPct val="90000"/>
              </a:lnSpc>
              <a:spcBef>
                <a:spcPts val="1000"/>
              </a:spcBef>
              <a:spcAft>
                <a:spcPts val="0"/>
              </a:spcAft>
              <a:buClr>
                <a:schemeClr val="lt1"/>
              </a:buClr>
              <a:buSzPts val="3400"/>
              <a:buNone/>
              <a:defRPr sz="3400" b="1" i="0">
                <a:solidFill>
                  <a:schemeClr val="lt1"/>
                </a:solidFill>
                <a:latin typeface="Avenir"/>
                <a:ea typeface="Avenir"/>
                <a:cs typeface="Avenir"/>
                <a:sym typeface="Avenir"/>
              </a:defRPr>
            </a:lvl1pPr>
            <a:lvl2pPr marL="914400" lvl="1" indent="-431800" algn="l">
              <a:lnSpc>
                <a:spcPct val="90000"/>
              </a:lnSpc>
              <a:spcBef>
                <a:spcPts val="500"/>
              </a:spcBef>
              <a:spcAft>
                <a:spcPts val="0"/>
              </a:spcAft>
              <a:buClr>
                <a:schemeClr val="dk1"/>
              </a:buClr>
              <a:buSzPts val="3200"/>
              <a:buChar char="•"/>
              <a:defRPr sz="3200" b="1"/>
            </a:lvl2pPr>
            <a:lvl3pPr marL="1371600" lvl="2" indent="-431800" algn="l">
              <a:lnSpc>
                <a:spcPct val="90000"/>
              </a:lnSpc>
              <a:spcBef>
                <a:spcPts val="500"/>
              </a:spcBef>
              <a:spcAft>
                <a:spcPts val="0"/>
              </a:spcAft>
              <a:buClr>
                <a:schemeClr val="dk1"/>
              </a:buClr>
              <a:buSzPts val="3200"/>
              <a:buChar char="•"/>
              <a:defRPr sz="3200" b="1"/>
            </a:lvl3pPr>
            <a:lvl4pPr marL="1828800" lvl="3" indent="-431800" algn="l">
              <a:lnSpc>
                <a:spcPct val="90000"/>
              </a:lnSpc>
              <a:spcBef>
                <a:spcPts val="500"/>
              </a:spcBef>
              <a:spcAft>
                <a:spcPts val="0"/>
              </a:spcAft>
              <a:buClr>
                <a:schemeClr val="dk1"/>
              </a:buClr>
              <a:buSzPts val="3200"/>
              <a:buChar char="•"/>
              <a:defRPr sz="3200" b="1"/>
            </a:lvl4pPr>
            <a:lvl5pPr marL="2286000" lvl="4" indent="-431800" algn="l">
              <a:lnSpc>
                <a:spcPct val="90000"/>
              </a:lnSpc>
              <a:spcBef>
                <a:spcPts val="500"/>
              </a:spcBef>
              <a:spcAft>
                <a:spcPts val="0"/>
              </a:spcAft>
              <a:buClr>
                <a:schemeClr val="dk1"/>
              </a:buClr>
              <a:buSzPts val="3200"/>
              <a:buChar char="•"/>
              <a:defRPr sz="3200"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3"/>
          <p:cNvSpPr txBox="1">
            <a:spLocks noGrp="1"/>
          </p:cNvSpPr>
          <p:nvPr>
            <p:ph type="body" idx="3"/>
          </p:nvPr>
        </p:nvSpPr>
        <p:spPr>
          <a:xfrm>
            <a:off x="1461155" y="1840447"/>
            <a:ext cx="9702145" cy="3721367"/>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chemeClr val="lt1"/>
              </a:buClr>
              <a:buSzPts val="2600"/>
              <a:buFont typeface="Arial"/>
              <a:buChar char="•"/>
              <a:defRPr sz="2600" b="0" i="0">
                <a:solidFill>
                  <a:schemeClr val="lt1"/>
                </a:solidFill>
                <a:latin typeface="Avenir"/>
                <a:ea typeface="Avenir"/>
                <a:cs typeface="Avenir"/>
                <a:sym typeface="Avenir"/>
              </a:defRPr>
            </a:lvl1pPr>
            <a:lvl2pPr marL="914400" lvl="1" indent="-361950" algn="l">
              <a:lnSpc>
                <a:spcPct val="90000"/>
              </a:lnSpc>
              <a:spcBef>
                <a:spcPts val="500"/>
              </a:spcBef>
              <a:spcAft>
                <a:spcPts val="0"/>
              </a:spcAft>
              <a:buClr>
                <a:schemeClr val="dk1"/>
              </a:buClr>
              <a:buSzPts val="2100"/>
              <a:buChar char="•"/>
              <a:defRPr sz="2100"/>
            </a:lvl2pPr>
            <a:lvl3pPr marL="1371600" lvl="2" indent="-361950" algn="l">
              <a:lnSpc>
                <a:spcPct val="90000"/>
              </a:lnSpc>
              <a:spcBef>
                <a:spcPts val="500"/>
              </a:spcBef>
              <a:spcAft>
                <a:spcPts val="0"/>
              </a:spcAft>
              <a:buClr>
                <a:schemeClr val="dk1"/>
              </a:buClr>
              <a:buSzPts val="2100"/>
              <a:buChar char="•"/>
              <a:defRPr sz="2100"/>
            </a:lvl3pPr>
            <a:lvl4pPr marL="1828800" lvl="3" indent="-361950" algn="l">
              <a:lnSpc>
                <a:spcPct val="90000"/>
              </a:lnSpc>
              <a:spcBef>
                <a:spcPts val="500"/>
              </a:spcBef>
              <a:spcAft>
                <a:spcPts val="0"/>
              </a:spcAft>
              <a:buClr>
                <a:schemeClr val="dk1"/>
              </a:buClr>
              <a:buSzPts val="2100"/>
              <a:buChar char="•"/>
              <a:defRPr sz="2100"/>
            </a:lvl4pPr>
            <a:lvl5pPr marL="2286000" lvl="4" indent="-361950" algn="l">
              <a:lnSpc>
                <a:spcPct val="90000"/>
              </a:lnSpc>
              <a:spcBef>
                <a:spcPts val="500"/>
              </a:spcBef>
              <a:spcAft>
                <a:spcPts val="0"/>
              </a:spcAft>
              <a:buClr>
                <a:schemeClr val="dk1"/>
              </a:buClr>
              <a:buSzPts val="2100"/>
              <a:buChar char="•"/>
              <a:defRPr sz="21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8" name="Google Shape;48;p23" descr="Text&#10;&#10;Description automatically generated"/>
          <p:cNvPicPr preferRelativeResize="0"/>
          <p:nvPr/>
        </p:nvPicPr>
        <p:blipFill rotWithShape="1">
          <a:blip r:embed="rId3">
            <a:alphaModFix/>
          </a:blip>
          <a:srcRect/>
          <a:stretch/>
        </p:blipFill>
        <p:spPr>
          <a:xfrm>
            <a:off x="9671901" y="6164552"/>
            <a:ext cx="2102177" cy="397709"/>
          </a:xfrm>
          <a:prstGeom prst="rect">
            <a:avLst/>
          </a:prstGeom>
          <a:noFill/>
          <a:ln>
            <a:noFill/>
          </a:ln>
        </p:spPr>
      </p:pic>
    </p:spTree>
    <p:extLst>
      <p:ext uri="{BB962C8B-B14F-4D97-AF65-F5344CB8AC3E}">
        <p14:creationId xmlns:p14="http://schemas.microsoft.com/office/powerpoint/2010/main" val="63439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D2C59-BCA8-4627-8049-8A2F07318C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6F2EC9-EFBD-4577-8AD5-76B2018E9D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54517-39ED-4ABF-B911-0CBD0C325999}"/>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65E21141-2465-4544-97FF-3C2BAA541B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B5D55-D8FC-4D26-AC08-27DC4CF3730D}"/>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940909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White">
  <p:cSld name="Blank-White">
    <p:bg>
      <p:bgPr>
        <a:blipFill>
          <a:blip r:embed="rId2">
            <a:alphaModFix/>
          </a:blip>
          <a:stretch>
            <a:fillRect/>
          </a:stretch>
        </a:blipFill>
        <a:effectLst/>
      </p:bgPr>
    </p:bg>
    <p:spTree>
      <p:nvGrpSpPr>
        <p:cNvPr id="1" name="Shape 49"/>
        <p:cNvGrpSpPr/>
        <p:nvPr/>
      </p:nvGrpSpPr>
      <p:grpSpPr>
        <a:xfrm>
          <a:off x="0" y="0"/>
          <a:ext cx="0" cy="0"/>
          <a:chOff x="0" y="0"/>
          <a:chExt cx="0" cy="0"/>
        </a:xfrm>
      </p:grpSpPr>
      <p:sp>
        <p:nvSpPr>
          <p:cNvPr id="50" name="Google Shape;50;p24"/>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200"/>
              <a:buNone/>
              <a:defRPr sz="1200" b="0" i="0">
                <a:solidFill>
                  <a:schemeClr val="lt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1" name="Google Shape;51;p24" descr="A picture containing text, clipart&#10;&#10;Description automatically generated"/>
          <p:cNvPicPr preferRelativeResize="0"/>
          <p:nvPr/>
        </p:nvPicPr>
        <p:blipFill rotWithShape="1">
          <a:blip r:embed="rId3">
            <a:alphaModFix/>
          </a:blip>
          <a:srcRect/>
          <a:stretch/>
        </p:blipFill>
        <p:spPr>
          <a:xfrm>
            <a:off x="9728462" y="6085244"/>
            <a:ext cx="2084894" cy="394440"/>
          </a:xfrm>
          <a:prstGeom prst="rect">
            <a:avLst/>
          </a:prstGeom>
          <a:noFill/>
          <a:ln>
            <a:noFill/>
          </a:ln>
        </p:spPr>
      </p:pic>
    </p:spTree>
    <p:extLst>
      <p:ext uri="{BB962C8B-B14F-4D97-AF65-F5344CB8AC3E}">
        <p14:creationId xmlns:p14="http://schemas.microsoft.com/office/powerpoint/2010/main" val="2741365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Purple">
  <p:cSld name="Blank-Purple">
    <p:bg>
      <p:bgPr>
        <a:gradFill>
          <a:gsLst>
            <a:gs pos="0">
              <a:srgbClr val="592C82"/>
            </a:gs>
            <a:gs pos="100000">
              <a:schemeClr val="accent1"/>
            </a:gs>
          </a:gsLst>
          <a:path path="circle">
            <a:fillToRect l="50000" t="50000" r="50000" b="50000"/>
          </a:path>
          <a:tileRect/>
        </a:gradFill>
        <a:effectLst/>
      </p:bgPr>
    </p:bg>
    <p:spTree>
      <p:nvGrpSpPr>
        <p:cNvPr id="1" name="Shape 52"/>
        <p:cNvGrpSpPr/>
        <p:nvPr/>
      </p:nvGrpSpPr>
      <p:grpSpPr>
        <a:xfrm>
          <a:off x="0" y="0"/>
          <a:ext cx="0" cy="0"/>
          <a:chOff x="0" y="0"/>
          <a:chExt cx="0" cy="0"/>
        </a:xfrm>
      </p:grpSpPr>
      <p:pic>
        <p:nvPicPr>
          <p:cNvPr id="53" name="Google Shape;53;p25"/>
          <p:cNvPicPr preferRelativeResize="0"/>
          <p:nvPr/>
        </p:nvPicPr>
        <p:blipFill rotWithShape="1">
          <a:blip r:embed="rId2">
            <a:alphaModFix/>
          </a:blip>
          <a:srcRect/>
          <a:stretch/>
        </p:blipFill>
        <p:spPr>
          <a:xfrm>
            <a:off x="-18855" y="5429840"/>
            <a:ext cx="12224721" cy="1429956"/>
          </a:xfrm>
          <a:prstGeom prst="rect">
            <a:avLst/>
          </a:prstGeom>
          <a:noFill/>
          <a:ln>
            <a:noFill/>
          </a:ln>
        </p:spPr>
      </p:pic>
      <p:sp>
        <p:nvSpPr>
          <p:cNvPr id="54" name="Google Shape;54;p25"/>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200"/>
              <a:buNone/>
              <a:defRPr sz="1200" b="0" i="0">
                <a:solidFill>
                  <a:schemeClr val="dk1"/>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p25" descr="Text&#10;&#10;Description automatically generated"/>
          <p:cNvPicPr preferRelativeResize="0"/>
          <p:nvPr/>
        </p:nvPicPr>
        <p:blipFill rotWithShape="1">
          <a:blip r:embed="rId3">
            <a:alphaModFix/>
          </a:blip>
          <a:srcRect/>
          <a:stretch/>
        </p:blipFill>
        <p:spPr>
          <a:xfrm>
            <a:off x="9671901" y="6164552"/>
            <a:ext cx="2102177" cy="397709"/>
          </a:xfrm>
          <a:prstGeom prst="rect">
            <a:avLst/>
          </a:prstGeom>
          <a:noFill/>
          <a:ln>
            <a:noFill/>
          </a:ln>
        </p:spPr>
      </p:pic>
    </p:spTree>
    <p:extLst>
      <p:ext uri="{BB962C8B-B14F-4D97-AF65-F5344CB8AC3E}">
        <p14:creationId xmlns:p14="http://schemas.microsoft.com/office/powerpoint/2010/main" val="247882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5578-F09D-4576-AAB5-EE916EFDCE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0F56FB-9521-4FD5-B367-799EF1C81D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4DBA5D-DF11-4441-8308-A9EA92048572}"/>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E1C35418-4F64-41F4-A290-800A011892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AACDB-92DE-4E30-8CE7-AF149FB295D7}"/>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271284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B6D7-2B38-4DBC-BDAF-441C14815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A9EEE-5BF5-4237-BE04-24B205913C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8C4FC6-EE02-44C8-9054-04DB33AD19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DAFDD1-0BE4-4512-B027-0E3FFE04D8CF}"/>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6" name="Footer Placeholder 5">
            <a:extLst>
              <a:ext uri="{FF2B5EF4-FFF2-40B4-BE49-F238E27FC236}">
                <a16:creationId xmlns:a16="http://schemas.microsoft.com/office/drawing/2014/main" id="{EFDCC7E1-EE22-4FBB-9231-5E990092C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EA738-F15B-4013-A842-0AD07A390C9B}"/>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369869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BC9B-4806-4B05-9757-6450544DAD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5AAE2F-17D7-4FA9-AB05-AF199E9A0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27E7E1-3BB8-4E91-996C-5B0481A6B2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67553-3F5D-4E3B-980B-5D5C4AB503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440DF3-9186-4BEC-8EEF-388455C728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A985F5-4E8D-443A-84FB-F7809726B63A}"/>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8" name="Footer Placeholder 7">
            <a:extLst>
              <a:ext uri="{FF2B5EF4-FFF2-40B4-BE49-F238E27FC236}">
                <a16:creationId xmlns:a16="http://schemas.microsoft.com/office/drawing/2014/main" id="{9F299402-0AB2-4995-9D3F-37A4A58187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FFB894-B57B-473E-B62B-9C847666FF47}"/>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361604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7679E-06C7-449E-B2F1-E349FE6DC9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7EE997-E1B8-491E-AA8C-CEE354CC688A}"/>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4" name="Footer Placeholder 3">
            <a:extLst>
              <a:ext uri="{FF2B5EF4-FFF2-40B4-BE49-F238E27FC236}">
                <a16:creationId xmlns:a16="http://schemas.microsoft.com/office/drawing/2014/main" id="{3ECE5541-C2B7-46D2-BE52-EB525C460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F94215-3926-4401-9164-062BC7738910}"/>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366578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A3B740-87A1-4E83-AE2E-BC0B36746C3E}"/>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3" name="Footer Placeholder 2">
            <a:extLst>
              <a:ext uri="{FF2B5EF4-FFF2-40B4-BE49-F238E27FC236}">
                <a16:creationId xmlns:a16="http://schemas.microsoft.com/office/drawing/2014/main" id="{1DCC3176-0873-4DE5-B409-14F4A1FA8B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104668-9869-40C2-9DDF-3F4C66E1C511}"/>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86455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C2A2-B4E9-41F6-9642-E36C0FE552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40F9C-E833-46E3-B7BE-54F1D9557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C706DE-F657-45D2-B07A-987F4BDDF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ED2C3F-7891-4DF3-A173-FB647CBAF884}"/>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6" name="Footer Placeholder 5">
            <a:extLst>
              <a:ext uri="{FF2B5EF4-FFF2-40B4-BE49-F238E27FC236}">
                <a16:creationId xmlns:a16="http://schemas.microsoft.com/office/drawing/2014/main" id="{524F417D-ACE1-4CE1-9229-C393881B2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8A14ED-3ED5-4766-BFB9-A9F086475069}"/>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235179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DEC5-AD51-4422-ABF5-90C48B2C54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0D3D2-760C-4541-807F-DF8F477306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D8A665-AD87-4887-9DCF-4454E04C0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FAD506-3D33-4CDD-87ED-9268930CC8D8}"/>
              </a:ext>
            </a:extLst>
          </p:cNvPr>
          <p:cNvSpPr>
            <a:spLocks noGrp="1"/>
          </p:cNvSpPr>
          <p:nvPr>
            <p:ph type="dt" sz="half" idx="10"/>
          </p:nvPr>
        </p:nvSpPr>
        <p:spPr/>
        <p:txBody>
          <a:bodyPr/>
          <a:lstStyle/>
          <a:p>
            <a:fld id="{A8B8556B-28D5-4F5D-8FD4-ABDC7820A5CE}" type="datetimeFigureOut">
              <a:rPr lang="en-US" smtClean="0"/>
              <a:t>11/14/2022</a:t>
            </a:fld>
            <a:endParaRPr lang="en-US"/>
          </a:p>
        </p:txBody>
      </p:sp>
      <p:sp>
        <p:nvSpPr>
          <p:cNvPr id="6" name="Footer Placeholder 5">
            <a:extLst>
              <a:ext uri="{FF2B5EF4-FFF2-40B4-BE49-F238E27FC236}">
                <a16:creationId xmlns:a16="http://schemas.microsoft.com/office/drawing/2014/main" id="{4EFA359B-0187-49B7-AFCC-96DE0B6FE1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3D587-2C34-4400-A703-6910611B78BF}"/>
              </a:ext>
            </a:extLst>
          </p:cNvPr>
          <p:cNvSpPr>
            <a:spLocks noGrp="1"/>
          </p:cNvSpPr>
          <p:nvPr>
            <p:ph type="sldNum" sz="quarter" idx="12"/>
          </p:nvPr>
        </p:nvSpPr>
        <p:spPr/>
        <p:txBody>
          <a:bodyPr/>
          <a:lstStyle/>
          <a:p>
            <a:fld id="{9DB8C254-10D1-4C6E-A1D8-E795DB5B6E08}" type="slidenum">
              <a:rPr lang="en-US" smtClean="0"/>
              <a:t>‹#›</a:t>
            </a:fld>
            <a:endParaRPr lang="en-US"/>
          </a:p>
        </p:txBody>
      </p:sp>
    </p:spTree>
    <p:extLst>
      <p:ext uri="{BB962C8B-B14F-4D97-AF65-F5344CB8AC3E}">
        <p14:creationId xmlns:p14="http://schemas.microsoft.com/office/powerpoint/2010/main" val="35388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1CBD4C-3439-4220-8BFE-6F1D7D036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A78AA7-35B6-48B3-9FD1-45ED9C344B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59033-A039-4F74-BB00-17F9143CD0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8556B-28D5-4F5D-8FD4-ABDC7820A5CE}" type="datetimeFigureOut">
              <a:rPr lang="en-US" smtClean="0"/>
              <a:t>11/14/2022</a:t>
            </a:fld>
            <a:endParaRPr lang="en-US"/>
          </a:p>
        </p:txBody>
      </p:sp>
      <p:sp>
        <p:nvSpPr>
          <p:cNvPr id="5" name="Footer Placeholder 4">
            <a:extLst>
              <a:ext uri="{FF2B5EF4-FFF2-40B4-BE49-F238E27FC236}">
                <a16:creationId xmlns:a16="http://schemas.microsoft.com/office/drawing/2014/main" id="{CC7EEE10-F449-4711-B357-45DB736B8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F202FA-96C1-491F-AB5A-0154186B46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8C254-10D1-4C6E-A1D8-E795DB5B6E08}" type="slidenum">
              <a:rPr lang="en-US" smtClean="0"/>
              <a:t>‹#›</a:t>
            </a:fld>
            <a:endParaRPr lang="en-US"/>
          </a:p>
        </p:txBody>
      </p:sp>
    </p:spTree>
    <p:extLst>
      <p:ext uri="{BB962C8B-B14F-4D97-AF65-F5344CB8AC3E}">
        <p14:creationId xmlns:p14="http://schemas.microsoft.com/office/powerpoint/2010/main" val="2673447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 name="Google Shape;1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442112832"/>
      </p:ext>
    </p:extLst>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4BD6CDC-50EA-4395-87A4-CB727B995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8380" y="707777"/>
            <a:ext cx="6435239" cy="3972430"/>
          </a:xfrm>
          <a:prstGeom prst="rect">
            <a:avLst/>
          </a:prstGeom>
        </p:spPr>
      </p:pic>
    </p:spTree>
    <p:extLst>
      <p:ext uri="{BB962C8B-B14F-4D97-AF65-F5344CB8AC3E}">
        <p14:creationId xmlns:p14="http://schemas.microsoft.com/office/powerpoint/2010/main" val="2783851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8eb8604809_0_67"/>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68" name="Google Shape;168;g18eb8604809_0_67"/>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Notes</a:t>
            </a:r>
            <a:endParaRPr/>
          </a:p>
        </p:txBody>
      </p:sp>
      <p:sp>
        <p:nvSpPr>
          <p:cNvPr id="169" name="Google Shape;169;g18eb8604809_0_67"/>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lt1"/>
              </a:buClr>
              <a:buSzPts val="2600"/>
              <a:buFont typeface="Avenir"/>
              <a:buChar char="•"/>
            </a:pPr>
            <a:r>
              <a:rPr lang="en-US"/>
              <a:t>Targeted</a:t>
            </a:r>
            <a:endParaRPr/>
          </a:p>
          <a:p>
            <a:pPr marL="742950" lvl="1" indent="-3365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More focused and fewer in number</a:t>
            </a:r>
            <a:endParaRPr sz="2600">
              <a:latin typeface="Avenir"/>
              <a:ea typeface="Avenir"/>
              <a:cs typeface="Avenir"/>
              <a:sym typeface="Avenir"/>
            </a:endParaRPr>
          </a:p>
          <a:p>
            <a:pPr marL="228600" lvl="0" indent="-228600" algn="l" rtl="0">
              <a:lnSpc>
                <a:spcPct val="90000"/>
              </a:lnSpc>
              <a:spcBef>
                <a:spcPts val="1000"/>
              </a:spcBef>
              <a:spcAft>
                <a:spcPts val="0"/>
              </a:spcAft>
              <a:buClr>
                <a:schemeClr val="lt1"/>
              </a:buClr>
              <a:buSzPts val="2600"/>
              <a:buFont typeface="Avenir"/>
              <a:buChar char="•"/>
            </a:pPr>
            <a:r>
              <a:rPr lang="en-US"/>
              <a:t>Complementary To</a:t>
            </a:r>
            <a:endParaRPr/>
          </a:p>
          <a:p>
            <a:pPr marL="685800" lvl="1" indent="-2603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Academic Plan</a:t>
            </a:r>
            <a:endParaRPr sz="2600">
              <a:solidFill>
                <a:srgbClr val="8E7CC3"/>
              </a:solidFill>
              <a:latin typeface="Avenir"/>
              <a:ea typeface="Avenir"/>
              <a:cs typeface="Avenir"/>
              <a:sym typeface="Avenir"/>
            </a:endParaRPr>
          </a:p>
          <a:p>
            <a:pPr marL="685800" lvl="1" indent="-2603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Unit Missions and Strategic Plans</a:t>
            </a:r>
            <a:endParaRPr sz="2600">
              <a:solidFill>
                <a:srgbClr val="8E7CC3"/>
              </a:solidFill>
              <a:latin typeface="Avenir"/>
              <a:ea typeface="Avenir"/>
              <a:cs typeface="Avenir"/>
              <a:sym typeface="Avenir"/>
            </a:endParaRPr>
          </a:p>
          <a:p>
            <a:pPr marL="685800" lvl="1" indent="-2603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College Missions and Strategic Plans</a:t>
            </a:r>
            <a:endParaRPr sz="2600">
              <a:solidFill>
                <a:srgbClr val="8E7CC3"/>
              </a:solidFill>
              <a:latin typeface="Avenir"/>
              <a:ea typeface="Avenir"/>
              <a:cs typeface="Avenir"/>
              <a:sym typeface="Avenir"/>
            </a:endParaRPr>
          </a:p>
          <a:p>
            <a:pPr marL="685800" lvl="1" indent="-2603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Foundation Mission and Strategic Plan</a:t>
            </a:r>
            <a:endParaRPr sz="2600">
              <a:solidFill>
                <a:srgbClr val="8E7CC3"/>
              </a:solidFill>
              <a:latin typeface="Avenir"/>
              <a:ea typeface="Avenir"/>
              <a:cs typeface="Avenir"/>
              <a:sym typeface="Avenir"/>
            </a:endParaRPr>
          </a:p>
          <a:p>
            <a:pPr marL="685800" lvl="1" indent="-260350" algn="l" rtl="0">
              <a:lnSpc>
                <a:spcPct val="90000"/>
              </a:lnSpc>
              <a:spcBef>
                <a:spcPts val="500"/>
              </a:spcBef>
              <a:spcAft>
                <a:spcPts val="0"/>
              </a:spcAft>
              <a:buClr>
                <a:srgbClr val="8E7CC3"/>
              </a:buClr>
              <a:buSzPts val="2600"/>
              <a:buFont typeface="Avenir"/>
              <a:buChar char="•"/>
            </a:pPr>
            <a:r>
              <a:rPr lang="en-US" sz="2600">
                <a:solidFill>
                  <a:srgbClr val="8E7CC3"/>
                </a:solidFill>
                <a:latin typeface="Avenir"/>
                <a:ea typeface="Avenir"/>
                <a:cs typeface="Avenir"/>
                <a:sym typeface="Avenir"/>
              </a:rPr>
              <a:t>UW-System Strategic Plan</a:t>
            </a:r>
            <a:endParaRPr sz="25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6dd459c95c_0_18"/>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75" name="Google Shape;175;g16dd459c95c_0_18"/>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SPBC Activity 1 </a:t>
            </a:r>
            <a:endParaRPr/>
          </a:p>
        </p:txBody>
      </p:sp>
      <p:sp>
        <p:nvSpPr>
          <p:cNvPr id="176" name="Google Shape;176;g16dd459c95c_0_18"/>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228600" lvl="0" indent="-228600" algn="l" rtl="0">
              <a:lnSpc>
                <a:spcPct val="115000"/>
              </a:lnSpc>
              <a:spcBef>
                <a:spcPts val="1000"/>
              </a:spcBef>
              <a:spcAft>
                <a:spcPts val="0"/>
              </a:spcAft>
              <a:buClr>
                <a:schemeClr val="lt1"/>
              </a:buClr>
              <a:buSzPts val="2600"/>
              <a:buFont typeface="Avenir"/>
              <a:buChar char="•"/>
            </a:pPr>
            <a:r>
              <a:rPr lang="en-US"/>
              <a:t>Brainstorm Metrics For Each Theme</a:t>
            </a:r>
            <a:endParaRPr/>
          </a:p>
          <a:p>
            <a:pPr marL="914400" lvl="1" indent="-425450" algn="l" rtl="0">
              <a:lnSpc>
                <a:spcPct val="115000"/>
              </a:lnSpc>
              <a:spcBef>
                <a:spcPts val="0"/>
              </a:spcBef>
              <a:spcAft>
                <a:spcPts val="0"/>
              </a:spcAft>
              <a:buClr>
                <a:srgbClr val="8E7CC3"/>
              </a:buClr>
              <a:buSzPts val="3100"/>
              <a:buFont typeface="Avenir"/>
              <a:buChar char="•"/>
            </a:pPr>
            <a:r>
              <a:rPr lang="en-US" sz="2200">
                <a:solidFill>
                  <a:srgbClr val="8E7CC3"/>
                </a:solidFill>
                <a:latin typeface="Avenir"/>
                <a:ea typeface="Avenir"/>
                <a:cs typeface="Avenir"/>
                <a:sym typeface="Avenir"/>
              </a:rPr>
              <a:t>Must Be quantifiable</a:t>
            </a:r>
            <a:endParaRPr sz="2200">
              <a:solidFill>
                <a:srgbClr val="8E7CC3"/>
              </a:solidFill>
              <a:latin typeface="Avenir"/>
              <a:ea typeface="Avenir"/>
              <a:cs typeface="Avenir"/>
              <a:sym typeface="Avenir"/>
            </a:endParaRPr>
          </a:p>
          <a:p>
            <a:pPr marL="914400" lvl="1" indent="-425450" algn="l" rtl="0">
              <a:lnSpc>
                <a:spcPct val="115000"/>
              </a:lnSpc>
              <a:spcBef>
                <a:spcPts val="0"/>
              </a:spcBef>
              <a:spcAft>
                <a:spcPts val="0"/>
              </a:spcAft>
              <a:buClr>
                <a:srgbClr val="8E7CC3"/>
              </a:buClr>
              <a:buSzPts val="3100"/>
              <a:buFont typeface="Avenir"/>
              <a:buChar char="•"/>
            </a:pPr>
            <a:r>
              <a:rPr lang="en-US" sz="2200">
                <a:solidFill>
                  <a:srgbClr val="8E7CC3"/>
                </a:solidFill>
                <a:latin typeface="Avenir"/>
                <a:ea typeface="Avenir"/>
                <a:cs typeface="Avenir"/>
                <a:sym typeface="Avenir"/>
              </a:rPr>
              <a:t>Must be available and ready to go “Day 1”</a:t>
            </a:r>
            <a:endParaRPr sz="22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i="1">
                <a:solidFill>
                  <a:srgbClr val="8E7CC3"/>
                </a:solidFill>
                <a:latin typeface="Avenir"/>
                <a:ea typeface="Avenir"/>
                <a:cs typeface="Avenir"/>
                <a:sym typeface="Avenir"/>
              </a:rPr>
              <a:t>Don’t worry if you are unsure if the data currently exist</a:t>
            </a:r>
            <a:endParaRPr sz="2000" i="1">
              <a:solidFill>
                <a:srgbClr val="8E7CC3"/>
              </a:solidFill>
              <a:latin typeface="Avenir"/>
              <a:ea typeface="Avenir"/>
              <a:cs typeface="Avenir"/>
              <a:sym typeface="Avenir"/>
            </a:endParaRPr>
          </a:p>
          <a:p>
            <a:pPr marL="914400" lvl="1" indent="-425450" algn="l" rtl="0">
              <a:lnSpc>
                <a:spcPct val="115000"/>
              </a:lnSpc>
              <a:spcBef>
                <a:spcPts val="0"/>
              </a:spcBef>
              <a:spcAft>
                <a:spcPts val="0"/>
              </a:spcAft>
              <a:buClr>
                <a:srgbClr val="8E7CC3"/>
              </a:buClr>
              <a:buSzPts val="3100"/>
              <a:buFont typeface="Avenir"/>
              <a:buChar char="•"/>
            </a:pPr>
            <a:r>
              <a:rPr lang="en-US" sz="2200">
                <a:solidFill>
                  <a:srgbClr val="8E7CC3"/>
                </a:solidFill>
                <a:latin typeface="Avenir"/>
                <a:ea typeface="Avenir"/>
                <a:cs typeface="Avenir"/>
                <a:sym typeface="Avenir"/>
              </a:rPr>
              <a:t>These Metrics Set The Goal(s) for a Theme</a:t>
            </a:r>
            <a:endParaRPr sz="22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The current value of the selected metric(s) establish our baseline</a:t>
            </a:r>
            <a:endParaRPr sz="20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The Theme Teams will select the final metrics and establish the target(s)</a:t>
            </a:r>
            <a:endParaRPr sz="2000">
              <a:solidFill>
                <a:srgbClr val="8E7CC3"/>
              </a:solidFill>
              <a:latin typeface="Avenir"/>
              <a:ea typeface="Avenir"/>
              <a:cs typeface="Avenir"/>
              <a:sym typeface="Avenir"/>
            </a:endParaRPr>
          </a:p>
          <a:p>
            <a:pPr marL="0" lvl="0" indent="0" algn="l" rtl="0">
              <a:lnSpc>
                <a:spcPct val="115000"/>
              </a:lnSpc>
              <a:spcBef>
                <a:spcPts val="0"/>
              </a:spcBef>
              <a:spcAft>
                <a:spcPts val="0"/>
              </a:spcAft>
              <a:buNone/>
            </a:pPr>
            <a:endParaRPr sz="2200">
              <a:solidFill>
                <a:srgbClr val="8E7CC3"/>
              </a:solidFill>
              <a:latin typeface="Avenir"/>
              <a:ea typeface="Avenir"/>
              <a:cs typeface="Avenir"/>
              <a:sym typeface="Aveni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18eb8604809_0_49"/>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82" name="Google Shape;182;g18eb8604809_0_49"/>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SPBC Activity 2 </a:t>
            </a:r>
            <a:endParaRPr/>
          </a:p>
        </p:txBody>
      </p:sp>
      <p:sp>
        <p:nvSpPr>
          <p:cNvPr id="183" name="Google Shape;183;g18eb8604809_0_49"/>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228600" lvl="0" indent="-228600" algn="l" rtl="0">
              <a:lnSpc>
                <a:spcPct val="115000"/>
              </a:lnSpc>
              <a:spcBef>
                <a:spcPts val="1000"/>
              </a:spcBef>
              <a:spcAft>
                <a:spcPts val="0"/>
              </a:spcAft>
              <a:buClr>
                <a:schemeClr val="lt1"/>
              </a:buClr>
              <a:buSzPts val="2600"/>
              <a:buFont typeface="Arial"/>
              <a:buChar char="•"/>
            </a:pPr>
            <a:r>
              <a:rPr lang="en-US"/>
              <a:t>Review Provided Strategies List</a:t>
            </a:r>
            <a:endParaRPr/>
          </a:p>
          <a:p>
            <a:pPr marL="228600" lvl="0" indent="-228600" algn="l" rtl="0">
              <a:lnSpc>
                <a:spcPct val="115000"/>
              </a:lnSpc>
              <a:spcBef>
                <a:spcPts val="1000"/>
              </a:spcBef>
              <a:spcAft>
                <a:spcPts val="0"/>
              </a:spcAft>
              <a:buSzPts val="2600"/>
              <a:buChar char="•"/>
            </a:pPr>
            <a:r>
              <a:rPr lang="en-US"/>
              <a:t>Categorize Which Theme(s) Each Strategy Impacts</a:t>
            </a:r>
            <a:endParaRPr/>
          </a:p>
          <a:p>
            <a:pPr marL="914400" lvl="1"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Strategies may have their own metrics which can be monitored (but don’t have to)</a:t>
            </a:r>
            <a:endParaRPr sz="2000">
              <a:solidFill>
                <a:srgbClr val="8E7CC3"/>
              </a:solidFill>
              <a:latin typeface="Avenir"/>
              <a:ea typeface="Avenir"/>
              <a:cs typeface="Avenir"/>
              <a:sym typeface="Avenir"/>
            </a:endParaRPr>
          </a:p>
          <a:p>
            <a:pPr marL="914400" lvl="1"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Implementable “Day 1”</a:t>
            </a:r>
            <a:endParaRPr sz="20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i="1">
                <a:solidFill>
                  <a:srgbClr val="8E7CC3"/>
                </a:solidFill>
                <a:latin typeface="Avenir"/>
                <a:ea typeface="Avenir"/>
                <a:cs typeface="Avenir"/>
                <a:sym typeface="Avenir"/>
              </a:rPr>
              <a:t>Add strategies if you think something may be missing</a:t>
            </a:r>
            <a:endParaRPr sz="2000" i="1">
              <a:solidFill>
                <a:srgbClr val="8E7CC3"/>
              </a:solidFill>
              <a:latin typeface="Avenir"/>
              <a:ea typeface="Avenir"/>
              <a:cs typeface="Avenir"/>
              <a:sym typeface="Avenir"/>
            </a:endParaRPr>
          </a:p>
          <a:p>
            <a:pPr marL="914400" lvl="1" indent="-425450" algn="l" rtl="0">
              <a:lnSpc>
                <a:spcPct val="115000"/>
              </a:lnSpc>
              <a:spcBef>
                <a:spcPts val="0"/>
              </a:spcBef>
              <a:spcAft>
                <a:spcPts val="0"/>
              </a:spcAft>
              <a:buClr>
                <a:srgbClr val="8E7CC3"/>
              </a:buClr>
              <a:buSzPts val="3100"/>
              <a:buChar char="•"/>
            </a:pPr>
            <a:r>
              <a:rPr lang="en-US" sz="2200">
                <a:solidFill>
                  <a:srgbClr val="8E7CC3"/>
                </a:solidFill>
                <a:latin typeface="Avenir"/>
                <a:ea typeface="Avenir"/>
                <a:cs typeface="Avenir"/>
                <a:sym typeface="Avenir"/>
              </a:rPr>
              <a:t>Strategies may impact a single theme or multiple themes</a:t>
            </a:r>
            <a:endParaRPr sz="22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Please note </a:t>
            </a:r>
            <a:r>
              <a:rPr lang="en-US" sz="2000" i="1">
                <a:solidFill>
                  <a:srgbClr val="8E7CC3"/>
                </a:solidFill>
                <a:latin typeface="Avenir"/>
                <a:ea typeface="Avenir"/>
                <a:cs typeface="Avenir"/>
                <a:sym typeface="Avenir"/>
              </a:rPr>
              <a:t>all</a:t>
            </a:r>
            <a:r>
              <a:rPr lang="en-US" sz="2000">
                <a:solidFill>
                  <a:srgbClr val="8E7CC3"/>
                </a:solidFill>
                <a:latin typeface="Avenir"/>
                <a:ea typeface="Avenir"/>
                <a:cs typeface="Avenir"/>
                <a:sym typeface="Avenir"/>
              </a:rPr>
              <a:t> themes which you believe a strategy may impact</a:t>
            </a:r>
            <a:endParaRPr sz="2000">
              <a:solidFill>
                <a:srgbClr val="8E7CC3"/>
              </a:solidFill>
              <a:latin typeface="Avenir"/>
              <a:ea typeface="Avenir"/>
              <a:cs typeface="Avenir"/>
              <a:sym typeface="Avenir"/>
            </a:endParaRPr>
          </a:p>
          <a:p>
            <a:pPr marL="1371600" lvl="2" indent="-355600" algn="l" rtl="0">
              <a:lnSpc>
                <a:spcPct val="115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These strategies will be provided to Theme Teams for review and selection</a:t>
            </a:r>
            <a:endParaRPr sz="2000">
              <a:solidFill>
                <a:srgbClr val="8E7CC3"/>
              </a:solidFill>
              <a:latin typeface="Avenir"/>
              <a:ea typeface="Avenir"/>
              <a:cs typeface="Avenir"/>
              <a:sym typeface="Avenir"/>
            </a:endParaRPr>
          </a:p>
          <a:p>
            <a:pPr marL="0" lvl="0" indent="0" algn="l" rtl="0">
              <a:lnSpc>
                <a:spcPct val="115000"/>
              </a:lnSpc>
              <a:spcBef>
                <a:spcPts val="0"/>
              </a:spcBef>
              <a:spcAft>
                <a:spcPts val="0"/>
              </a:spcAft>
              <a:buNone/>
            </a:pPr>
            <a:endParaRPr sz="2200">
              <a:solidFill>
                <a:srgbClr val="8E7CC3"/>
              </a:solidFill>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8eb8604809_0_43"/>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89" name="Google Shape;189;g18eb8604809_0_43"/>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SPBC Activity 3</a:t>
            </a:r>
            <a:endParaRPr/>
          </a:p>
        </p:txBody>
      </p:sp>
      <p:sp>
        <p:nvSpPr>
          <p:cNvPr id="190" name="Google Shape;190;g18eb8604809_0_43"/>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lt1"/>
              </a:buClr>
              <a:buSzPts val="2600"/>
              <a:buFont typeface="Avenir"/>
              <a:buChar char="•"/>
            </a:pPr>
            <a:r>
              <a:rPr lang="en-US"/>
              <a:t>Recommend Theme Team Membership Around Each Theme</a:t>
            </a:r>
            <a:endParaRPr/>
          </a:p>
          <a:p>
            <a:pPr marL="914400" lvl="1" indent="-381000" algn="l" rtl="0">
              <a:spcBef>
                <a:spcPts val="500"/>
              </a:spcBef>
              <a:spcAft>
                <a:spcPts val="0"/>
              </a:spcAft>
              <a:buClr>
                <a:srgbClr val="8E7CC3"/>
              </a:buClr>
              <a:buSzPts val="2400"/>
              <a:buFont typeface="Avenir"/>
              <a:buChar char="•"/>
            </a:pPr>
            <a:r>
              <a:rPr lang="en-US" sz="2400">
                <a:solidFill>
                  <a:srgbClr val="8E7CC3"/>
                </a:solidFill>
                <a:latin typeface="Avenir"/>
                <a:ea typeface="Avenir"/>
                <a:cs typeface="Avenir"/>
                <a:sym typeface="Avenir"/>
              </a:rPr>
              <a:t>Theme Team Purpose and Role</a:t>
            </a:r>
            <a:endParaRPr sz="2400">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Select strategies for each theme (informed by Open Forum/SPBC input)</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Engage in implementation as appropriate</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Monitor metric(s) and progress </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Report back to SPBC, Cabinet, Governance Groups regularly</a:t>
            </a:r>
            <a:endParaRPr>
              <a:solidFill>
                <a:srgbClr val="8E7CC3"/>
              </a:solidFill>
              <a:latin typeface="Avenir"/>
              <a:ea typeface="Avenir"/>
              <a:cs typeface="Avenir"/>
              <a:sym typeface="Avenir"/>
            </a:endParaRPr>
          </a:p>
          <a:p>
            <a:pPr marL="914400" lvl="1" indent="-381000" algn="l" rtl="0">
              <a:lnSpc>
                <a:spcPct val="90000"/>
              </a:lnSpc>
              <a:spcBef>
                <a:spcPts val="500"/>
              </a:spcBef>
              <a:spcAft>
                <a:spcPts val="0"/>
              </a:spcAft>
              <a:buClr>
                <a:srgbClr val="8E7CC3"/>
              </a:buClr>
              <a:buSzPts val="2400"/>
              <a:buFont typeface="Avenir"/>
              <a:buChar char="•"/>
            </a:pPr>
            <a:r>
              <a:rPr lang="en-US" sz="2400">
                <a:solidFill>
                  <a:srgbClr val="8E7CC3"/>
                </a:solidFill>
                <a:latin typeface="Avenir"/>
                <a:ea typeface="Avenir"/>
                <a:cs typeface="Avenir"/>
                <a:sym typeface="Avenir"/>
              </a:rPr>
              <a:t>Composition</a:t>
            </a:r>
            <a:endParaRPr sz="2400">
              <a:solidFill>
                <a:srgbClr val="8E7CC3"/>
              </a:solidFill>
              <a:latin typeface="Avenir"/>
              <a:ea typeface="Avenir"/>
              <a:cs typeface="Avenir"/>
              <a:sym typeface="Avenir"/>
            </a:endParaRPr>
          </a:p>
          <a:p>
            <a:pPr marL="1371600" lvl="2" indent="-361950" algn="l" rtl="0">
              <a:lnSpc>
                <a:spcPct val="90000"/>
              </a:lnSpc>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Comprised of Administration, Faculty, Staff, Students, SPBC Member, etc. </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Members have interest, expertise and ability to implement</a:t>
            </a:r>
            <a:endParaRPr>
              <a:solidFill>
                <a:srgbClr val="8E7CC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18eb8604809_0_124"/>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96" name="Google Shape;196;g18eb8604809_0_124"/>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Team Structure Possibilities</a:t>
            </a:r>
            <a:endParaRPr/>
          </a:p>
        </p:txBody>
      </p:sp>
      <p:sp>
        <p:nvSpPr>
          <p:cNvPr id="197" name="Google Shape;197;g18eb8604809_0_124"/>
          <p:cNvSpPr txBox="1">
            <a:spLocks noGrp="1"/>
          </p:cNvSpPr>
          <p:nvPr>
            <p:ph type="body" idx="3"/>
          </p:nvPr>
        </p:nvSpPr>
        <p:spPr>
          <a:xfrm>
            <a:off x="3831350" y="18330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2</a:t>
            </a:r>
            <a:endParaRPr sz="2500">
              <a:latin typeface="Calibri"/>
              <a:ea typeface="Calibri"/>
              <a:cs typeface="Calibri"/>
              <a:sym typeface="Calibri"/>
            </a:endParaRPr>
          </a:p>
        </p:txBody>
      </p:sp>
      <p:sp>
        <p:nvSpPr>
          <p:cNvPr id="198" name="Google Shape;198;g18eb8604809_0_124"/>
          <p:cNvSpPr txBox="1">
            <a:spLocks noGrp="1"/>
          </p:cNvSpPr>
          <p:nvPr>
            <p:ph type="body" idx="3"/>
          </p:nvPr>
        </p:nvSpPr>
        <p:spPr>
          <a:xfrm>
            <a:off x="38254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199" name="Google Shape;199;g18eb8604809_0_124"/>
          <p:cNvSpPr txBox="1">
            <a:spLocks noGrp="1"/>
          </p:cNvSpPr>
          <p:nvPr>
            <p:ph type="body" idx="3"/>
          </p:nvPr>
        </p:nvSpPr>
        <p:spPr>
          <a:xfrm>
            <a:off x="3397075" y="356422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1</a:t>
            </a:r>
            <a:endParaRPr sz="2100">
              <a:latin typeface="Calibri"/>
              <a:ea typeface="Calibri"/>
              <a:cs typeface="Calibri"/>
              <a:sym typeface="Calibri"/>
            </a:endParaRPr>
          </a:p>
        </p:txBody>
      </p:sp>
      <p:sp>
        <p:nvSpPr>
          <p:cNvPr id="200" name="Google Shape;200;g18eb8604809_0_124"/>
          <p:cNvSpPr txBox="1">
            <a:spLocks noGrp="1"/>
          </p:cNvSpPr>
          <p:nvPr>
            <p:ph type="body" idx="3"/>
          </p:nvPr>
        </p:nvSpPr>
        <p:spPr>
          <a:xfrm>
            <a:off x="4506050" y="356422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3</a:t>
            </a:r>
            <a:endParaRPr sz="2100">
              <a:latin typeface="Calibri"/>
              <a:ea typeface="Calibri"/>
              <a:cs typeface="Calibri"/>
              <a:sym typeface="Calibri"/>
            </a:endParaRPr>
          </a:p>
        </p:txBody>
      </p:sp>
      <p:sp>
        <p:nvSpPr>
          <p:cNvPr id="201" name="Google Shape;201;g18eb8604809_0_124"/>
          <p:cNvSpPr txBox="1">
            <a:spLocks noGrp="1"/>
          </p:cNvSpPr>
          <p:nvPr>
            <p:ph type="body" idx="3"/>
          </p:nvPr>
        </p:nvSpPr>
        <p:spPr>
          <a:xfrm>
            <a:off x="3958575" y="329897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cxnSp>
        <p:nvCxnSpPr>
          <p:cNvPr id="202" name="Google Shape;202;g18eb8604809_0_124"/>
          <p:cNvCxnSpPr/>
          <p:nvPr/>
        </p:nvCxnSpPr>
        <p:spPr>
          <a:xfrm>
            <a:off x="3195950" y="4194700"/>
            <a:ext cx="5832600" cy="0"/>
          </a:xfrm>
          <a:prstGeom prst="straightConnector1">
            <a:avLst/>
          </a:prstGeom>
          <a:noFill/>
          <a:ln w="28575" cap="flat" cmpd="sng">
            <a:solidFill>
              <a:srgbClr val="8E7CC3"/>
            </a:solidFill>
            <a:prstDash val="dot"/>
            <a:round/>
            <a:headEnd type="none" w="med" len="med"/>
            <a:tailEnd type="none" w="med" len="med"/>
          </a:ln>
        </p:spPr>
      </p:cxnSp>
      <p:sp>
        <p:nvSpPr>
          <p:cNvPr id="203" name="Google Shape;203;g18eb8604809_0_124"/>
          <p:cNvSpPr txBox="1">
            <a:spLocks noGrp="1"/>
          </p:cNvSpPr>
          <p:nvPr>
            <p:ph type="body" idx="3"/>
          </p:nvPr>
        </p:nvSpPr>
        <p:spPr>
          <a:xfrm>
            <a:off x="2962825"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2</a:t>
            </a:r>
            <a:endParaRPr sz="2500">
              <a:latin typeface="Calibri"/>
              <a:ea typeface="Calibri"/>
              <a:cs typeface="Calibri"/>
              <a:sym typeface="Calibri"/>
            </a:endParaRPr>
          </a:p>
        </p:txBody>
      </p:sp>
      <p:sp>
        <p:nvSpPr>
          <p:cNvPr id="204" name="Google Shape;204;g18eb8604809_0_124"/>
          <p:cNvSpPr txBox="1">
            <a:spLocks noGrp="1"/>
          </p:cNvSpPr>
          <p:nvPr>
            <p:ph type="body" idx="3"/>
          </p:nvPr>
        </p:nvSpPr>
        <p:spPr>
          <a:xfrm>
            <a:off x="5127350"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3</a:t>
            </a:r>
            <a:endParaRPr sz="2500">
              <a:latin typeface="Calibri"/>
              <a:ea typeface="Calibri"/>
              <a:cs typeface="Calibri"/>
              <a:sym typeface="Calibri"/>
            </a:endParaRPr>
          </a:p>
        </p:txBody>
      </p:sp>
      <p:cxnSp>
        <p:nvCxnSpPr>
          <p:cNvPr id="205" name="Google Shape;205;g18eb8604809_0_124"/>
          <p:cNvCxnSpPr/>
          <p:nvPr/>
        </p:nvCxnSpPr>
        <p:spPr>
          <a:xfrm>
            <a:off x="4448225" y="2150925"/>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206" name="Google Shape;206;g18eb8604809_0_124"/>
          <p:cNvCxnSpPr/>
          <p:nvPr/>
        </p:nvCxnSpPr>
        <p:spPr>
          <a:xfrm>
            <a:off x="4452125" y="28670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207" name="Google Shape;207;g18eb8604809_0_124"/>
          <p:cNvCxnSpPr/>
          <p:nvPr/>
        </p:nvCxnSpPr>
        <p:spPr>
          <a:xfrm rot="5400000">
            <a:off x="3666825" y="2982525"/>
            <a:ext cx="741900" cy="5775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208" name="Google Shape;208;g18eb8604809_0_124"/>
          <p:cNvCxnSpPr/>
          <p:nvPr/>
        </p:nvCxnSpPr>
        <p:spPr>
          <a:xfrm rot="-5400000" flipH="1">
            <a:off x="4526050" y="2982525"/>
            <a:ext cx="741900" cy="5775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209" name="Google Shape;209;g18eb8604809_0_124"/>
          <p:cNvCxnSpPr/>
          <p:nvPr/>
        </p:nvCxnSpPr>
        <p:spPr>
          <a:xfrm rot="10800000" flipH="1">
            <a:off x="3729688" y="3875100"/>
            <a:ext cx="178800" cy="782700"/>
          </a:xfrm>
          <a:prstGeom prst="straightConnector1">
            <a:avLst/>
          </a:prstGeom>
          <a:noFill/>
          <a:ln w="28575" cap="flat" cmpd="sng">
            <a:solidFill>
              <a:srgbClr val="FF00FF"/>
            </a:solidFill>
            <a:prstDash val="dash"/>
            <a:round/>
            <a:headEnd type="none" w="med" len="med"/>
            <a:tailEnd type="triangle" w="med" len="med"/>
          </a:ln>
        </p:spPr>
      </p:cxnSp>
      <p:sp>
        <p:nvSpPr>
          <p:cNvPr id="210" name="Google Shape;210;g18eb8604809_0_124"/>
          <p:cNvSpPr txBox="1">
            <a:spLocks noGrp="1"/>
          </p:cNvSpPr>
          <p:nvPr>
            <p:ph type="body" idx="3"/>
          </p:nvPr>
        </p:nvSpPr>
        <p:spPr>
          <a:xfrm>
            <a:off x="5439675" y="4904388"/>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1600">
                <a:latin typeface="Calibri"/>
                <a:ea typeface="Calibri"/>
                <a:cs typeface="Calibri"/>
                <a:sym typeface="Calibri"/>
              </a:rPr>
              <a:t>(metric)</a:t>
            </a:r>
            <a:endParaRPr sz="1600">
              <a:latin typeface="Calibri"/>
              <a:ea typeface="Calibri"/>
              <a:cs typeface="Calibri"/>
              <a:sym typeface="Calibri"/>
            </a:endParaRPr>
          </a:p>
        </p:txBody>
      </p:sp>
      <p:sp>
        <p:nvSpPr>
          <p:cNvPr id="211" name="Google Shape;211;g18eb8604809_0_124"/>
          <p:cNvSpPr txBox="1">
            <a:spLocks noGrp="1"/>
          </p:cNvSpPr>
          <p:nvPr>
            <p:ph type="body" idx="3"/>
          </p:nvPr>
        </p:nvSpPr>
        <p:spPr>
          <a:xfrm>
            <a:off x="408275" y="1720150"/>
            <a:ext cx="2228400" cy="3886200"/>
          </a:xfrm>
          <a:prstGeom prst="rect">
            <a:avLst/>
          </a:prstGeom>
          <a:noFill/>
          <a:ln w="38100" cap="flat" cmpd="sng">
            <a:solidFill>
              <a:schemeClr val="accent5"/>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a:bodyPr>
          <a:lstStyle/>
          <a:p>
            <a:pPr marL="0" lvl="0" indent="0" algn="l" rtl="0">
              <a:lnSpc>
                <a:spcPct val="90000"/>
              </a:lnSpc>
              <a:spcBef>
                <a:spcPts val="500"/>
              </a:spcBef>
              <a:spcAft>
                <a:spcPts val="0"/>
              </a:spcAft>
              <a:buNone/>
            </a:pPr>
            <a:r>
              <a:rPr lang="en-US" sz="2500" u="sng">
                <a:latin typeface="Calibri"/>
                <a:ea typeface="Calibri"/>
                <a:cs typeface="Calibri"/>
                <a:sym typeface="Calibri"/>
              </a:rPr>
              <a:t>Theme 2 Team</a:t>
            </a:r>
            <a:endParaRPr sz="2500" u="sng">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Administrator</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SPBC Rep</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Faculty Rep</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Staff Rep</a:t>
            </a:r>
            <a:br>
              <a:rPr lang="en-US" sz="2500">
                <a:latin typeface="Calibri"/>
                <a:ea typeface="Calibri"/>
                <a:cs typeface="Calibri"/>
                <a:sym typeface="Calibri"/>
              </a:rPr>
            </a:br>
            <a:r>
              <a:rPr lang="en-US" sz="2500">
                <a:latin typeface="Calibri"/>
                <a:ea typeface="Calibri"/>
                <a:cs typeface="Calibri"/>
                <a:sym typeface="Calibri"/>
              </a:rPr>
              <a:t>Student</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Member 1</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Member 2</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Member 3</a:t>
            </a:r>
            <a:endParaRPr sz="2500">
              <a:latin typeface="Calibri"/>
              <a:ea typeface="Calibri"/>
              <a:cs typeface="Calibri"/>
              <a:sym typeface="Calibri"/>
            </a:endParaRPr>
          </a:p>
        </p:txBody>
      </p:sp>
      <p:sp>
        <p:nvSpPr>
          <p:cNvPr id="212" name="Google Shape;212;g18eb8604809_0_124"/>
          <p:cNvSpPr/>
          <p:nvPr/>
        </p:nvSpPr>
        <p:spPr>
          <a:xfrm>
            <a:off x="452750" y="2163925"/>
            <a:ext cx="1904400" cy="7827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g18eb8604809_0_124"/>
          <p:cNvSpPr/>
          <p:nvPr/>
        </p:nvSpPr>
        <p:spPr>
          <a:xfrm>
            <a:off x="452750" y="3383125"/>
            <a:ext cx="1904400" cy="3699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g18eb8604809_0_124"/>
          <p:cNvSpPr/>
          <p:nvPr/>
        </p:nvSpPr>
        <p:spPr>
          <a:xfrm>
            <a:off x="452750" y="4526125"/>
            <a:ext cx="1904400" cy="8091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5" name="Google Shape;215;g18eb8604809_0_124"/>
          <p:cNvCxnSpPr>
            <a:stCxn id="212" idx="3"/>
          </p:cNvCxnSpPr>
          <p:nvPr/>
        </p:nvCxnSpPr>
        <p:spPr>
          <a:xfrm>
            <a:off x="2357150" y="2555275"/>
            <a:ext cx="392700" cy="2025600"/>
          </a:xfrm>
          <a:prstGeom prst="straightConnector1">
            <a:avLst/>
          </a:prstGeom>
          <a:noFill/>
          <a:ln w="28575" cap="flat" cmpd="sng">
            <a:solidFill>
              <a:srgbClr val="FF0000"/>
            </a:solidFill>
            <a:prstDash val="solid"/>
            <a:round/>
            <a:headEnd type="none" w="med" len="med"/>
            <a:tailEnd type="triangle" w="med" len="med"/>
          </a:ln>
        </p:spPr>
      </p:cxnSp>
      <p:cxnSp>
        <p:nvCxnSpPr>
          <p:cNvPr id="216" name="Google Shape;216;g18eb8604809_0_124"/>
          <p:cNvCxnSpPr/>
          <p:nvPr/>
        </p:nvCxnSpPr>
        <p:spPr>
          <a:xfrm>
            <a:off x="1944200" y="3755250"/>
            <a:ext cx="812400" cy="825600"/>
          </a:xfrm>
          <a:prstGeom prst="straightConnector1">
            <a:avLst/>
          </a:prstGeom>
          <a:noFill/>
          <a:ln w="28575" cap="flat" cmpd="sng">
            <a:solidFill>
              <a:srgbClr val="FF0000"/>
            </a:solidFill>
            <a:prstDash val="solid"/>
            <a:round/>
            <a:headEnd type="none" w="med" len="med"/>
            <a:tailEnd type="triangle" w="med" len="med"/>
          </a:ln>
        </p:spPr>
      </p:cxnSp>
      <p:cxnSp>
        <p:nvCxnSpPr>
          <p:cNvPr id="217" name="Google Shape;217;g18eb8604809_0_124"/>
          <p:cNvCxnSpPr/>
          <p:nvPr/>
        </p:nvCxnSpPr>
        <p:spPr>
          <a:xfrm>
            <a:off x="2357150" y="5246675"/>
            <a:ext cx="326400" cy="0"/>
          </a:xfrm>
          <a:prstGeom prst="straightConnector1">
            <a:avLst/>
          </a:prstGeom>
          <a:noFill/>
          <a:ln w="28575" cap="flat" cmpd="sng">
            <a:solidFill>
              <a:srgbClr val="FF0000"/>
            </a:solidFill>
            <a:prstDash val="solid"/>
            <a:round/>
            <a:headEnd type="none" w="med" len="med"/>
            <a:tailEnd type="triangle" w="med" len="med"/>
          </a:ln>
        </p:spPr>
      </p:cxnSp>
      <p:sp>
        <p:nvSpPr>
          <p:cNvPr id="218" name="Google Shape;218;g18eb8604809_0_124"/>
          <p:cNvSpPr/>
          <p:nvPr/>
        </p:nvSpPr>
        <p:spPr>
          <a:xfrm>
            <a:off x="2683550" y="4581425"/>
            <a:ext cx="1904400" cy="8502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0000"/>
              </a:solidFill>
            </a:endParaRPr>
          </a:p>
          <a:p>
            <a:pPr marL="0" lvl="0" indent="457200" algn="l" rtl="0">
              <a:spcBef>
                <a:spcPts val="0"/>
              </a:spcBef>
              <a:spcAft>
                <a:spcPts val="0"/>
              </a:spcAft>
              <a:buNone/>
            </a:pPr>
            <a:r>
              <a:rPr lang="en-US">
                <a:solidFill>
                  <a:srgbClr val="FF0000"/>
                </a:solidFill>
              </a:rPr>
              <a:t>SubTeam 1</a:t>
            </a:r>
            <a:endParaRPr>
              <a:solidFill>
                <a:srgbClr val="FF0000"/>
              </a:solidFill>
            </a:endParaRPr>
          </a:p>
        </p:txBody>
      </p:sp>
      <p:sp>
        <p:nvSpPr>
          <p:cNvPr id="219" name="Google Shape;219;g18eb8604809_0_124"/>
          <p:cNvSpPr/>
          <p:nvPr/>
        </p:nvSpPr>
        <p:spPr>
          <a:xfrm>
            <a:off x="452750" y="2633713"/>
            <a:ext cx="1904400" cy="782700"/>
          </a:xfrm>
          <a:prstGeom prst="rect">
            <a:avLst/>
          </a:prstGeom>
          <a:noFill/>
          <a:ln w="28575"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g18eb8604809_0_124"/>
          <p:cNvSpPr/>
          <p:nvPr/>
        </p:nvSpPr>
        <p:spPr>
          <a:xfrm>
            <a:off x="452750" y="3729763"/>
            <a:ext cx="1904400" cy="782700"/>
          </a:xfrm>
          <a:prstGeom prst="rect">
            <a:avLst/>
          </a:prstGeom>
          <a:noFill/>
          <a:ln w="28575"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1" name="Google Shape;221;g18eb8604809_0_124"/>
          <p:cNvCxnSpPr>
            <a:stCxn id="219" idx="3"/>
          </p:cNvCxnSpPr>
          <p:nvPr/>
        </p:nvCxnSpPr>
        <p:spPr>
          <a:xfrm>
            <a:off x="2357150" y="3025063"/>
            <a:ext cx="2783100" cy="2175000"/>
          </a:xfrm>
          <a:prstGeom prst="straightConnector1">
            <a:avLst/>
          </a:prstGeom>
          <a:noFill/>
          <a:ln w="28575" cap="flat" cmpd="sng">
            <a:solidFill>
              <a:srgbClr val="FFFF00"/>
            </a:solidFill>
            <a:prstDash val="solid"/>
            <a:round/>
            <a:headEnd type="none" w="med" len="med"/>
            <a:tailEnd type="triangle" w="med" len="med"/>
          </a:ln>
        </p:spPr>
      </p:cxnSp>
      <p:cxnSp>
        <p:nvCxnSpPr>
          <p:cNvPr id="222" name="Google Shape;222;g18eb8604809_0_124"/>
          <p:cNvCxnSpPr>
            <a:stCxn id="220" idx="3"/>
          </p:cNvCxnSpPr>
          <p:nvPr/>
        </p:nvCxnSpPr>
        <p:spPr>
          <a:xfrm>
            <a:off x="2357150" y="4121113"/>
            <a:ext cx="2776500" cy="1119000"/>
          </a:xfrm>
          <a:prstGeom prst="straightConnector1">
            <a:avLst/>
          </a:prstGeom>
          <a:noFill/>
          <a:ln w="28575" cap="flat" cmpd="sng">
            <a:solidFill>
              <a:srgbClr val="FFFF00"/>
            </a:solidFill>
            <a:prstDash val="solid"/>
            <a:round/>
            <a:headEnd type="none" w="med" len="med"/>
            <a:tailEnd type="triangle" w="med" len="med"/>
          </a:ln>
        </p:spPr>
      </p:cxnSp>
      <p:sp>
        <p:nvSpPr>
          <p:cNvPr id="223" name="Google Shape;223;g18eb8604809_0_124"/>
          <p:cNvSpPr/>
          <p:nvPr/>
        </p:nvSpPr>
        <p:spPr>
          <a:xfrm>
            <a:off x="5159325" y="4566700"/>
            <a:ext cx="1481100" cy="988500"/>
          </a:xfrm>
          <a:prstGeom prst="rect">
            <a:avLst/>
          </a:prstGeom>
          <a:noFill/>
          <a:ln w="28575"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00"/>
              </a:solidFill>
            </a:endParaRPr>
          </a:p>
          <a:p>
            <a:pPr marL="0" lvl="0" indent="0" algn="l" rtl="0">
              <a:spcBef>
                <a:spcPts val="0"/>
              </a:spcBef>
              <a:spcAft>
                <a:spcPts val="0"/>
              </a:spcAft>
              <a:buNone/>
            </a:pPr>
            <a:endParaRPr>
              <a:solidFill>
                <a:srgbClr val="FFFF00"/>
              </a:solidFill>
            </a:endParaRPr>
          </a:p>
          <a:p>
            <a:pPr marL="0" lvl="0" indent="0" algn="l" rtl="0">
              <a:spcBef>
                <a:spcPts val="0"/>
              </a:spcBef>
              <a:spcAft>
                <a:spcPts val="0"/>
              </a:spcAft>
              <a:buNone/>
            </a:pPr>
            <a:r>
              <a:rPr lang="en-US">
                <a:solidFill>
                  <a:srgbClr val="FFFF00"/>
                </a:solidFill>
              </a:rPr>
              <a:t>   SubTeam 2</a:t>
            </a:r>
            <a:endParaRPr>
              <a:solidFill>
                <a:srgbClr val="FFFF00"/>
              </a:solidFill>
            </a:endParaRPr>
          </a:p>
        </p:txBody>
      </p:sp>
      <p:sp>
        <p:nvSpPr>
          <p:cNvPr id="224" name="Google Shape;224;g18eb8604809_0_124"/>
          <p:cNvSpPr txBox="1">
            <a:spLocks noGrp="1"/>
          </p:cNvSpPr>
          <p:nvPr>
            <p:ph type="body" idx="3"/>
          </p:nvPr>
        </p:nvSpPr>
        <p:spPr>
          <a:xfrm>
            <a:off x="6640400" y="18330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3</a:t>
            </a:r>
            <a:endParaRPr sz="2500">
              <a:latin typeface="Calibri"/>
              <a:ea typeface="Calibri"/>
              <a:cs typeface="Calibri"/>
              <a:sym typeface="Calibri"/>
            </a:endParaRPr>
          </a:p>
        </p:txBody>
      </p:sp>
      <p:sp>
        <p:nvSpPr>
          <p:cNvPr id="225" name="Google Shape;225;g18eb8604809_0_124"/>
          <p:cNvSpPr txBox="1">
            <a:spLocks noGrp="1"/>
          </p:cNvSpPr>
          <p:nvPr>
            <p:ph type="body" idx="3"/>
          </p:nvPr>
        </p:nvSpPr>
        <p:spPr>
          <a:xfrm>
            <a:off x="65686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226" name="Google Shape;226;g18eb8604809_0_124"/>
          <p:cNvSpPr txBox="1">
            <a:spLocks noGrp="1"/>
          </p:cNvSpPr>
          <p:nvPr>
            <p:ph type="body" idx="3"/>
          </p:nvPr>
        </p:nvSpPr>
        <p:spPr>
          <a:xfrm>
            <a:off x="4506050" y="356422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3</a:t>
            </a:r>
            <a:endParaRPr sz="2100">
              <a:latin typeface="Calibri"/>
              <a:ea typeface="Calibri"/>
              <a:cs typeface="Calibri"/>
              <a:sym typeface="Calibri"/>
            </a:endParaRPr>
          </a:p>
        </p:txBody>
      </p:sp>
      <p:sp>
        <p:nvSpPr>
          <p:cNvPr id="227" name="Google Shape;227;g18eb8604809_0_124"/>
          <p:cNvSpPr txBox="1">
            <a:spLocks noGrp="1"/>
          </p:cNvSpPr>
          <p:nvPr>
            <p:ph type="body" idx="3"/>
          </p:nvPr>
        </p:nvSpPr>
        <p:spPr>
          <a:xfrm>
            <a:off x="3958575" y="329897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sp>
        <p:nvSpPr>
          <p:cNvPr id="228" name="Google Shape;228;g18eb8604809_0_124"/>
          <p:cNvSpPr txBox="1">
            <a:spLocks noGrp="1"/>
          </p:cNvSpPr>
          <p:nvPr>
            <p:ph type="body" idx="3"/>
          </p:nvPr>
        </p:nvSpPr>
        <p:spPr>
          <a:xfrm>
            <a:off x="6222025"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1</a:t>
            </a:r>
            <a:endParaRPr sz="2100">
              <a:latin typeface="Calibri"/>
              <a:ea typeface="Calibri"/>
              <a:cs typeface="Calibri"/>
              <a:sym typeface="Calibri"/>
            </a:endParaRPr>
          </a:p>
        </p:txBody>
      </p:sp>
      <p:sp>
        <p:nvSpPr>
          <p:cNvPr id="229" name="Google Shape;229;g18eb8604809_0_124"/>
          <p:cNvSpPr txBox="1">
            <a:spLocks noGrp="1"/>
          </p:cNvSpPr>
          <p:nvPr>
            <p:ph type="body" idx="3"/>
          </p:nvPr>
        </p:nvSpPr>
        <p:spPr>
          <a:xfrm>
            <a:off x="7641350"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sp>
        <p:nvSpPr>
          <p:cNvPr id="230" name="Google Shape;230;g18eb8604809_0_124"/>
          <p:cNvSpPr txBox="1">
            <a:spLocks noGrp="1"/>
          </p:cNvSpPr>
          <p:nvPr>
            <p:ph type="body" idx="3"/>
          </p:nvPr>
        </p:nvSpPr>
        <p:spPr>
          <a:xfrm>
            <a:off x="5127350"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3</a:t>
            </a:r>
            <a:endParaRPr sz="2500">
              <a:latin typeface="Calibri"/>
              <a:ea typeface="Calibri"/>
              <a:cs typeface="Calibri"/>
              <a:sym typeface="Calibri"/>
            </a:endParaRPr>
          </a:p>
        </p:txBody>
      </p:sp>
      <p:sp>
        <p:nvSpPr>
          <p:cNvPr id="231" name="Google Shape;231;g18eb8604809_0_124"/>
          <p:cNvSpPr txBox="1">
            <a:spLocks noGrp="1"/>
          </p:cNvSpPr>
          <p:nvPr>
            <p:ph type="body" idx="3"/>
          </p:nvPr>
        </p:nvSpPr>
        <p:spPr>
          <a:xfrm>
            <a:off x="7197450"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4</a:t>
            </a:r>
            <a:endParaRPr sz="2500">
              <a:latin typeface="Calibri"/>
              <a:ea typeface="Calibri"/>
              <a:cs typeface="Calibri"/>
              <a:sym typeface="Calibri"/>
            </a:endParaRPr>
          </a:p>
        </p:txBody>
      </p:sp>
      <p:cxnSp>
        <p:nvCxnSpPr>
          <p:cNvPr id="232" name="Google Shape;232;g18eb8604809_0_124"/>
          <p:cNvCxnSpPr/>
          <p:nvPr/>
        </p:nvCxnSpPr>
        <p:spPr>
          <a:xfrm>
            <a:off x="7257375" y="21509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233" name="Google Shape;233;g18eb8604809_0_124"/>
          <p:cNvCxnSpPr/>
          <p:nvPr/>
        </p:nvCxnSpPr>
        <p:spPr>
          <a:xfrm rot="-5400000" flipH="1">
            <a:off x="7277450"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234" name="Google Shape;234;g18eb8604809_0_124"/>
          <p:cNvCxnSpPr/>
          <p:nvPr/>
        </p:nvCxnSpPr>
        <p:spPr>
          <a:xfrm rot="5400000">
            <a:off x="6694475"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235" name="Google Shape;235;g18eb8604809_0_124"/>
          <p:cNvCxnSpPr/>
          <p:nvPr/>
        </p:nvCxnSpPr>
        <p:spPr>
          <a:xfrm rot="10800000">
            <a:off x="5193325" y="3848550"/>
            <a:ext cx="684000" cy="759300"/>
          </a:xfrm>
          <a:prstGeom prst="straightConnector1">
            <a:avLst/>
          </a:prstGeom>
          <a:noFill/>
          <a:ln w="28575" cap="flat" cmpd="sng">
            <a:solidFill>
              <a:srgbClr val="FF00FF"/>
            </a:solidFill>
            <a:prstDash val="dash"/>
            <a:round/>
            <a:headEnd type="none" w="med" len="med"/>
            <a:tailEnd type="triangle" w="med" len="med"/>
          </a:ln>
        </p:spPr>
      </p:cxnSp>
      <p:cxnSp>
        <p:nvCxnSpPr>
          <p:cNvPr id="236" name="Google Shape;236;g18eb8604809_0_124"/>
          <p:cNvCxnSpPr/>
          <p:nvPr/>
        </p:nvCxnSpPr>
        <p:spPr>
          <a:xfrm rot="10800000" flipH="1">
            <a:off x="5877700" y="3761925"/>
            <a:ext cx="660600" cy="850200"/>
          </a:xfrm>
          <a:prstGeom prst="straightConnector1">
            <a:avLst/>
          </a:prstGeom>
          <a:noFill/>
          <a:ln w="28575" cap="flat" cmpd="sng">
            <a:solidFill>
              <a:srgbClr val="FF00FF"/>
            </a:solidFill>
            <a:prstDash val="dash"/>
            <a:round/>
            <a:headEnd type="none" w="med" len="med"/>
            <a:tailEnd type="triangle" w="med" len="med"/>
          </a:ln>
        </p:spPr>
      </p:cxnSp>
      <p:cxnSp>
        <p:nvCxnSpPr>
          <p:cNvPr id="237" name="Google Shape;237;g18eb8604809_0_124"/>
          <p:cNvCxnSpPr/>
          <p:nvPr/>
        </p:nvCxnSpPr>
        <p:spPr>
          <a:xfrm rot="10800000" flipH="1">
            <a:off x="7896688" y="3741825"/>
            <a:ext cx="6600" cy="853500"/>
          </a:xfrm>
          <a:prstGeom prst="straightConnector1">
            <a:avLst/>
          </a:prstGeom>
          <a:noFill/>
          <a:ln w="28575" cap="flat" cmpd="sng">
            <a:solidFill>
              <a:srgbClr val="FF00FF"/>
            </a:solidFill>
            <a:prstDash val="dash"/>
            <a:round/>
            <a:headEnd type="none" w="med" len="med"/>
            <a:tailEnd type="triangle" w="med" len="med"/>
          </a:ln>
        </p:spPr>
      </p:cxnSp>
      <p:sp>
        <p:nvSpPr>
          <p:cNvPr id="238" name="Google Shape;238;g18eb8604809_0_124"/>
          <p:cNvSpPr txBox="1">
            <a:spLocks noGrp="1"/>
          </p:cNvSpPr>
          <p:nvPr>
            <p:ph type="body" idx="3"/>
          </p:nvPr>
        </p:nvSpPr>
        <p:spPr>
          <a:xfrm>
            <a:off x="7479350" y="490437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1600">
                <a:latin typeface="Calibri"/>
                <a:ea typeface="Calibri"/>
                <a:cs typeface="Calibri"/>
                <a:sym typeface="Calibri"/>
              </a:rPr>
              <a:t>(metric)</a:t>
            </a:r>
            <a:endParaRPr sz="1600">
              <a:latin typeface="Calibri"/>
              <a:ea typeface="Calibri"/>
              <a:cs typeface="Calibri"/>
              <a:sym typeface="Calibri"/>
            </a:endParaRPr>
          </a:p>
        </p:txBody>
      </p:sp>
      <p:sp>
        <p:nvSpPr>
          <p:cNvPr id="239" name="Google Shape;239;g18eb8604809_0_124"/>
          <p:cNvSpPr txBox="1">
            <a:spLocks noGrp="1"/>
          </p:cNvSpPr>
          <p:nvPr>
            <p:ph type="body" idx="3"/>
          </p:nvPr>
        </p:nvSpPr>
        <p:spPr>
          <a:xfrm>
            <a:off x="9540300" y="1581325"/>
            <a:ext cx="2228400" cy="2887500"/>
          </a:xfrm>
          <a:prstGeom prst="rect">
            <a:avLst/>
          </a:prstGeom>
          <a:noFill/>
          <a:ln w="38100" cap="flat" cmpd="sng">
            <a:solidFill>
              <a:srgbClr val="93C47D"/>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lnSpcReduction="10000"/>
          </a:bodyPr>
          <a:lstStyle/>
          <a:p>
            <a:pPr marL="0" lvl="0" indent="0" algn="l" rtl="0">
              <a:lnSpc>
                <a:spcPct val="90000"/>
              </a:lnSpc>
              <a:spcBef>
                <a:spcPts val="500"/>
              </a:spcBef>
              <a:spcAft>
                <a:spcPts val="0"/>
              </a:spcAft>
              <a:buNone/>
            </a:pPr>
            <a:r>
              <a:rPr lang="en-US" sz="2500" u="sng">
                <a:latin typeface="Calibri"/>
                <a:ea typeface="Calibri"/>
                <a:cs typeface="Calibri"/>
                <a:sym typeface="Calibri"/>
              </a:rPr>
              <a:t>Theme 3 Team</a:t>
            </a:r>
            <a:endParaRPr sz="2500" u="sng">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Administrator</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SPBC Rep</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Faculty Rep</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Staff Rep</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Member 1</a:t>
            </a:r>
            <a:endParaRPr sz="2500">
              <a:latin typeface="Calibri"/>
              <a:ea typeface="Calibri"/>
              <a:cs typeface="Calibri"/>
              <a:sym typeface="Calibri"/>
            </a:endParaRPr>
          </a:p>
          <a:p>
            <a:pPr marL="0" lvl="0" indent="0" algn="l" rtl="0">
              <a:lnSpc>
                <a:spcPct val="90000"/>
              </a:lnSpc>
              <a:spcBef>
                <a:spcPts val="500"/>
              </a:spcBef>
              <a:spcAft>
                <a:spcPts val="0"/>
              </a:spcAft>
              <a:buNone/>
            </a:pPr>
            <a:r>
              <a:rPr lang="en-US" sz="2500">
                <a:latin typeface="Calibri"/>
                <a:ea typeface="Calibri"/>
                <a:cs typeface="Calibri"/>
                <a:sym typeface="Calibri"/>
              </a:rPr>
              <a:t>Member 2</a:t>
            </a:r>
            <a:endParaRPr sz="2500">
              <a:latin typeface="Calibri"/>
              <a:ea typeface="Calibri"/>
              <a:cs typeface="Calibri"/>
              <a:sym typeface="Calibri"/>
            </a:endParaRPr>
          </a:p>
        </p:txBody>
      </p:sp>
      <p:sp>
        <p:nvSpPr>
          <p:cNvPr id="240" name="Google Shape;240;g18eb8604809_0_124"/>
          <p:cNvSpPr/>
          <p:nvPr/>
        </p:nvSpPr>
        <p:spPr>
          <a:xfrm>
            <a:off x="6222025" y="3420550"/>
            <a:ext cx="1431600" cy="654900"/>
          </a:xfrm>
          <a:prstGeom prst="rect">
            <a:avLst/>
          </a:prstGeom>
          <a:noFill/>
          <a:ln w="2857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6D9EEB"/>
                </a:solidFill>
              </a:rPr>
              <a:t>      SubTeam 1</a:t>
            </a:r>
            <a:endParaRPr>
              <a:solidFill>
                <a:srgbClr val="6D9EEB"/>
              </a:solidFill>
            </a:endParaRPr>
          </a:p>
        </p:txBody>
      </p:sp>
      <p:sp>
        <p:nvSpPr>
          <p:cNvPr id="241" name="Google Shape;241;g18eb8604809_0_124"/>
          <p:cNvSpPr/>
          <p:nvPr/>
        </p:nvSpPr>
        <p:spPr>
          <a:xfrm>
            <a:off x="7692925" y="3420525"/>
            <a:ext cx="1481100" cy="654900"/>
          </a:xfrm>
          <a:prstGeom prst="rect">
            <a:avLst/>
          </a:prstGeom>
          <a:noFill/>
          <a:ln w="28575"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00"/>
                </a:solidFill>
              </a:rPr>
              <a:t>    </a:t>
            </a:r>
            <a:r>
              <a:rPr lang="en-US">
                <a:solidFill>
                  <a:srgbClr val="1155CC"/>
                </a:solidFill>
              </a:rPr>
              <a:t>SubTeam 2</a:t>
            </a:r>
            <a:endParaRPr>
              <a:solidFill>
                <a:srgbClr val="1155CC"/>
              </a:solidFill>
            </a:endParaRPr>
          </a:p>
        </p:txBody>
      </p:sp>
      <p:sp>
        <p:nvSpPr>
          <p:cNvPr id="242" name="Google Shape;242;g18eb8604809_0_124"/>
          <p:cNvSpPr/>
          <p:nvPr/>
        </p:nvSpPr>
        <p:spPr>
          <a:xfrm>
            <a:off x="9574575" y="2428000"/>
            <a:ext cx="1851000" cy="825600"/>
          </a:xfrm>
          <a:prstGeom prst="rect">
            <a:avLst/>
          </a:prstGeom>
          <a:noFill/>
          <a:ln w="28575" cap="flat" cmpd="sng">
            <a:solidFill>
              <a:srgbClr val="6D9E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55CC"/>
              </a:solidFill>
            </a:endParaRPr>
          </a:p>
        </p:txBody>
      </p:sp>
      <p:sp>
        <p:nvSpPr>
          <p:cNvPr id="243" name="Google Shape;243;g18eb8604809_0_124"/>
          <p:cNvSpPr/>
          <p:nvPr/>
        </p:nvSpPr>
        <p:spPr>
          <a:xfrm>
            <a:off x="9587825" y="3650850"/>
            <a:ext cx="1624800" cy="759300"/>
          </a:xfrm>
          <a:prstGeom prst="rect">
            <a:avLst/>
          </a:prstGeom>
          <a:noFill/>
          <a:ln w="28575"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6D9EEB"/>
                </a:solidFill>
              </a:rPr>
              <a:t>    </a:t>
            </a:r>
            <a:endParaRPr>
              <a:solidFill>
                <a:srgbClr val="6D9EEB"/>
              </a:solidFill>
            </a:endParaRPr>
          </a:p>
        </p:txBody>
      </p:sp>
      <p:cxnSp>
        <p:nvCxnSpPr>
          <p:cNvPr id="244" name="Google Shape;244;g18eb8604809_0_124"/>
          <p:cNvCxnSpPr/>
          <p:nvPr/>
        </p:nvCxnSpPr>
        <p:spPr>
          <a:xfrm flipH="1">
            <a:off x="7297325" y="2530125"/>
            <a:ext cx="2283900" cy="872400"/>
          </a:xfrm>
          <a:prstGeom prst="straightConnector1">
            <a:avLst/>
          </a:prstGeom>
          <a:noFill/>
          <a:ln w="28575" cap="flat" cmpd="sng">
            <a:solidFill>
              <a:srgbClr val="6D9EEB"/>
            </a:solidFill>
            <a:prstDash val="solid"/>
            <a:round/>
            <a:headEnd type="none" w="med" len="med"/>
            <a:tailEnd type="triangle" w="med" len="med"/>
          </a:ln>
        </p:spPr>
      </p:cxnSp>
      <p:cxnSp>
        <p:nvCxnSpPr>
          <p:cNvPr id="245" name="Google Shape;245;g18eb8604809_0_124"/>
          <p:cNvCxnSpPr>
            <a:endCxn id="241" idx="3"/>
          </p:cNvCxnSpPr>
          <p:nvPr/>
        </p:nvCxnSpPr>
        <p:spPr>
          <a:xfrm rot="10800000">
            <a:off x="9174025" y="3747975"/>
            <a:ext cx="400500" cy="73800"/>
          </a:xfrm>
          <a:prstGeom prst="straightConnector1">
            <a:avLst/>
          </a:prstGeom>
          <a:noFill/>
          <a:ln w="28575" cap="flat" cmpd="sng">
            <a:solidFill>
              <a:srgbClr val="1155CC"/>
            </a:solidFill>
            <a:prstDash val="solid"/>
            <a:round/>
            <a:headEnd type="none" w="med" len="med"/>
            <a:tailEnd type="triangle" w="med" len="med"/>
          </a:ln>
        </p:spPr>
      </p:cxnSp>
      <p:sp>
        <p:nvSpPr>
          <p:cNvPr id="246" name="Google Shape;246;g18eb8604809_0_124"/>
          <p:cNvSpPr txBox="1">
            <a:spLocks noGrp="1"/>
          </p:cNvSpPr>
          <p:nvPr>
            <p:ph type="body" idx="3"/>
          </p:nvPr>
        </p:nvSpPr>
        <p:spPr>
          <a:xfrm>
            <a:off x="6480275" y="1811663"/>
            <a:ext cx="1657800" cy="430800"/>
          </a:xfrm>
          <a:prstGeom prst="rect">
            <a:avLst/>
          </a:prstGeom>
          <a:noFill/>
          <a:ln w="38100" cap="flat" cmpd="sng">
            <a:solidFill>
              <a:srgbClr val="93C47D"/>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endParaRPr sz="2500">
              <a:latin typeface="Calibri"/>
              <a:ea typeface="Calibri"/>
              <a:cs typeface="Calibri"/>
              <a:sym typeface="Calibri"/>
            </a:endParaRPr>
          </a:p>
        </p:txBody>
      </p:sp>
      <p:cxnSp>
        <p:nvCxnSpPr>
          <p:cNvPr id="247" name="Google Shape;247;g18eb8604809_0_124"/>
          <p:cNvCxnSpPr>
            <a:endCxn id="246" idx="3"/>
          </p:cNvCxnSpPr>
          <p:nvPr/>
        </p:nvCxnSpPr>
        <p:spPr>
          <a:xfrm flipH="1">
            <a:off x="8138075" y="1759463"/>
            <a:ext cx="1421700" cy="267600"/>
          </a:xfrm>
          <a:prstGeom prst="straightConnector1">
            <a:avLst/>
          </a:prstGeom>
          <a:noFill/>
          <a:ln w="28575" cap="flat" cmpd="sng">
            <a:solidFill>
              <a:srgbClr val="93C47D"/>
            </a:solidFill>
            <a:prstDash val="solid"/>
            <a:round/>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10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gtEl>
                                        <p:attrNameLst>
                                          <p:attrName>style.visibility</p:attrName>
                                        </p:attrNameLst>
                                      </p:cBhvr>
                                      <p:to>
                                        <p:strVal val="visible"/>
                                      </p:to>
                                    </p:set>
                                    <p:animEffect transition="in" filter="fade">
                                      <p:cBhvr>
                                        <p:cTn id="12" dur="1000"/>
                                        <p:tgtEl>
                                          <p:spTgt spid="212"/>
                                        </p:tgtEl>
                                      </p:cBhvr>
                                    </p:animEffect>
                                  </p:childTnLst>
                                </p:cTn>
                              </p:par>
                              <p:par>
                                <p:cTn id="13" presetID="10" presetClass="entr" presetSubtype="0" fill="hold" nodeType="withEffect">
                                  <p:stCondLst>
                                    <p:cond delay="0"/>
                                  </p:stCondLst>
                                  <p:childTnLst>
                                    <p:set>
                                      <p:cBhvr>
                                        <p:cTn id="14" dur="1" fill="hold">
                                          <p:stCondLst>
                                            <p:cond delay="0"/>
                                          </p:stCondLst>
                                        </p:cTn>
                                        <p:tgtEl>
                                          <p:spTgt spid="214"/>
                                        </p:tgtEl>
                                        <p:attrNameLst>
                                          <p:attrName>style.visibility</p:attrName>
                                        </p:attrNameLst>
                                      </p:cBhvr>
                                      <p:to>
                                        <p:strVal val="visible"/>
                                      </p:to>
                                    </p:set>
                                    <p:animEffect transition="in" filter="fade">
                                      <p:cBhvr>
                                        <p:cTn id="15" dur="1000"/>
                                        <p:tgtEl>
                                          <p:spTgt spid="214"/>
                                        </p:tgtEl>
                                      </p:cBhvr>
                                    </p:animEffect>
                                  </p:childTnLst>
                                </p:cTn>
                              </p:par>
                              <p:par>
                                <p:cTn id="16" presetID="10" presetClass="entr" presetSubtype="0" fill="hold" nodeType="withEffect">
                                  <p:stCondLst>
                                    <p:cond delay="0"/>
                                  </p:stCondLst>
                                  <p:childTnLst>
                                    <p:set>
                                      <p:cBhvr>
                                        <p:cTn id="17" dur="1" fill="hold">
                                          <p:stCondLst>
                                            <p:cond delay="0"/>
                                          </p:stCondLst>
                                        </p:cTn>
                                        <p:tgtEl>
                                          <p:spTgt spid="215"/>
                                        </p:tgtEl>
                                        <p:attrNameLst>
                                          <p:attrName>style.visibility</p:attrName>
                                        </p:attrNameLst>
                                      </p:cBhvr>
                                      <p:to>
                                        <p:strVal val="visible"/>
                                      </p:to>
                                    </p:set>
                                    <p:animEffect transition="in" filter="fade">
                                      <p:cBhvr>
                                        <p:cTn id="18" dur="1000"/>
                                        <p:tgtEl>
                                          <p:spTgt spid="215"/>
                                        </p:tgtEl>
                                      </p:cBhvr>
                                    </p:animEffect>
                                  </p:childTnLst>
                                </p:cTn>
                              </p:par>
                              <p:par>
                                <p:cTn id="19" presetID="10" presetClass="entr" presetSubtype="0" fill="hold" nodeType="withEffect">
                                  <p:stCondLst>
                                    <p:cond delay="0"/>
                                  </p:stCondLst>
                                  <p:childTnLst>
                                    <p:set>
                                      <p:cBhvr>
                                        <p:cTn id="20" dur="1" fill="hold">
                                          <p:stCondLst>
                                            <p:cond delay="0"/>
                                          </p:stCondLst>
                                        </p:cTn>
                                        <p:tgtEl>
                                          <p:spTgt spid="216"/>
                                        </p:tgtEl>
                                        <p:attrNameLst>
                                          <p:attrName>style.visibility</p:attrName>
                                        </p:attrNameLst>
                                      </p:cBhvr>
                                      <p:to>
                                        <p:strVal val="visible"/>
                                      </p:to>
                                    </p:set>
                                    <p:animEffect transition="in" filter="fade">
                                      <p:cBhvr>
                                        <p:cTn id="21" dur="1000"/>
                                        <p:tgtEl>
                                          <p:spTgt spid="216"/>
                                        </p:tgtEl>
                                      </p:cBhvr>
                                    </p:animEffect>
                                  </p:childTnLst>
                                </p:cTn>
                              </p:par>
                              <p:par>
                                <p:cTn id="22" presetID="10" presetClass="entr" presetSubtype="0" fill="hold" nodeType="withEffect">
                                  <p:stCondLst>
                                    <p:cond delay="0"/>
                                  </p:stCondLst>
                                  <p:childTnLst>
                                    <p:set>
                                      <p:cBhvr>
                                        <p:cTn id="23" dur="1" fill="hold">
                                          <p:stCondLst>
                                            <p:cond delay="0"/>
                                          </p:stCondLst>
                                        </p:cTn>
                                        <p:tgtEl>
                                          <p:spTgt spid="217"/>
                                        </p:tgtEl>
                                        <p:attrNameLst>
                                          <p:attrName>style.visibility</p:attrName>
                                        </p:attrNameLst>
                                      </p:cBhvr>
                                      <p:to>
                                        <p:strVal val="visible"/>
                                      </p:to>
                                    </p:set>
                                    <p:animEffect transition="in" filter="fade">
                                      <p:cBhvr>
                                        <p:cTn id="24" dur="1000"/>
                                        <p:tgtEl>
                                          <p:spTgt spid="217"/>
                                        </p:tgtEl>
                                      </p:cBhvr>
                                    </p:animEffect>
                                  </p:childTnLst>
                                </p:cTn>
                              </p:par>
                              <p:par>
                                <p:cTn id="25" presetID="10" presetClass="entr" presetSubtype="0" fill="hold" nodeType="withEffect">
                                  <p:stCondLst>
                                    <p:cond delay="0"/>
                                  </p:stCondLst>
                                  <p:childTnLst>
                                    <p:set>
                                      <p:cBhvr>
                                        <p:cTn id="26" dur="1" fill="hold">
                                          <p:stCondLst>
                                            <p:cond delay="0"/>
                                          </p:stCondLst>
                                        </p:cTn>
                                        <p:tgtEl>
                                          <p:spTgt spid="218"/>
                                        </p:tgtEl>
                                        <p:attrNameLst>
                                          <p:attrName>style.visibility</p:attrName>
                                        </p:attrNameLst>
                                      </p:cBhvr>
                                      <p:to>
                                        <p:strVal val="visible"/>
                                      </p:to>
                                    </p:set>
                                    <p:animEffect transition="in" filter="fade">
                                      <p:cBhvr>
                                        <p:cTn id="27" dur="1000"/>
                                        <p:tgtEl>
                                          <p:spTgt spid="218"/>
                                        </p:tgtEl>
                                      </p:cBhvr>
                                    </p:animEffect>
                                  </p:childTnLst>
                                </p:cTn>
                              </p:par>
                              <p:par>
                                <p:cTn id="28" presetID="10" presetClass="entr" presetSubtype="0" fill="hold" nodeType="withEffect">
                                  <p:stCondLst>
                                    <p:cond delay="0"/>
                                  </p:stCondLst>
                                  <p:childTnLst>
                                    <p:set>
                                      <p:cBhvr>
                                        <p:cTn id="29" dur="1" fill="hold">
                                          <p:stCondLst>
                                            <p:cond delay="0"/>
                                          </p:stCondLst>
                                        </p:cTn>
                                        <p:tgtEl>
                                          <p:spTgt spid="213"/>
                                        </p:tgtEl>
                                        <p:attrNameLst>
                                          <p:attrName>style.visibility</p:attrName>
                                        </p:attrNameLst>
                                      </p:cBhvr>
                                      <p:to>
                                        <p:strVal val="visible"/>
                                      </p:to>
                                    </p:set>
                                    <p:animEffect transition="in" filter="fade">
                                      <p:cBhvr>
                                        <p:cTn id="30" dur="1000"/>
                                        <p:tgtEl>
                                          <p:spTgt spid="2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1000"/>
                                        <p:tgtEl>
                                          <p:spTgt spid="212"/>
                                        </p:tgtEl>
                                      </p:cBhvr>
                                    </p:animEffect>
                                    <p:set>
                                      <p:cBhvr>
                                        <p:cTn id="35" dur="1" fill="hold">
                                          <p:stCondLst>
                                            <p:cond delay="1000"/>
                                          </p:stCondLst>
                                        </p:cTn>
                                        <p:tgtEl>
                                          <p:spTgt spid="212"/>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213"/>
                                        </p:tgtEl>
                                      </p:cBhvr>
                                    </p:animEffect>
                                    <p:set>
                                      <p:cBhvr>
                                        <p:cTn id="38" dur="1" fill="hold">
                                          <p:stCondLst>
                                            <p:cond delay="1000"/>
                                          </p:stCondLst>
                                        </p:cTn>
                                        <p:tgtEl>
                                          <p:spTgt spid="21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1000"/>
                                        <p:tgtEl>
                                          <p:spTgt spid="214"/>
                                        </p:tgtEl>
                                      </p:cBhvr>
                                    </p:animEffect>
                                    <p:set>
                                      <p:cBhvr>
                                        <p:cTn id="41" dur="1" fill="hold">
                                          <p:stCondLst>
                                            <p:cond delay="1000"/>
                                          </p:stCondLst>
                                        </p:cTn>
                                        <p:tgtEl>
                                          <p:spTgt spid="214"/>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1000"/>
                                        <p:tgtEl>
                                          <p:spTgt spid="215"/>
                                        </p:tgtEl>
                                      </p:cBhvr>
                                    </p:animEffect>
                                    <p:set>
                                      <p:cBhvr>
                                        <p:cTn id="44" dur="1" fill="hold">
                                          <p:stCondLst>
                                            <p:cond delay="1000"/>
                                          </p:stCondLst>
                                        </p:cTn>
                                        <p:tgtEl>
                                          <p:spTgt spid="215"/>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1000"/>
                                        <p:tgtEl>
                                          <p:spTgt spid="216"/>
                                        </p:tgtEl>
                                      </p:cBhvr>
                                    </p:animEffect>
                                    <p:set>
                                      <p:cBhvr>
                                        <p:cTn id="47" dur="1" fill="hold">
                                          <p:stCondLst>
                                            <p:cond delay="1000"/>
                                          </p:stCondLst>
                                        </p:cTn>
                                        <p:tgtEl>
                                          <p:spTgt spid="216"/>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1000"/>
                                        <p:tgtEl>
                                          <p:spTgt spid="217"/>
                                        </p:tgtEl>
                                      </p:cBhvr>
                                    </p:animEffect>
                                    <p:set>
                                      <p:cBhvr>
                                        <p:cTn id="50" dur="1" fill="hold">
                                          <p:stCondLst>
                                            <p:cond delay="1000"/>
                                          </p:stCondLst>
                                        </p:cTn>
                                        <p:tgtEl>
                                          <p:spTgt spid="217"/>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1000"/>
                                        <p:tgtEl>
                                          <p:spTgt spid="218"/>
                                        </p:tgtEl>
                                      </p:cBhvr>
                                    </p:animEffect>
                                    <p:set>
                                      <p:cBhvr>
                                        <p:cTn id="53" dur="1" fill="hold">
                                          <p:stCondLst>
                                            <p:cond delay="1000"/>
                                          </p:stCondLst>
                                        </p:cTn>
                                        <p:tgtEl>
                                          <p:spTgt spid="21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19"/>
                                        </p:tgtEl>
                                        <p:attrNameLst>
                                          <p:attrName>style.visibility</p:attrName>
                                        </p:attrNameLst>
                                      </p:cBhvr>
                                      <p:to>
                                        <p:strVal val="visible"/>
                                      </p:to>
                                    </p:set>
                                    <p:animEffect transition="in" filter="fade">
                                      <p:cBhvr>
                                        <p:cTn id="58" dur="1000"/>
                                        <p:tgtEl>
                                          <p:spTgt spid="219"/>
                                        </p:tgtEl>
                                      </p:cBhvr>
                                    </p:animEffect>
                                  </p:childTnLst>
                                </p:cTn>
                              </p:par>
                              <p:par>
                                <p:cTn id="59" presetID="10" presetClass="entr" presetSubtype="0" fill="hold" nodeType="withEffect">
                                  <p:stCondLst>
                                    <p:cond delay="0"/>
                                  </p:stCondLst>
                                  <p:childTnLst>
                                    <p:set>
                                      <p:cBhvr>
                                        <p:cTn id="60" dur="1" fill="hold">
                                          <p:stCondLst>
                                            <p:cond delay="0"/>
                                          </p:stCondLst>
                                        </p:cTn>
                                        <p:tgtEl>
                                          <p:spTgt spid="220"/>
                                        </p:tgtEl>
                                        <p:attrNameLst>
                                          <p:attrName>style.visibility</p:attrName>
                                        </p:attrNameLst>
                                      </p:cBhvr>
                                      <p:to>
                                        <p:strVal val="visible"/>
                                      </p:to>
                                    </p:set>
                                    <p:animEffect transition="in" filter="fade">
                                      <p:cBhvr>
                                        <p:cTn id="61" dur="1000"/>
                                        <p:tgtEl>
                                          <p:spTgt spid="220"/>
                                        </p:tgtEl>
                                      </p:cBhvr>
                                    </p:animEffect>
                                  </p:childTnLst>
                                </p:cTn>
                              </p:par>
                              <p:par>
                                <p:cTn id="62" presetID="10" presetClass="entr" presetSubtype="0" fill="hold" nodeType="withEffect">
                                  <p:stCondLst>
                                    <p:cond delay="0"/>
                                  </p:stCondLst>
                                  <p:childTnLst>
                                    <p:set>
                                      <p:cBhvr>
                                        <p:cTn id="63" dur="1" fill="hold">
                                          <p:stCondLst>
                                            <p:cond delay="0"/>
                                          </p:stCondLst>
                                        </p:cTn>
                                        <p:tgtEl>
                                          <p:spTgt spid="221"/>
                                        </p:tgtEl>
                                        <p:attrNameLst>
                                          <p:attrName>style.visibility</p:attrName>
                                        </p:attrNameLst>
                                      </p:cBhvr>
                                      <p:to>
                                        <p:strVal val="visible"/>
                                      </p:to>
                                    </p:set>
                                    <p:animEffect transition="in" filter="fade">
                                      <p:cBhvr>
                                        <p:cTn id="64" dur="1000"/>
                                        <p:tgtEl>
                                          <p:spTgt spid="221"/>
                                        </p:tgtEl>
                                      </p:cBhvr>
                                    </p:animEffect>
                                  </p:childTnLst>
                                </p:cTn>
                              </p:par>
                              <p:par>
                                <p:cTn id="65" presetID="10" presetClass="entr" presetSubtype="0" fill="hold" nodeType="withEffect">
                                  <p:stCondLst>
                                    <p:cond delay="0"/>
                                  </p:stCondLst>
                                  <p:childTnLst>
                                    <p:set>
                                      <p:cBhvr>
                                        <p:cTn id="66" dur="1" fill="hold">
                                          <p:stCondLst>
                                            <p:cond delay="0"/>
                                          </p:stCondLst>
                                        </p:cTn>
                                        <p:tgtEl>
                                          <p:spTgt spid="222"/>
                                        </p:tgtEl>
                                        <p:attrNameLst>
                                          <p:attrName>style.visibility</p:attrName>
                                        </p:attrNameLst>
                                      </p:cBhvr>
                                      <p:to>
                                        <p:strVal val="visible"/>
                                      </p:to>
                                    </p:set>
                                    <p:animEffect transition="in" filter="fade">
                                      <p:cBhvr>
                                        <p:cTn id="67" dur="1000"/>
                                        <p:tgtEl>
                                          <p:spTgt spid="222"/>
                                        </p:tgtEl>
                                      </p:cBhvr>
                                    </p:animEffect>
                                  </p:childTnLst>
                                </p:cTn>
                              </p:par>
                              <p:par>
                                <p:cTn id="68" presetID="10" presetClass="entr" presetSubtype="0" fill="hold" nodeType="withEffect">
                                  <p:stCondLst>
                                    <p:cond delay="0"/>
                                  </p:stCondLst>
                                  <p:childTnLst>
                                    <p:set>
                                      <p:cBhvr>
                                        <p:cTn id="69" dur="1" fill="hold">
                                          <p:stCondLst>
                                            <p:cond delay="0"/>
                                          </p:stCondLst>
                                        </p:cTn>
                                        <p:tgtEl>
                                          <p:spTgt spid="223"/>
                                        </p:tgtEl>
                                        <p:attrNameLst>
                                          <p:attrName>style.visibility</p:attrName>
                                        </p:attrNameLst>
                                      </p:cBhvr>
                                      <p:to>
                                        <p:strVal val="visible"/>
                                      </p:to>
                                    </p:set>
                                    <p:animEffect transition="in" filter="fade">
                                      <p:cBhvr>
                                        <p:cTn id="70" dur="1200"/>
                                        <p:tgtEl>
                                          <p:spTgt spid="22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nodeType="clickEffect">
                                  <p:stCondLst>
                                    <p:cond delay="0"/>
                                  </p:stCondLst>
                                  <p:childTnLst>
                                    <p:animEffect transition="out" filter="fade">
                                      <p:cBhvr>
                                        <p:cTn id="74" dur="1000"/>
                                        <p:tgtEl>
                                          <p:spTgt spid="220"/>
                                        </p:tgtEl>
                                      </p:cBhvr>
                                    </p:animEffect>
                                    <p:set>
                                      <p:cBhvr>
                                        <p:cTn id="75" dur="1" fill="hold">
                                          <p:stCondLst>
                                            <p:cond delay="1000"/>
                                          </p:stCondLst>
                                        </p:cTn>
                                        <p:tgtEl>
                                          <p:spTgt spid="220"/>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1000"/>
                                        <p:tgtEl>
                                          <p:spTgt spid="221"/>
                                        </p:tgtEl>
                                      </p:cBhvr>
                                    </p:animEffect>
                                    <p:set>
                                      <p:cBhvr>
                                        <p:cTn id="78" dur="1" fill="hold">
                                          <p:stCondLst>
                                            <p:cond delay="1000"/>
                                          </p:stCondLst>
                                        </p:cTn>
                                        <p:tgtEl>
                                          <p:spTgt spid="221"/>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1000"/>
                                        <p:tgtEl>
                                          <p:spTgt spid="222"/>
                                        </p:tgtEl>
                                      </p:cBhvr>
                                    </p:animEffect>
                                    <p:set>
                                      <p:cBhvr>
                                        <p:cTn id="81" dur="1" fill="hold">
                                          <p:stCondLst>
                                            <p:cond delay="1000"/>
                                          </p:stCondLst>
                                        </p:cTn>
                                        <p:tgtEl>
                                          <p:spTgt spid="222"/>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1000"/>
                                        <p:tgtEl>
                                          <p:spTgt spid="223"/>
                                        </p:tgtEl>
                                      </p:cBhvr>
                                    </p:animEffect>
                                    <p:set>
                                      <p:cBhvr>
                                        <p:cTn id="84" dur="1" fill="hold">
                                          <p:stCondLst>
                                            <p:cond delay="1000"/>
                                          </p:stCondLst>
                                        </p:cTn>
                                        <p:tgtEl>
                                          <p:spTgt spid="223"/>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1000"/>
                                        <p:tgtEl>
                                          <p:spTgt spid="219"/>
                                        </p:tgtEl>
                                      </p:cBhvr>
                                    </p:animEffect>
                                    <p:set>
                                      <p:cBhvr>
                                        <p:cTn id="87" dur="1" fill="hold">
                                          <p:stCondLst>
                                            <p:cond delay="1000"/>
                                          </p:stCondLst>
                                        </p:cTn>
                                        <p:tgtEl>
                                          <p:spTgt spid="219"/>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1000"/>
                                        <p:tgtEl>
                                          <p:spTgt spid="211"/>
                                        </p:tgtEl>
                                      </p:cBhvr>
                                    </p:animEffect>
                                    <p:set>
                                      <p:cBhvr>
                                        <p:cTn id="90" dur="1" fill="hold">
                                          <p:stCondLst>
                                            <p:cond delay="1000"/>
                                          </p:stCondLst>
                                        </p:cTn>
                                        <p:tgtEl>
                                          <p:spTgt spid="211"/>
                                        </p:tgtEl>
                                        <p:attrNameLst>
                                          <p:attrName>style.visibility</p:attrName>
                                        </p:attrNameLst>
                                      </p:cBhvr>
                                      <p:to>
                                        <p:strVal val="hidden"/>
                                      </p:to>
                                    </p:set>
                                  </p:childTnLst>
                                </p:cTn>
                              </p:par>
                              <p:par>
                                <p:cTn id="91" presetID="10" presetClass="entr" presetSubtype="0" fill="hold" nodeType="withEffect">
                                  <p:stCondLst>
                                    <p:cond delay="0"/>
                                  </p:stCondLst>
                                  <p:childTnLst>
                                    <p:set>
                                      <p:cBhvr>
                                        <p:cTn id="92" dur="1" fill="hold">
                                          <p:stCondLst>
                                            <p:cond delay="0"/>
                                          </p:stCondLst>
                                        </p:cTn>
                                        <p:tgtEl>
                                          <p:spTgt spid="239"/>
                                        </p:tgtEl>
                                        <p:attrNameLst>
                                          <p:attrName>style.visibility</p:attrName>
                                        </p:attrNameLst>
                                      </p:cBhvr>
                                      <p:to>
                                        <p:strVal val="visible"/>
                                      </p:to>
                                    </p:set>
                                    <p:animEffect transition="in" filter="fade">
                                      <p:cBhvr>
                                        <p:cTn id="93" dur="1000"/>
                                        <p:tgtEl>
                                          <p:spTgt spid="23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240"/>
                                        </p:tgtEl>
                                        <p:attrNameLst>
                                          <p:attrName>style.visibility</p:attrName>
                                        </p:attrNameLst>
                                      </p:cBhvr>
                                      <p:to>
                                        <p:strVal val="visible"/>
                                      </p:to>
                                    </p:set>
                                    <p:animEffect transition="in" filter="fade">
                                      <p:cBhvr>
                                        <p:cTn id="98" dur="1000"/>
                                        <p:tgtEl>
                                          <p:spTgt spid="240"/>
                                        </p:tgtEl>
                                      </p:cBhvr>
                                    </p:animEffect>
                                  </p:childTnLst>
                                </p:cTn>
                              </p:par>
                              <p:par>
                                <p:cTn id="99" presetID="10" presetClass="entr" presetSubtype="0" fill="hold" nodeType="withEffect">
                                  <p:stCondLst>
                                    <p:cond delay="0"/>
                                  </p:stCondLst>
                                  <p:childTnLst>
                                    <p:set>
                                      <p:cBhvr>
                                        <p:cTn id="100" dur="1" fill="hold">
                                          <p:stCondLst>
                                            <p:cond delay="0"/>
                                          </p:stCondLst>
                                        </p:cTn>
                                        <p:tgtEl>
                                          <p:spTgt spid="244"/>
                                        </p:tgtEl>
                                        <p:attrNameLst>
                                          <p:attrName>style.visibility</p:attrName>
                                        </p:attrNameLst>
                                      </p:cBhvr>
                                      <p:to>
                                        <p:strVal val="visible"/>
                                      </p:to>
                                    </p:set>
                                    <p:animEffect transition="in" filter="fade">
                                      <p:cBhvr>
                                        <p:cTn id="101" dur="1000"/>
                                        <p:tgtEl>
                                          <p:spTgt spid="244"/>
                                        </p:tgtEl>
                                      </p:cBhvr>
                                    </p:animEffect>
                                  </p:childTnLst>
                                </p:cTn>
                              </p:par>
                              <p:par>
                                <p:cTn id="102" presetID="10" presetClass="entr" presetSubtype="0" fill="hold" nodeType="withEffect">
                                  <p:stCondLst>
                                    <p:cond delay="0"/>
                                  </p:stCondLst>
                                  <p:childTnLst>
                                    <p:set>
                                      <p:cBhvr>
                                        <p:cTn id="103" dur="1" fill="hold">
                                          <p:stCondLst>
                                            <p:cond delay="0"/>
                                          </p:stCondLst>
                                        </p:cTn>
                                        <p:tgtEl>
                                          <p:spTgt spid="242"/>
                                        </p:tgtEl>
                                        <p:attrNameLst>
                                          <p:attrName>style.visibility</p:attrName>
                                        </p:attrNameLst>
                                      </p:cBhvr>
                                      <p:to>
                                        <p:strVal val="visible"/>
                                      </p:to>
                                    </p:set>
                                    <p:animEffect transition="in" filter="fade">
                                      <p:cBhvr>
                                        <p:cTn id="104" dur="1000"/>
                                        <p:tgtEl>
                                          <p:spTgt spid="242"/>
                                        </p:tgtEl>
                                      </p:cBhvr>
                                    </p:animEffect>
                                  </p:childTnLst>
                                </p:cTn>
                              </p:par>
                              <p:par>
                                <p:cTn id="105" presetID="10" presetClass="entr" presetSubtype="0" fill="hold" nodeType="withEffect">
                                  <p:stCondLst>
                                    <p:cond delay="0"/>
                                  </p:stCondLst>
                                  <p:childTnLst>
                                    <p:set>
                                      <p:cBhvr>
                                        <p:cTn id="106" dur="1" fill="hold">
                                          <p:stCondLst>
                                            <p:cond delay="0"/>
                                          </p:stCondLst>
                                        </p:cTn>
                                        <p:tgtEl>
                                          <p:spTgt spid="242"/>
                                        </p:tgtEl>
                                        <p:attrNameLst>
                                          <p:attrName>style.visibility</p:attrName>
                                        </p:attrNameLst>
                                      </p:cBhvr>
                                      <p:to>
                                        <p:strVal val="visible"/>
                                      </p:to>
                                    </p:set>
                                    <p:animEffect transition="in" filter="fade">
                                      <p:cBhvr>
                                        <p:cTn id="107" dur="1000"/>
                                        <p:tgtEl>
                                          <p:spTgt spid="24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nodeType="clickEffect">
                                  <p:stCondLst>
                                    <p:cond delay="0"/>
                                  </p:stCondLst>
                                  <p:childTnLst>
                                    <p:animEffect transition="out" filter="fade">
                                      <p:cBhvr>
                                        <p:cTn id="111" dur="1000"/>
                                        <p:tgtEl>
                                          <p:spTgt spid="240"/>
                                        </p:tgtEl>
                                      </p:cBhvr>
                                    </p:animEffect>
                                    <p:set>
                                      <p:cBhvr>
                                        <p:cTn id="112" dur="1" fill="hold">
                                          <p:stCondLst>
                                            <p:cond delay="1000"/>
                                          </p:stCondLst>
                                        </p:cTn>
                                        <p:tgtEl>
                                          <p:spTgt spid="240"/>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1000"/>
                                        <p:tgtEl>
                                          <p:spTgt spid="244"/>
                                        </p:tgtEl>
                                      </p:cBhvr>
                                    </p:animEffect>
                                    <p:set>
                                      <p:cBhvr>
                                        <p:cTn id="115" dur="1" fill="hold">
                                          <p:stCondLst>
                                            <p:cond delay="1000"/>
                                          </p:stCondLst>
                                        </p:cTn>
                                        <p:tgtEl>
                                          <p:spTgt spid="244"/>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1000"/>
                                        <p:tgtEl>
                                          <p:spTgt spid="242"/>
                                        </p:tgtEl>
                                      </p:cBhvr>
                                    </p:animEffect>
                                    <p:set>
                                      <p:cBhvr>
                                        <p:cTn id="118" dur="1" fill="hold">
                                          <p:stCondLst>
                                            <p:cond delay="1000"/>
                                          </p:stCondLst>
                                        </p:cTn>
                                        <p:tgtEl>
                                          <p:spTgt spid="242"/>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241"/>
                                        </p:tgtEl>
                                        <p:attrNameLst>
                                          <p:attrName>style.visibility</p:attrName>
                                        </p:attrNameLst>
                                      </p:cBhvr>
                                      <p:to>
                                        <p:strVal val="visible"/>
                                      </p:to>
                                    </p:set>
                                    <p:animEffect transition="in" filter="fade">
                                      <p:cBhvr>
                                        <p:cTn id="123" dur="1000"/>
                                        <p:tgtEl>
                                          <p:spTgt spid="241"/>
                                        </p:tgtEl>
                                      </p:cBhvr>
                                    </p:animEffect>
                                  </p:childTnLst>
                                </p:cTn>
                              </p:par>
                              <p:par>
                                <p:cTn id="124" presetID="10" presetClass="entr" presetSubtype="0" fill="hold" nodeType="withEffect">
                                  <p:stCondLst>
                                    <p:cond delay="0"/>
                                  </p:stCondLst>
                                  <p:childTnLst>
                                    <p:set>
                                      <p:cBhvr>
                                        <p:cTn id="125" dur="1" fill="hold">
                                          <p:stCondLst>
                                            <p:cond delay="0"/>
                                          </p:stCondLst>
                                        </p:cTn>
                                        <p:tgtEl>
                                          <p:spTgt spid="245"/>
                                        </p:tgtEl>
                                        <p:attrNameLst>
                                          <p:attrName>style.visibility</p:attrName>
                                        </p:attrNameLst>
                                      </p:cBhvr>
                                      <p:to>
                                        <p:strVal val="visible"/>
                                      </p:to>
                                    </p:set>
                                    <p:animEffect transition="in" filter="fade">
                                      <p:cBhvr>
                                        <p:cTn id="126" dur="1000"/>
                                        <p:tgtEl>
                                          <p:spTgt spid="245"/>
                                        </p:tgtEl>
                                      </p:cBhvr>
                                    </p:animEffect>
                                  </p:childTnLst>
                                </p:cTn>
                              </p:par>
                              <p:par>
                                <p:cTn id="127" presetID="10" presetClass="entr" presetSubtype="0" fill="hold" nodeType="withEffect">
                                  <p:stCondLst>
                                    <p:cond delay="0"/>
                                  </p:stCondLst>
                                  <p:childTnLst>
                                    <p:set>
                                      <p:cBhvr>
                                        <p:cTn id="128" dur="1" fill="hold">
                                          <p:stCondLst>
                                            <p:cond delay="0"/>
                                          </p:stCondLst>
                                        </p:cTn>
                                        <p:tgtEl>
                                          <p:spTgt spid="243"/>
                                        </p:tgtEl>
                                        <p:attrNameLst>
                                          <p:attrName>style.visibility</p:attrName>
                                        </p:attrNameLst>
                                      </p:cBhvr>
                                      <p:to>
                                        <p:strVal val="visible"/>
                                      </p:to>
                                    </p:set>
                                    <p:animEffect transition="in" filter="fade">
                                      <p:cBhvr>
                                        <p:cTn id="129" dur="1000"/>
                                        <p:tgtEl>
                                          <p:spTgt spid="243"/>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xit" presetSubtype="0" fill="hold" nodeType="clickEffect">
                                  <p:stCondLst>
                                    <p:cond delay="0"/>
                                  </p:stCondLst>
                                  <p:childTnLst>
                                    <p:animEffect transition="out" filter="fade">
                                      <p:cBhvr>
                                        <p:cTn id="133" dur="1000"/>
                                        <p:tgtEl>
                                          <p:spTgt spid="241"/>
                                        </p:tgtEl>
                                      </p:cBhvr>
                                    </p:animEffect>
                                    <p:set>
                                      <p:cBhvr>
                                        <p:cTn id="134" dur="1" fill="hold">
                                          <p:stCondLst>
                                            <p:cond delay="1000"/>
                                          </p:stCondLst>
                                        </p:cTn>
                                        <p:tgtEl>
                                          <p:spTgt spid="241"/>
                                        </p:tgtEl>
                                        <p:attrNameLst>
                                          <p:attrName>style.visibility</p:attrName>
                                        </p:attrNameLst>
                                      </p:cBhvr>
                                      <p:to>
                                        <p:strVal val="hidden"/>
                                      </p:to>
                                    </p:set>
                                  </p:childTnLst>
                                </p:cTn>
                              </p:par>
                              <p:par>
                                <p:cTn id="135" presetID="10" presetClass="exit" presetSubtype="0" fill="hold" nodeType="withEffect">
                                  <p:stCondLst>
                                    <p:cond delay="0"/>
                                  </p:stCondLst>
                                  <p:childTnLst>
                                    <p:animEffect transition="out" filter="fade">
                                      <p:cBhvr>
                                        <p:cTn id="136" dur="1000"/>
                                        <p:tgtEl>
                                          <p:spTgt spid="243"/>
                                        </p:tgtEl>
                                      </p:cBhvr>
                                    </p:animEffect>
                                    <p:set>
                                      <p:cBhvr>
                                        <p:cTn id="137" dur="1" fill="hold">
                                          <p:stCondLst>
                                            <p:cond delay="1000"/>
                                          </p:stCondLst>
                                        </p:cTn>
                                        <p:tgtEl>
                                          <p:spTgt spid="243"/>
                                        </p:tgtEl>
                                        <p:attrNameLst>
                                          <p:attrName>style.visibility</p:attrName>
                                        </p:attrNameLst>
                                      </p:cBhvr>
                                      <p:to>
                                        <p:strVal val="hidden"/>
                                      </p:to>
                                    </p:set>
                                  </p:childTnLst>
                                </p:cTn>
                              </p:par>
                              <p:par>
                                <p:cTn id="138" presetID="10" presetClass="exit" presetSubtype="0" fill="hold" nodeType="withEffect">
                                  <p:stCondLst>
                                    <p:cond delay="0"/>
                                  </p:stCondLst>
                                  <p:childTnLst>
                                    <p:animEffect transition="out" filter="fade">
                                      <p:cBhvr>
                                        <p:cTn id="139" dur="1000"/>
                                        <p:tgtEl>
                                          <p:spTgt spid="245"/>
                                        </p:tgtEl>
                                      </p:cBhvr>
                                    </p:animEffect>
                                    <p:set>
                                      <p:cBhvr>
                                        <p:cTn id="140" dur="1" fill="hold">
                                          <p:stCondLst>
                                            <p:cond delay="1000"/>
                                          </p:stCondLst>
                                        </p:cTn>
                                        <p:tgtEl>
                                          <p:spTgt spid="245"/>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nodeType="clickEffect">
                                  <p:stCondLst>
                                    <p:cond delay="0"/>
                                  </p:stCondLst>
                                  <p:childTnLst>
                                    <p:set>
                                      <p:cBhvr>
                                        <p:cTn id="144" dur="1" fill="hold">
                                          <p:stCondLst>
                                            <p:cond delay="0"/>
                                          </p:stCondLst>
                                        </p:cTn>
                                        <p:tgtEl>
                                          <p:spTgt spid="246"/>
                                        </p:tgtEl>
                                        <p:attrNameLst>
                                          <p:attrName>style.visibility</p:attrName>
                                        </p:attrNameLst>
                                      </p:cBhvr>
                                      <p:to>
                                        <p:strVal val="visible"/>
                                      </p:to>
                                    </p:set>
                                    <p:animEffect transition="in" filter="fade">
                                      <p:cBhvr>
                                        <p:cTn id="145" dur="1000"/>
                                        <p:tgtEl>
                                          <p:spTgt spid="246"/>
                                        </p:tgtEl>
                                      </p:cBhvr>
                                    </p:animEffect>
                                  </p:childTnLst>
                                </p:cTn>
                              </p:par>
                              <p:par>
                                <p:cTn id="146" presetID="10" presetClass="entr" presetSubtype="0" fill="hold" nodeType="withEffect">
                                  <p:stCondLst>
                                    <p:cond delay="0"/>
                                  </p:stCondLst>
                                  <p:childTnLst>
                                    <p:set>
                                      <p:cBhvr>
                                        <p:cTn id="147" dur="1" fill="hold">
                                          <p:stCondLst>
                                            <p:cond delay="0"/>
                                          </p:stCondLst>
                                        </p:cTn>
                                        <p:tgtEl>
                                          <p:spTgt spid="247"/>
                                        </p:tgtEl>
                                        <p:attrNameLst>
                                          <p:attrName>style.visibility</p:attrName>
                                        </p:attrNameLst>
                                      </p:cBhvr>
                                      <p:to>
                                        <p:strVal val="visible"/>
                                      </p:to>
                                    </p:set>
                                    <p:animEffect transition="in" filter="fade">
                                      <p:cBhvr>
                                        <p:cTn id="148" dur="16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4"/>
          <p:cNvSpPr txBox="1">
            <a:spLocks noGrp="1"/>
          </p:cNvSpPr>
          <p:nvPr>
            <p:ph type="body" idx="1"/>
          </p:nvPr>
        </p:nvSpPr>
        <p:spPr>
          <a:xfrm>
            <a:off x="602801" y="6363407"/>
            <a:ext cx="8588333" cy="5230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253" name="Google Shape;253;p14"/>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Conclusion</a:t>
            </a:r>
            <a:endParaRPr/>
          </a:p>
        </p:txBody>
      </p:sp>
      <p:sp>
        <p:nvSpPr>
          <p:cNvPr id="254" name="Google Shape;254;p14"/>
          <p:cNvSpPr txBox="1">
            <a:spLocks noGrp="1"/>
          </p:cNvSpPr>
          <p:nvPr>
            <p:ph type="body" idx="3"/>
          </p:nvPr>
        </p:nvSpPr>
        <p:spPr>
          <a:xfrm>
            <a:off x="1461155" y="1840447"/>
            <a:ext cx="9138000" cy="3721500"/>
          </a:xfrm>
          <a:prstGeom prst="rect">
            <a:avLst/>
          </a:prstGeom>
          <a:noFill/>
          <a:ln>
            <a:noFill/>
          </a:ln>
        </p:spPr>
        <p:txBody>
          <a:bodyPr spcFirstLastPara="1" wrap="square" lIns="91425" tIns="45700" rIns="91425" bIns="45700" anchor="t" anchorCtr="0">
            <a:normAutofit/>
          </a:bodyPr>
          <a:lstStyle/>
          <a:p>
            <a:pPr marL="457200" lvl="0" indent="0" algn="l" rtl="0">
              <a:lnSpc>
                <a:spcPct val="90000"/>
              </a:lnSpc>
              <a:spcBef>
                <a:spcPts val="0"/>
              </a:spcBef>
              <a:spcAft>
                <a:spcPts val="0"/>
              </a:spcAft>
              <a:buSzPts val="2600"/>
              <a:buNone/>
            </a:pPr>
            <a:endParaRPr/>
          </a:p>
          <a:p>
            <a:pPr marL="228600" lvl="0" indent="-228600" algn="l" rtl="0">
              <a:lnSpc>
                <a:spcPct val="90000"/>
              </a:lnSpc>
              <a:spcBef>
                <a:spcPts val="0"/>
              </a:spcBef>
              <a:spcAft>
                <a:spcPts val="0"/>
              </a:spcAft>
              <a:buSzPts val="2600"/>
              <a:buChar char="•"/>
            </a:pPr>
            <a:r>
              <a:rPr lang="en-US"/>
              <a:t>For Updates and More Information:</a:t>
            </a:r>
            <a:endParaRPr/>
          </a:p>
          <a:p>
            <a:pPr marL="0" lvl="0" indent="0" algn="ctr" rtl="0">
              <a:lnSpc>
                <a:spcPct val="90000"/>
              </a:lnSpc>
              <a:spcBef>
                <a:spcPts val="0"/>
              </a:spcBef>
              <a:spcAft>
                <a:spcPts val="0"/>
              </a:spcAft>
              <a:buSzPts val="2600"/>
              <a:buNone/>
            </a:pPr>
            <a:endParaRPr b="1"/>
          </a:p>
          <a:p>
            <a:pPr marL="0" lvl="0" indent="0" algn="ctr" rtl="0">
              <a:lnSpc>
                <a:spcPct val="90000"/>
              </a:lnSpc>
              <a:spcBef>
                <a:spcPts val="0"/>
              </a:spcBef>
              <a:spcAft>
                <a:spcPts val="0"/>
              </a:spcAft>
              <a:buSzPts val="2600"/>
              <a:buNone/>
            </a:pPr>
            <a:r>
              <a:rPr lang="en-US" sz="3800" b="1"/>
              <a:t>https://www.uww.edu/strategic-plan</a:t>
            </a:r>
            <a:endParaRPr sz="3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375259" y="2170083"/>
            <a:ext cx="8766496" cy="1107996"/>
          </a:xfrm>
          <a:prstGeom prst="rect">
            <a:avLst/>
          </a:prstGeom>
          <a:noFill/>
          <a:ln>
            <a:noFill/>
          </a:ln>
        </p:spPr>
        <p:txBody>
          <a:bodyPr wrap="square" rtlCol="0">
            <a:spAutoFit/>
          </a:bodyPr>
          <a:lstStyle/>
          <a:p>
            <a:pPr algn="ctr"/>
            <a:r>
              <a:rPr lang="en-US" sz="6600" dirty="0"/>
              <a:t>Financial Update</a:t>
            </a:r>
          </a:p>
        </p:txBody>
      </p:sp>
    </p:spTree>
    <p:extLst>
      <p:ext uri="{BB962C8B-B14F-4D97-AF65-F5344CB8AC3E}">
        <p14:creationId xmlns:p14="http://schemas.microsoft.com/office/powerpoint/2010/main" val="1497528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451295" y="494593"/>
            <a:ext cx="8766496" cy="707886"/>
          </a:xfrm>
          <a:prstGeom prst="rect">
            <a:avLst/>
          </a:prstGeom>
          <a:noFill/>
          <a:ln>
            <a:noFill/>
          </a:ln>
        </p:spPr>
        <p:txBody>
          <a:bodyPr wrap="square" rtlCol="0">
            <a:spAutoFit/>
          </a:bodyPr>
          <a:lstStyle/>
          <a:p>
            <a:pPr algn="ctr"/>
            <a:r>
              <a:rPr lang="en-US" sz="4000" u="sng" dirty="0"/>
              <a:t>Expense Trends</a:t>
            </a:r>
          </a:p>
        </p:txBody>
      </p:sp>
      <p:pic>
        <p:nvPicPr>
          <p:cNvPr id="3" name="Picture 2">
            <a:extLst>
              <a:ext uri="{FF2B5EF4-FFF2-40B4-BE49-F238E27FC236}">
                <a16:creationId xmlns:a16="http://schemas.microsoft.com/office/drawing/2014/main" id="{2F7BE430-58B6-4114-9538-6B774A8A2CC9}"/>
              </a:ext>
            </a:extLst>
          </p:cNvPr>
          <p:cNvPicPr>
            <a:picLocks noChangeAspect="1"/>
          </p:cNvPicPr>
          <p:nvPr/>
        </p:nvPicPr>
        <p:blipFill>
          <a:blip r:embed="rId2"/>
          <a:stretch>
            <a:fillRect/>
          </a:stretch>
        </p:blipFill>
        <p:spPr>
          <a:xfrm>
            <a:off x="2309730" y="1356064"/>
            <a:ext cx="6897554" cy="4145871"/>
          </a:xfrm>
          <a:prstGeom prst="rect">
            <a:avLst/>
          </a:prstGeom>
        </p:spPr>
      </p:pic>
    </p:spTree>
    <p:extLst>
      <p:ext uri="{BB962C8B-B14F-4D97-AF65-F5344CB8AC3E}">
        <p14:creationId xmlns:p14="http://schemas.microsoft.com/office/powerpoint/2010/main" val="374852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451295" y="494593"/>
            <a:ext cx="8766496" cy="707886"/>
          </a:xfrm>
          <a:prstGeom prst="rect">
            <a:avLst/>
          </a:prstGeom>
          <a:noFill/>
          <a:ln>
            <a:noFill/>
          </a:ln>
        </p:spPr>
        <p:txBody>
          <a:bodyPr wrap="square" rtlCol="0">
            <a:spAutoFit/>
          </a:bodyPr>
          <a:lstStyle/>
          <a:p>
            <a:pPr algn="ctr"/>
            <a:r>
              <a:rPr lang="en-US" sz="4000" u="sng" dirty="0"/>
              <a:t>Expense Trends</a:t>
            </a:r>
          </a:p>
        </p:txBody>
      </p:sp>
      <p:pic>
        <p:nvPicPr>
          <p:cNvPr id="4" name="Picture 3">
            <a:extLst>
              <a:ext uri="{FF2B5EF4-FFF2-40B4-BE49-F238E27FC236}">
                <a16:creationId xmlns:a16="http://schemas.microsoft.com/office/drawing/2014/main" id="{4D59C6CA-73AF-4EBF-9A13-E34F64C0B2FA}"/>
              </a:ext>
            </a:extLst>
          </p:cNvPr>
          <p:cNvPicPr>
            <a:picLocks noChangeAspect="1"/>
          </p:cNvPicPr>
          <p:nvPr/>
        </p:nvPicPr>
        <p:blipFill>
          <a:blip r:embed="rId2"/>
          <a:stretch>
            <a:fillRect/>
          </a:stretch>
        </p:blipFill>
        <p:spPr>
          <a:xfrm>
            <a:off x="2286709" y="1339449"/>
            <a:ext cx="6943595" cy="4179101"/>
          </a:xfrm>
          <a:prstGeom prst="rect">
            <a:avLst/>
          </a:prstGeom>
        </p:spPr>
      </p:pic>
    </p:spTree>
    <p:extLst>
      <p:ext uri="{BB962C8B-B14F-4D97-AF65-F5344CB8AC3E}">
        <p14:creationId xmlns:p14="http://schemas.microsoft.com/office/powerpoint/2010/main" val="169379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
          <p:cNvSpPr txBox="1">
            <a:spLocks noGrp="1"/>
          </p:cNvSpPr>
          <p:nvPr>
            <p:ph type="body" idx="1"/>
          </p:nvPr>
        </p:nvSpPr>
        <p:spPr>
          <a:xfrm>
            <a:off x="602801" y="6363407"/>
            <a:ext cx="10311412" cy="5230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61" name="Google Shape;61;p1"/>
          <p:cNvSpPr txBox="1">
            <a:spLocks noGrp="1"/>
          </p:cNvSpPr>
          <p:nvPr>
            <p:ph type="body" idx="2"/>
          </p:nvPr>
        </p:nvSpPr>
        <p:spPr>
          <a:xfrm>
            <a:off x="602801" y="1065261"/>
            <a:ext cx="8334246" cy="210657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5400"/>
              <a:buNone/>
            </a:pPr>
            <a:r>
              <a:rPr lang="en-US" sz="5400"/>
              <a:t>Strategic Planning </a:t>
            </a:r>
            <a:endParaRPr/>
          </a:p>
          <a:p>
            <a:pPr marL="0" lvl="0" indent="0" algn="l" rtl="0">
              <a:lnSpc>
                <a:spcPct val="90000"/>
              </a:lnSpc>
              <a:spcBef>
                <a:spcPts val="0"/>
              </a:spcBef>
              <a:spcAft>
                <a:spcPts val="0"/>
              </a:spcAft>
              <a:buClr>
                <a:schemeClr val="lt1"/>
              </a:buClr>
              <a:buSzPts val="5400"/>
              <a:buNone/>
            </a:pPr>
            <a:r>
              <a:rPr lang="en-US"/>
              <a:t>Update</a:t>
            </a:r>
            <a:endParaRPr/>
          </a:p>
          <a:p>
            <a:pPr marL="0" lvl="0" indent="0" algn="l" rtl="0">
              <a:lnSpc>
                <a:spcPct val="90000"/>
              </a:lnSpc>
              <a:spcBef>
                <a:spcPts val="0"/>
              </a:spcBef>
              <a:spcAft>
                <a:spcPts val="0"/>
              </a:spcAft>
              <a:buClr>
                <a:schemeClr val="lt1"/>
              </a:buClr>
              <a:buSzPts val="5400"/>
              <a:buNone/>
            </a:pPr>
            <a:endParaRPr/>
          </a:p>
        </p:txBody>
      </p:sp>
      <p:sp>
        <p:nvSpPr>
          <p:cNvPr id="62" name="Google Shape;62;p1"/>
          <p:cNvSpPr txBox="1">
            <a:spLocks noGrp="1"/>
          </p:cNvSpPr>
          <p:nvPr>
            <p:ph type="body" idx="3"/>
          </p:nvPr>
        </p:nvSpPr>
        <p:spPr>
          <a:xfrm>
            <a:off x="602801" y="3519488"/>
            <a:ext cx="8334246" cy="70187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lt1"/>
              </a:buClr>
              <a:buSzPts val="2300"/>
              <a:buNone/>
            </a:pPr>
            <a:r>
              <a:rPr lang="en-US"/>
              <a:t>November 14th, 2022 </a:t>
            </a:r>
            <a:endParaRPr/>
          </a:p>
          <a:p>
            <a:pPr marL="0" lvl="0" indent="0" algn="l" rtl="0">
              <a:lnSpc>
                <a:spcPct val="90000"/>
              </a:lnSpc>
              <a:spcBef>
                <a:spcPts val="1000"/>
              </a:spcBef>
              <a:spcAft>
                <a:spcPts val="0"/>
              </a:spcAft>
              <a:buClr>
                <a:schemeClr val="lt1"/>
              </a:buClr>
              <a:buSzPts val="2300"/>
              <a:buNone/>
            </a:pPr>
            <a:r>
              <a:rPr lang="en-US"/>
              <a:t>SPBC Fall Meeting</a:t>
            </a:r>
            <a:endParaRPr/>
          </a:p>
          <a:p>
            <a:pPr marL="0" lvl="0" indent="0" algn="l" rtl="0">
              <a:lnSpc>
                <a:spcPct val="90000"/>
              </a:lnSpc>
              <a:spcBef>
                <a:spcPts val="1000"/>
              </a:spcBef>
              <a:spcAft>
                <a:spcPts val="0"/>
              </a:spcAft>
              <a:buClr>
                <a:schemeClr val="lt1"/>
              </a:buClr>
              <a:buSzPts val="23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375259" y="2170083"/>
            <a:ext cx="8766496" cy="1107996"/>
          </a:xfrm>
          <a:prstGeom prst="rect">
            <a:avLst/>
          </a:prstGeom>
          <a:noFill/>
          <a:ln>
            <a:noFill/>
          </a:ln>
        </p:spPr>
        <p:txBody>
          <a:bodyPr wrap="square" rtlCol="0">
            <a:spAutoFit/>
          </a:bodyPr>
          <a:lstStyle/>
          <a:p>
            <a:pPr algn="ctr"/>
            <a:r>
              <a:rPr lang="en-US" sz="6600" dirty="0"/>
              <a:t>Reminders</a:t>
            </a:r>
          </a:p>
        </p:txBody>
      </p:sp>
    </p:spTree>
    <p:extLst>
      <p:ext uri="{BB962C8B-B14F-4D97-AF65-F5344CB8AC3E}">
        <p14:creationId xmlns:p14="http://schemas.microsoft.com/office/powerpoint/2010/main" val="373908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451295" y="494593"/>
            <a:ext cx="8766496" cy="707886"/>
          </a:xfrm>
          <a:prstGeom prst="rect">
            <a:avLst/>
          </a:prstGeom>
          <a:noFill/>
          <a:ln>
            <a:noFill/>
          </a:ln>
        </p:spPr>
        <p:txBody>
          <a:bodyPr wrap="square" rtlCol="0">
            <a:spAutoFit/>
          </a:bodyPr>
          <a:lstStyle/>
          <a:p>
            <a:pPr algn="ctr"/>
            <a:r>
              <a:rPr lang="en-US" sz="4000" u="sng" dirty="0"/>
              <a:t>Budget Timeline FY 2023-24</a:t>
            </a:r>
          </a:p>
        </p:txBody>
      </p:sp>
      <p:pic>
        <p:nvPicPr>
          <p:cNvPr id="7" name="Picture 6">
            <a:extLst>
              <a:ext uri="{FF2B5EF4-FFF2-40B4-BE49-F238E27FC236}">
                <a16:creationId xmlns:a16="http://schemas.microsoft.com/office/drawing/2014/main" id="{90C34CAB-E05E-42E8-9650-94C67A3D50E6}"/>
              </a:ext>
            </a:extLst>
          </p:cNvPr>
          <p:cNvPicPr>
            <a:picLocks noChangeAspect="1"/>
          </p:cNvPicPr>
          <p:nvPr/>
        </p:nvPicPr>
        <p:blipFill>
          <a:blip r:embed="rId2"/>
          <a:stretch>
            <a:fillRect/>
          </a:stretch>
        </p:blipFill>
        <p:spPr>
          <a:xfrm>
            <a:off x="1913727" y="1551963"/>
            <a:ext cx="7850523" cy="3523376"/>
          </a:xfrm>
          <a:prstGeom prst="rect">
            <a:avLst/>
          </a:prstGeom>
        </p:spPr>
      </p:pic>
      <p:cxnSp>
        <p:nvCxnSpPr>
          <p:cNvPr id="4" name="Straight Connector 3">
            <a:extLst>
              <a:ext uri="{FF2B5EF4-FFF2-40B4-BE49-F238E27FC236}">
                <a16:creationId xmlns:a16="http://schemas.microsoft.com/office/drawing/2014/main" id="{7D0CEF77-EC71-47C4-A170-3207F99C4E59}"/>
              </a:ext>
            </a:extLst>
          </p:cNvPr>
          <p:cNvCxnSpPr>
            <a:cxnSpLocks/>
          </p:cNvCxnSpPr>
          <p:nvPr/>
        </p:nvCxnSpPr>
        <p:spPr>
          <a:xfrm>
            <a:off x="5838989" y="1411550"/>
            <a:ext cx="0" cy="3870664"/>
          </a:xfrm>
          <a:prstGeom prst="line">
            <a:avLst/>
          </a:prstGeom>
          <a:ln w="38100">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6791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FF87EB-283C-4CE0-86D7-0F28C50CEE16}"/>
              </a:ext>
            </a:extLst>
          </p:cNvPr>
          <p:cNvSpPr txBox="1"/>
          <p:nvPr/>
        </p:nvSpPr>
        <p:spPr>
          <a:xfrm>
            <a:off x="1451295" y="494593"/>
            <a:ext cx="8766496" cy="707886"/>
          </a:xfrm>
          <a:prstGeom prst="rect">
            <a:avLst/>
          </a:prstGeom>
          <a:noFill/>
          <a:ln>
            <a:noFill/>
          </a:ln>
        </p:spPr>
        <p:txBody>
          <a:bodyPr wrap="square" rtlCol="0">
            <a:spAutoFit/>
          </a:bodyPr>
          <a:lstStyle/>
          <a:p>
            <a:pPr algn="ctr"/>
            <a:r>
              <a:rPr lang="en-US" sz="4000" u="sng" dirty="0"/>
              <a:t>Pay</a:t>
            </a:r>
            <a:r>
              <a:rPr lang="en-US" sz="3600" u="sng" dirty="0"/>
              <a:t> Plan 2023</a:t>
            </a:r>
          </a:p>
        </p:txBody>
      </p:sp>
      <p:sp>
        <p:nvSpPr>
          <p:cNvPr id="4" name="TextBox 3">
            <a:extLst>
              <a:ext uri="{FF2B5EF4-FFF2-40B4-BE49-F238E27FC236}">
                <a16:creationId xmlns:a16="http://schemas.microsoft.com/office/drawing/2014/main" id="{77269D1D-811F-407F-B8EF-5068D593028E}"/>
              </a:ext>
            </a:extLst>
          </p:cNvPr>
          <p:cNvSpPr txBox="1"/>
          <p:nvPr/>
        </p:nvSpPr>
        <p:spPr>
          <a:xfrm>
            <a:off x="2189527" y="1476462"/>
            <a:ext cx="9034943" cy="3447098"/>
          </a:xfrm>
          <a:prstGeom prst="rect">
            <a:avLst/>
          </a:prstGeom>
          <a:noFill/>
        </p:spPr>
        <p:txBody>
          <a:bodyPr wrap="square" rtlCol="0">
            <a:spAutoFit/>
          </a:bodyPr>
          <a:lstStyle/>
          <a:p>
            <a:pPr marL="285750" indent="-285750">
              <a:buClr>
                <a:srgbClr val="7030A0"/>
              </a:buClr>
              <a:buSzPct val="90000"/>
              <a:buFont typeface="Wingdings" panose="05000000000000000000" pitchFamily="2" charset="2"/>
              <a:buChar char="v"/>
            </a:pPr>
            <a:r>
              <a:rPr lang="en-US" sz="2400" dirty="0"/>
              <a:t>2% of base salary at October 1, 2022</a:t>
            </a:r>
          </a:p>
          <a:p>
            <a:pPr marL="285750" indent="-285750">
              <a:buClr>
                <a:srgbClr val="7030A0"/>
              </a:buClr>
              <a:buSzPct val="90000"/>
              <a:buFont typeface="Wingdings" panose="05000000000000000000" pitchFamily="2" charset="2"/>
              <a:buChar char="v"/>
            </a:pPr>
            <a:endParaRPr lang="en-US" sz="1400" dirty="0"/>
          </a:p>
          <a:p>
            <a:pPr marL="285750" indent="-285750">
              <a:buClr>
                <a:srgbClr val="7030A0"/>
              </a:buClr>
              <a:buSzPct val="90000"/>
              <a:buFont typeface="Wingdings" panose="05000000000000000000" pitchFamily="2" charset="2"/>
              <a:buChar char="v"/>
            </a:pPr>
            <a:r>
              <a:rPr lang="en-US" sz="2400" dirty="0"/>
              <a:t>Timeline</a:t>
            </a:r>
          </a:p>
          <a:p>
            <a:pPr marL="800100" lvl="1" indent="-342900">
              <a:buClr>
                <a:srgbClr val="7030A0"/>
              </a:buClr>
              <a:buFont typeface="Wingdings" panose="05000000000000000000" pitchFamily="2" charset="2"/>
              <a:buChar char="§"/>
            </a:pPr>
            <a:r>
              <a:rPr lang="en-US" sz="2400" dirty="0"/>
              <a:t>Eligibility determined October 1, 2022</a:t>
            </a:r>
          </a:p>
          <a:p>
            <a:pPr marL="800100" lvl="1" indent="-342900">
              <a:buClr>
                <a:srgbClr val="7030A0"/>
              </a:buClr>
              <a:buFont typeface="Wingdings" panose="05000000000000000000" pitchFamily="2" charset="2"/>
              <a:buChar char="§"/>
            </a:pPr>
            <a:r>
              <a:rPr lang="en-US" sz="2400" dirty="0"/>
              <a:t>Mandatory training - due by December 1, 2022</a:t>
            </a:r>
          </a:p>
          <a:p>
            <a:pPr marL="800100" lvl="1" indent="-342900">
              <a:buClr>
                <a:srgbClr val="7030A0"/>
              </a:buClr>
              <a:buFont typeface="Wingdings" panose="05000000000000000000" pitchFamily="2" charset="2"/>
              <a:buChar char="§"/>
            </a:pPr>
            <a:r>
              <a:rPr lang="en-US" sz="2400" dirty="0"/>
              <a:t>Performance evaluations - due by December 1, 2022</a:t>
            </a:r>
          </a:p>
          <a:p>
            <a:pPr marL="800100" lvl="1" indent="-342900">
              <a:buClr>
                <a:srgbClr val="7030A0"/>
              </a:buClr>
              <a:buFont typeface="Wingdings" panose="05000000000000000000" pitchFamily="2" charset="2"/>
              <a:buChar char="§"/>
            </a:pPr>
            <a:r>
              <a:rPr lang="en-US" sz="2400" dirty="0"/>
              <a:t>Effective January 1, 2023 (pay checks dated 1/26/23)</a:t>
            </a:r>
          </a:p>
          <a:p>
            <a:pPr lvl="1">
              <a:buClr>
                <a:srgbClr val="7030A0"/>
              </a:buClr>
            </a:pPr>
            <a:endParaRPr lang="en-US" sz="2400" dirty="0"/>
          </a:p>
          <a:p>
            <a:pPr marL="285750" indent="-285750">
              <a:buClr>
                <a:srgbClr val="7030A0"/>
              </a:buClr>
              <a:buFont typeface="Wingdings" panose="05000000000000000000" pitchFamily="2" charset="2"/>
              <a:buChar char="v"/>
            </a:pPr>
            <a:endParaRPr lang="en-US" dirty="0"/>
          </a:p>
          <a:p>
            <a:pPr marL="285750" indent="-285750">
              <a:buClr>
                <a:srgbClr val="7030A0"/>
              </a:buClr>
              <a:buFont typeface="Wingdings" panose="05000000000000000000" pitchFamily="2" charset="2"/>
              <a:buChar char="v"/>
            </a:pPr>
            <a:endParaRPr lang="en-US" dirty="0"/>
          </a:p>
        </p:txBody>
      </p:sp>
      <p:sp>
        <p:nvSpPr>
          <p:cNvPr id="3" name="Arrow: Right 2">
            <a:extLst>
              <a:ext uri="{FF2B5EF4-FFF2-40B4-BE49-F238E27FC236}">
                <a16:creationId xmlns:a16="http://schemas.microsoft.com/office/drawing/2014/main" id="{9D097085-67FC-4684-BB35-EEBA43FA1AFD}"/>
              </a:ext>
            </a:extLst>
          </p:cNvPr>
          <p:cNvSpPr/>
          <p:nvPr/>
        </p:nvSpPr>
        <p:spPr>
          <a:xfrm>
            <a:off x="1553592" y="2907047"/>
            <a:ext cx="861134" cy="29296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06D1338E-9D2A-48CA-BFA5-73EBB0B5512A}"/>
              </a:ext>
            </a:extLst>
          </p:cNvPr>
          <p:cNvSpPr/>
          <p:nvPr/>
        </p:nvSpPr>
        <p:spPr>
          <a:xfrm>
            <a:off x="1553592" y="3256490"/>
            <a:ext cx="861134" cy="292963"/>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22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120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18eb8604809_0_0"/>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68" name="Google Shape;68;g18eb8604809_0_0"/>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Strategic Planning Framework</a:t>
            </a:r>
            <a:endParaRPr/>
          </a:p>
        </p:txBody>
      </p:sp>
      <p:sp>
        <p:nvSpPr>
          <p:cNvPr id="69" name="Google Shape;69;g18eb8604809_0_0"/>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600"/>
              <a:buFont typeface="Avenir"/>
              <a:buChar char="•"/>
            </a:pPr>
            <a:r>
              <a:rPr lang="en-US"/>
              <a:t>Gather Stakeholder Input to Inform Campus Priorities</a:t>
            </a:r>
            <a:endParaRPr/>
          </a:p>
          <a:p>
            <a:pPr marL="685800" lvl="1" indent="-228600" algn="l" rtl="0">
              <a:lnSpc>
                <a:spcPct val="90000"/>
              </a:lnSpc>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Accomplished through Open Forums (9/19/22 - 9/29/22)</a:t>
            </a:r>
            <a:endParaRPr>
              <a:solidFill>
                <a:srgbClr val="8E7CC3"/>
              </a:solidFill>
              <a:latin typeface="Avenir"/>
              <a:ea typeface="Avenir"/>
              <a:cs typeface="Avenir"/>
              <a:sym typeface="Avenir"/>
            </a:endParaRPr>
          </a:p>
          <a:p>
            <a:pPr marL="914400" lvl="0" indent="0" algn="l" rtl="0">
              <a:lnSpc>
                <a:spcPct val="90000"/>
              </a:lnSpc>
              <a:spcBef>
                <a:spcPts val="500"/>
              </a:spcBef>
              <a:spcAft>
                <a:spcPts val="0"/>
              </a:spcAft>
              <a:buNone/>
            </a:pPr>
            <a:endParaRPr>
              <a:solidFill>
                <a:srgbClr val="8E7CC3"/>
              </a:solidFill>
            </a:endParaRPr>
          </a:p>
          <a:p>
            <a:pPr marL="228600" lvl="0" indent="-228600" algn="l" rtl="0">
              <a:spcBef>
                <a:spcPts val="0"/>
              </a:spcBef>
              <a:spcAft>
                <a:spcPts val="0"/>
              </a:spcAft>
              <a:buSzPts val="2600"/>
              <a:buFont typeface="Avenir"/>
              <a:buChar char="•"/>
            </a:pPr>
            <a:r>
              <a:rPr lang="en-US"/>
              <a:t>Establish Top Themes</a:t>
            </a:r>
            <a:endParaRPr/>
          </a:p>
          <a:p>
            <a:pPr marL="914400" lvl="1"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Accomplished through:</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Review, Synthesis and Summary of Open Forum Data</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Feedback from SPBC (10/25/22 &amp; 11/14/22)</a:t>
            </a:r>
            <a:endParaRPr>
              <a:solidFill>
                <a:srgbClr val="8E7CC3"/>
              </a:solidFill>
              <a:latin typeface="Avenir"/>
              <a:ea typeface="Avenir"/>
              <a:cs typeface="Avenir"/>
              <a:sym typeface="Avenir"/>
            </a:endParaRPr>
          </a:p>
          <a:p>
            <a:pPr marL="1371600" lvl="2"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Feedback from Cabinet (10/24/22 &amp; 11/7/22)</a:t>
            </a:r>
            <a:endParaRPr>
              <a:solidFill>
                <a:srgbClr val="8E7CC3"/>
              </a:solidFill>
              <a:latin typeface="Avenir"/>
              <a:ea typeface="Avenir"/>
              <a:cs typeface="Avenir"/>
              <a:sym typeface="Avenir"/>
            </a:endParaRPr>
          </a:p>
          <a:p>
            <a:pPr marL="457200" lvl="0" indent="0" algn="l" rtl="0">
              <a:spcBef>
                <a:spcPts val="1000"/>
              </a:spcBef>
              <a:spcAft>
                <a:spcPts val="0"/>
              </a:spcAft>
              <a:buNone/>
            </a:pPr>
            <a:endParaRPr>
              <a:solidFill>
                <a:srgbClr val="8E7CC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Structure and Definitions</a:t>
            </a:r>
            <a:endParaRPr/>
          </a:p>
        </p:txBody>
      </p:sp>
      <p:sp>
        <p:nvSpPr>
          <p:cNvPr id="75" name="Google Shape;75;p12"/>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lnSpcReduction="10000"/>
          </a:bodyPr>
          <a:lstStyle/>
          <a:p>
            <a:pPr marL="228600" lvl="0" indent="-254000" algn="l" rtl="0">
              <a:lnSpc>
                <a:spcPct val="100000"/>
              </a:lnSpc>
              <a:spcBef>
                <a:spcPts val="0"/>
              </a:spcBef>
              <a:spcAft>
                <a:spcPts val="0"/>
              </a:spcAft>
              <a:buClr>
                <a:schemeClr val="lt1"/>
              </a:buClr>
              <a:buSzPts val="3000"/>
              <a:buFont typeface="Avenir"/>
              <a:buChar char="•"/>
            </a:pPr>
            <a:r>
              <a:rPr lang="en-US" sz="3000" b="1"/>
              <a:t>Themes</a:t>
            </a:r>
            <a:endParaRPr sz="3000" b="1"/>
          </a:p>
          <a:p>
            <a:pPr marL="600075" lvl="1" indent="-355600" algn="l" rtl="0">
              <a:lnSpc>
                <a:spcPct val="100000"/>
              </a:lnSpc>
              <a:spcBef>
                <a:spcPts val="0"/>
              </a:spcBef>
              <a:spcAft>
                <a:spcPts val="0"/>
              </a:spcAft>
              <a:buClr>
                <a:srgbClr val="8E7CC3"/>
              </a:buClr>
              <a:buSzPts val="2000"/>
              <a:buFont typeface="Avenir"/>
              <a:buChar char="•"/>
            </a:pPr>
            <a:r>
              <a:rPr lang="en-US" sz="2000" b="1">
                <a:solidFill>
                  <a:srgbClr val="8E7CC3"/>
                </a:solidFill>
                <a:latin typeface="Avenir"/>
                <a:ea typeface="Avenir"/>
                <a:cs typeface="Avenir"/>
                <a:sym typeface="Avenir"/>
              </a:rPr>
              <a:t>Key priority areas identified from broad campus input which define the Strategic Plan</a:t>
            </a:r>
            <a:endParaRPr sz="2000" b="1">
              <a:solidFill>
                <a:srgbClr val="8E7CC3"/>
              </a:solidFill>
              <a:latin typeface="Avenir"/>
              <a:ea typeface="Avenir"/>
              <a:cs typeface="Avenir"/>
              <a:sym typeface="Avenir"/>
            </a:endParaRPr>
          </a:p>
          <a:p>
            <a:pPr marL="800100" lvl="0" indent="-339725" algn="l" rtl="0">
              <a:lnSpc>
                <a:spcPct val="100000"/>
              </a:lnSpc>
              <a:spcBef>
                <a:spcPts val="1000"/>
              </a:spcBef>
              <a:spcAft>
                <a:spcPts val="0"/>
              </a:spcAft>
              <a:buSzPts val="2200"/>
              <a:buFont typeface="Avenir"/>
              <a:buChar char="•"/>
            </a:pPr>
            <a:r>
              <a:rPr lang="en-US" sz="2200"/>
              <a:t>Title</a:t>
            </a:r>
            <a:endParaRPr sz="2200"/>
          </a:p>
          <a:p>
            <a:pPr marL="1143000" lvl="2" indent="-355600" algn="l" rtl="0">
              <a:lnSpc>
                <a:spcPct val="100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Concise aspirational phrase speaking to the main theme</a:t>
            </a:r>
            <a:endParaRPr sz="2000">
              <a:solidFill>
                <a:srgbClr val="8E7CC3"/>
              </a:solidFill>
              <a:latin typeface="Avenir"/>
              <a:ea typeface="Avenir"/>
              <a:cs typeface="Avenir"/>
              <a:sym typeface="Avenir"/>
            </a:endParaRPr>
          </a:p>
          <a:p>
            <a:pPr marL="800100" lvl="0" indent="-339725" algn="l" rtl="0">
              <a:lnSpc>
                <a:spcPct val="100000"/>
              </a:lnSpc>
              <a:spcBef>
                <a:spcPts val="0"/>
              </a:spcBef>
              <a:spcAft>
                <a:spcPts val="0"/>
              </a:spcAft>
              <a:buSzPts val="2200"/>
              <a:buFont typeface="Avenir"/>
              <a:buChar char="•"/>
            </a:pPr>
            <a:r>
              <a:rPr lang="en-US" sz="2200"/>
              <a:t>Description</a:t>
            </a:r>
            <a:endParaRPr sz="2200"/>
          </a:p>
          <a:p>
            <a:pPr marL="1143000" lvl="2" indent="-355600" algn="l" rtl="0">
              <a:lnSpc>
                <a:spcPct val="100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Qualitative explanation articulating areas where progress is intended under a theme</a:t>
            </a:r>
            <a:endParaRPr sz="2000">
              <a:solidFill>
                <a:srgbClr val="8E7CC3"/>
              </a:solidFill>
              <a:latin typeface="Avenir"/>
              <a:ea typeface="Avenir"/>
              <a:cs typeface="Avenir"/>
              <a:sym typeface="Avenir"/>
            </a:endParaRPr>
          </a:p>
          <a:p>
            <a:pPr marL="800100" lvl="1" indent="-339725" algn="l" rtl="0">
              <a:lnSpc>
                <a:spcPct val="100000"/>
              </a:lnSpc>
              <a:spcBef>
                <a:spcPts val="0"/>
              </a:spcBef>
              <a:spcAft>
                <a:spcPts val="0"/>
              </a:spcAft>
              <a:buClr>
                <a:schemeClr val="lt1"/>
              </a:buClr>
              <a:buSzPts val="2200"/>
              <a:buFont typeface="Avenir"/>
              <a:buChar char="•"/>
            </a:pPr>
            <a:r>
              <a:rPr lang="en-US" sz="2200">
                <a:solidFill>
                  <a:schemeClr val="lt1"/>
                </a:solidFill>
                <a:latin typeface="Avenir"/>
                <a:ea typeface="Avenir"/>
                <a:cs typeface="Avenir"/>
                <a:sym typeface="Avenir"/>
              </a:rPr>
              <a:t>Metric</a:t>
            </a:r>
            <a:endParaRPr sz="2200">
              <a:solidFill>
                <a:schemeClr val="lt1"/>
              </a:solidFill>
              <a:latin typeface="Avenir"/>
              <a:ea typeface="Avenir"/>
              <a:cs typeface="Avenir"/>
              <a:sym typeface="Avenir"/>
            </a:endParaRPr>
          </a:p>
          <a:p>
            <a:pPr marL="1143000" lvl="2" indent="-355600" algn="l" rtl="0">
              <a:lnSpc>
                <a:spcPct val="100000"/>
              </a:lnSpc>
              <a:spcBef>
                <a:spcPts val="0"/>
              </a:spcBef>
              <a:spcAft>
                <a:spcPts val="0"/>
              </a:spcAft>
              <a:buClr>
                <a:srgbClr val="8E7CC3"/>
              </a:buClr>
              <a:buSzPts val="2000"/>
              <a:buFont typeface="Avenir"/>
              <a:buChar char="•"/>
            </a:pPr>
            <a:r>
              <a:rPr lang="en-US" sz="2000">
                <a:solidFill>
                  <a:srgbClr val="8E7CC3"/>
                </a:solidFill>
                <a:latin typeface="Avenir"/>
                <a:ea typeface="Avenir"/>
                <a:cs typeface="Avenir"/>
                <a:sym typeface="Avenir"/>
              </a:rPr>
              <a:t>Quantitative goal(s) through which progress will be measured</a:t>
            </a:r>
            <a:endParaRPr sz="2000">
              <a:solidFill>
                <a:srgbClr val="8E7CC3"/>
              </a:solidFill>
              <a:latin typeface="Avenir"/>
              <a:ea typeface="Avenir"/>
              <a:cs typeface="Avenir"/>
              <a:sym typeface="Avenir"/>
            </a:endParaRPr>
          </a:p>
          <a:p>
            <a:pPr marL="0" lvl="0" indent="0" algn="l" rtl="0">
              <a:spcBef>
                <a:spcPts val="1000"/>
              </a:spcBef>
              <a:spcAft>
                <a:spcPts val="0"/>
              </a:spcAft>
              <a:buNone/>
            </a:pPr>
            <a:endParaRPr>
              <a:solidFill>
                <a:srgbClr val="8E7CC3"/>
              </a:solidFill>
            </a:endParaRPr>
          </a:p>
          <a:p>
            <a:pPr marL="228600" lvl="0" indent="-203200" algn="l" rtl="0">
              <a:spcBef>
                <a:spcPts val="0"/>
              </a:spcBef>
              <a:spcAft>
                <a:spcPts val="0"/>
              </a:spcAft>
              <a:buSzPts val="2200"/>
              <a:buFont typeface="Avenir"/>
              <a:buChar char="•"/>
            </a:pPr>
            <a:r>
              <a:rPr lang="en-US" sz="2200"/>
              <a:t>Strategies</a:t>
            </a:r>
            <a:endParaRPr sz="2200"/>
          </a:p>
          <a:p>
            <a:pPr marL="914400" lvl="1" indent="-361950" algn="l" rtl="0">
              <a:spcBef>
                <a:spcPts val="500"/>
              </a:spcBef>
              <a:spcAft>
                <a:spcPts val="0"/>
              </a:spcAft>
              <a:buClr>
                <a:srgbClr val="8E7CC3"/>
              </a:buClr>
              <a:buSzPts val="2100"/>
              <a:buFont typeface="Avenir"/>
              <a:buChar char="•"/>
            </a:pPr>
            <a:r>
              <a:rPr lang="en-US">
                <a:solidFill>
                  <a:srgbClr val="8E7CC3"/>
                </a:solidFill>
                <a:latin typeface="Avenir"/>
                <a:ea typeface="Avenir"/>
                <a:cs typeface="Avenir"/>
                <a:sym typeface="Avenir"/>
              </a:rPr>
              <a:t>Actions implemented to deliver progress on the metric goals</a:t>
            </a:r>
            <a:endParaRPr>
              <a:latin typeface="Avenir"/>
              <a:ea typeface="Avenir"/>
              <a:cs typeface="Avenir"/>
              <a:sym typeface="Avenir"/>
            </a:endParaRPr>
          </a:p>
        </p:txBody>
      </p:sp>
      <p:cxnSp>
        <p:nvCxnSpPr>
          <p:cNvPr id="76" name="Google Shape;76;p12"/>
          <p:cNvCxnSpPr/>
          <p:nvPr/>
        </p:nvCxnSpPr>
        <p:spPr>
          <a:xfrm>
            <a:off x="611975" y="4633350"/>
            <a:ext cx="10927500" cy="37800"/>
          </a:xfrm>
          <a:prstGeom prst="straightConnector1">
            <a:avLst/>
          </a:prstGeom>
          <a:noFill/>
          <a:ln w="76200" cap="flat" cmpd="sng">
            <a:solidFill>
              <a:srgbClr val="8E7CC3"/>
            </a:solidFill>
            <a:prstDash val="dash"/>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g18eb8604809_0_55"/>
          <p:cNvSpPr txBox="1">
            <a:spLocks noGrp="1"/>
          </p:cNvSpPr>
          <p:nvPr>
            <p:ph type="body" idx="1"/>
          </p:nvPr>
        </p:nvSpPr>
        <p:spPr>
          <a:xfrm>
            <a:off x="526601" y="62872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r>
              <a:rPr lang="en-US" sz="2000">
                <a:solidFill>
                  <a:srgbClr val="FF0000"/>
                </a:solidFill>
              </a:rPr>
              <a:t>Strategies May Only Impact 1 Theme</a:t>
            </a:r>
            <a:endParaRPr sz="2000">
              <a:solidFill>
                <a:srgbClr val="FF0000"/>
              </a:solidFill>
            </a:endParaRPr>
          </a:p>
        </p:txBody>
      </p:sp>
      <p:sp>
        <p:nvSpPr>
          <p:cNvPr id="82" name="Google Shape;82;g18eb8604809_0_55"/>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Strategic Planning General Framework</a:t>
            </a:r>
            <a:endParaRPr/>
          </a:p>
        </p:txBody>
      </p:sp>
      <p:sp>
        <p:nvSpPr>
          <p:cNvPr id="83" name="Google Shape;83;g18eb8604809_0_55"/>
          <p:cNvSpPr txBox="1">
            <a:spLocks noGrp="1"/>
          </p:cNvSpPr>
          <p:nvPr>
            <p:ph type="body" idx="3"/>
          </p:nvPr>
        </p:nvSpPr>
        <p:spPr>
          <a:xfrm>
            <a:off x="1148825" y="17997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1</a:t>
            </a:r>
            <a:endParaRPr sz="2500">
              <a:latin typeface="Calibri"/>
              <a:ea typeface="Calibri"/>
              <a:cs typeface="Calibri"/>
              <a:sym typeface="Calibri"/>
            </a:endParaRPr>
          </a:p>
        </p:txBody>
      </p:sp>
      <p:sp>
        <p:nvSpPr>
          <p:cNvPr id="84" name="Google Shape;84;g18eb8604809_0_55"/>
          <p:cNvSpPr txBox="1">
            <a:spLocks noGrp="1"/>
          </p:cNvSpPr>
          <p:nvPr>
            <p:ph type="body" idx="3"/>
          </p:nvPr>
        </p:nvSpPr>
        <p:spPr>
          <a:xfrm>
            <a:off x="3831350" y="18330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2</a:t>
            </a:r>
            <a:endParaRPr sz="2500">
              <a:latin typeface="Calibri"/>
              <a:ea typeface="Calibri"/>
              <a:cs typeface="Calibri"/>
              <a:sym typeface="Calibri"/>
            </a:endParaRPr>
          </a:p>
        </p:txBody>
      </p:sp>
      <p:sp>
        <p:nvSpPr>
          <p:cNvPr id="85" name="Google Shape;85;g18eb8604809_0_55"/>
          <p:cNvSpPr txBox="1">
            <a:spLocks noGrp="1"/>
          </p:cNvSpPr>
          <p:nvPr>
            <p:ph type="body" idx="3"/>
          </p:nvPr>
        </p:nvSpPr>
        <p:spPr>
          <a:xfrm>
            <a:off x="6640400" y="18330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3</a:t>
            </a:r>
            <a:endParaRPr sz="2500">
              <a:latin typeface="Calibri"/>
              <a:ea typeface="Calibri"/>
              <a:cs typeface="Calibri"/>
              <a:sym typeface="Calibri"/>
            </a:endParaRPr>
          </a:p>
        </p:txBody>
      </p:sp>
      <p:sp>
        <p:nvSpPr>
          <p:cNvPr id="86" name="Google Shape;86;g18eb8604809_0_55"/>
          <p:cNvSpPr txBox="1">
            <a:spLocks noGrp="1"/>
          </p:cNvSpPr>
          <p:nvPr>
            <p:ph type="body" idx="3"/>
          </p:nvPr>
        </p:nvSpPr>
        <p:spPr>
          <a:xfrm>
            <a:off x="9329600" y="183305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Theme 4</a:t>
            </a:r>
            <a:endParaRPr sz="2500">
              <a:latin typeface="Calibri"/>
              <a:ea typeface="Calibri"/>
              <a:cs typeface="Calibri"/>
              <a:sym typeface="Calibri"/>
            </a:endParaRPr>
          </a:p>
        </p:txBody>
      </p:sp>
      <p:sp>
        <p:nvSpPr>
          <p:cNvPr id="87" name="Google Shape;87;g18eb8604809_0_55"/>
          <p:cNvSpPr txBox="1">
            <a:spLocks noGrp="1"/>
          </p:cNvSpPr>
          <p:nvPr>
            <p:ph type="body" idx="3"/>
          </p:nvPr>
        </p:nvSpPr>
        <p:spPr>
          <a:xfrm>
            <a:off x="10822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88" name="Google Shape;88;g18eb8604809_0_55"/>
          <p:cNvSpPr txBox="1">
            <a:spLocks noGrp="1"/>
          </p:cNvSpPr>
          <p:nvPr>
            <p:ph type="body" idx="3"/>
          </p:nvPr>
        </p:nvSpPr>
        <p:spPr>
          <a:xfrm>
            <a:off x="38254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89" name="Google Shape;89;g18eb8604809_0_55"/>
          <p:cNvSpPr txBox="1">
            <a:spLocks noGrp="1"/>
          </p:cNvSpPr>
          <p:nvPr>
            <p:ph type="body" idx="3"/>
          </p:nvPr>
        </p:nvSpPr>
        <p:spPr>
          <a:xfrm>
            <a:off x="65686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90" name="Google Shape;90;g18eb8604809_0_55"/>
          <p:cNvSpPr txBox="1">
            <a:spLocks noGrp="1"/>
          </p:cNvSpPr>
          <p:nvPr>
            <p:ph type="body" idx="3"/>
          </p:nvPr>
        </p:nvSpPr>
        <p:spPr>
          <a:xfrm>
            <a:off x="9311825" y="2561750"/>
            <a:ext cx="1481100" cy="4308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Description</a:t>
            </a:r>
            <a:endParaRPr sz="2500">
              <a:latin typeface="Calibri"/>
              <a:ea typeface="Calibri"/>
              <a:cs typeface="Calibri"/>
              <a:sym typeface="Calibri"/>
            </a:endParaRPr>
          </a:p>
        </p:txBody>
      </p:sp>
      <p:sp>
        <p:nvSpPr>
          <p:cNvPr id="91" name="Google Shape;91;g18eb8604809_0_55"/>
          <p:cNvSpPr txBox="1">
            <a:spLocks noGrp="1"/>
          </p:cNvSpPr>
          <p:nvPr>
            <p:ph type="body" idx="3"/>
          </p:nvPr>
        </p:nvSpPr>
        <p:spPr>
          <a:xfrm>
            <a:off x="777425"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1</a:t>
            </a:r>
            <a:endParaRPr sz="2100">
              <a:latin typeface="Calibri"/>
              <a:ea typeface="Calibri"/>
              <a:cs typeface="Calibri"/>
              <a:sym typeface="Calibri"/>
            </a:endParaRPr>
          </a:p>
        </p:txBody>
      </p:sp>
      <p:sp>
        <p:nvSpPr>
          <p:cNvPr id="92" name="Google Shape;92;g18eb8604809_0_55"/>
          <p:cNvSpPr txBox="1">
            <a:spLocks noGrp="1"/>
          </p:cNvSpPr>
          <p:nvPr>
            <p:ph type="body" idx="3"/>
          </p:nvPr>
        </p:nvSpPr>
        <p:spPr>
          <a:xfrm>
            <a:off x="1844225"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sp>
        <p:nvSpPr>
          <p:cNvPr id="93" name="Google Shape;93;g18eb8604809_0_55"/>
          <p:cNvSpPr txBox="1">
            <a:spLocks noGrp="1"/>
          </p:cNvSpPr>
          <p:nvPr>
            <p:ph type="body" idx="3"/>
          </p:nvPr>
        </p:nvSpPr>
        <p:spPr>
          <a:xfrm>
            <a:off x="3397075" y="356422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1</a:t>
            </a:r>
            <a:endParaRPr sz="2100">
              <a:latin typeface="Calibri"/>
              <a:ea typeface="Calibri"/>
              <a:cs typeface="Calibri"/>
              <a:sym typeface="Calibri"/>
            </a:endParaRPr>
          </a:p>
        </p:txBody>
      </p:sp>
      <p:sp>
        <p:nvSpPr>
          <p:cNvPr id="94" name="Google Shape;94;g18eb8604809_0_55"/>
          <p:cNvSpPr txBox="1">
            <a:spLocks noGrp="1"/>
          </p:cNvSpPr>
          <p:nvPr>
            <p:ph type="body" idx="3"/>
          </p:nvPr>
        </p:nvSpPr>
        <p:spPr>
          <a:xfrm>
            <a:off x="4506050" y="356422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3</a:t>
            </a:r>
            <a:endParaRPr sz="2100">
              <a:latin typeface="Calibri"/>
              <a:ea typeface="Calibri"/>
              <a:cs typeface="Calibri"/>
              <a:sym typeface="Calibri"/>
            </a:endParaRPr>
          </a:p>
        </p:txBody>
      </p:sp>
      <p:sp>
        <p:nvSpPr>
          <p:cNvPr id="95" name="Google Shape;95;g18eb8604809_0_55"/>
          <p:cNvSpPr txBox="1">
            <a:spLocks noGrp="1"/>
          </p:cNvSpPr>
          <p:nvPr>
            <p:ph type="body" idx="3"/>
          </p:nvPr>
        </p:nvSpPr>
        <p:spPr>
          <a:xfrm>
            <a:off x="3958575" y="329897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sp>
        <p:nvSpPr>
          <p:cNvPr id="96" name="Google Shape;96;g18eb8604809_0_55"/>
          <p:cNvSpPr txBox="1">
            <a:spLocks noGrp="1"/>
          </p:cNvSpPr>
          <p:nvPr>
            <p:ph type="body" idx="3"/>
          </p:nvPr>
        </p:nvSpPr>
        <p:spPr>
          <a:xfrm>
            <a:off x="6222025"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1</a:t>
            </a:r>
            <a:endParaRPr sz="2100">
              <a:latin typeface="Calibri"/>
              <a:ea typeface="Calibri"/>
              <a:cs typeface="Calibri"/>
              <a:sym typeface="Calibri"/>
            </a:endParaRPr>
          </a:p>
        </p:txBody>
      </p:sp>
      <p:sp>
        <p:nvSpPr>
          <p:cNvPr id="97" name="Google Shape;97;g18eb8604809_0_55"/>
          <p:cNvSpPr txBox="1">
            <a:spLocks noGrp="1"/>
          </p:cNvSpPr>
          <p:nvPr>
            <p:ph type="body" idx="3"/>
          </p:nvPr>
        </p:nvSpPr>
        <p:spPr>
          <a:xfrm>
            <a:off x="7336550"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 2</a:t>
            </a:r>
            <a:endParaRPr sz="2100">
              <a:latin typeface="Calibri"/>
              <a:ea typeface="Calibri"/>
              <a:cs typeface="Calibri"/>
              <a:sym typeface="Calibri"/>
            </a:endParaRPr>
          </a:p>
        </p:txBody>
      </p:sp>
      <p:sp>
        <p:nvSpPr>
          <p:cNvPr id="98" name="Google Shape;98;g18eb8604809_0_55"/>
          <p:cNvSpPr txBox="1">
            <a:spLocks noGrp="1"/>
          </p:cNvSpPr>
          <p:nvPr>
            <p:ph type="body" idx="3"/>
          </p:nvPr>
        </p:nvSpPr>
        <p:spPr>
          <a:xfrm>
            <a:off x="9463525" y="33999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2100">
                <a:latin typeface="Calibri"/>
                <a:ea typeface="Calibri"/>
                <a:cs typeface="Calibri"/>
                <a:sym typeface="Calibri"/>
              </a:rPr>
              <a:t>Metric</a:t>
            </a:r>
            <a:endParaRPr sz="2100">
              <a:latin typeface="Calibri"/>
              <a:ea typeface="Calibri"/>
              <a:cs typeface="Calibri"/>
              <a:sym typeface="Calibri"/>
            </a:endParaRPr>
          </a:p>
        </p:txBody>
      </p:sp>
      <p:cxnSp>
        <p:nvCxnSpPr>
          <p:cNvPr id="99" name="Google Shape;99;g18eb8604809_0_55"/>
          <p:cNvCxnSpPr/>
          <p:nvPr/>
        </p:nvCxnSpPr>
        <p:spPr>
          <a:xfrm>
            <a:off x="602800" y="4179825"/>
            <a:ext cx="10927500" cy="37800"/>
          </a:xfrm>
          <a:prstGeom prst="straightConnector1">
            <a:avLst/>
          </a:prstGeom>
          <a:noFill/>
          <a:ln w="28575" cap="flat" cmpd="sng">
            <a:solidFill>
              <a:srgbClr val="8E7CC3"/>
            </a:solidFill>
            <a:prstDash val="dot"/>
            <a:round/>
            <a:headEnd type="none" w="med" len="med"/>
            <a:tailEnd type="none" w="med" len="med"/>
          </a:ln>
        </p:spPr>
      </p:cxnSp>
      <p:sp>
        <p:nvSpPr>
          <p:cNvPr id="100" name="Google Shape;100;g18eb8604809_0_55"/>
          <p:cNvSpPr txBox="1">
            <a:spLocks noGrp="1"/>
          </p:cNvSpPr>
          <p:nvPr>
            <p:ph type="body" idx="3"/>
          </p:nvPr>
        </p:nvSpPr>
        <p:spPr>
          <a:xfrm>
            <a:off x="838825"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1</a:t>
            </a:r>
            <a:endParaRPr sz="2500">
              <a:latin typeface="Calibri"/>
              <a:ea typeface="Calibri"/>
              <a:cs typeface="Calibri"/>
              <a:sym typeface="Calibri"/>
            </a:endParaRPr>
          </a:p>
        </p:txBody>
      </p:sp>
      <p:sp>
        <p:nvSpPr>
          <p:cNvPr id="101" name="Google Shape;101;g18eb8604809_0_55"/>
          <p:cNvSpPr txBox="1">
            <a:spLocks noGrp="1"/>
          </p:cNvSpPr>
          <p:nvPr>
            <p:ph type="body" idx="3"/>
          </p:nvPr>
        </p:nvSpPr>
        <p:spPr>
          <a:xfrm>
            <a:off x="2962825"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2</a:t>
            </a:r>
            <a:endParaRPr sz="2500">
              <a:latin typeface="Calibri"/>
              <a:ea typeface="Calibri"/>
              <a:cs typeface="Calibri"/>
              <a:sym typeface="Calibri"/>
            </a:endParaRPr>
          </a:p>
        </p:txBody>
      </p:sp>
      <p:sp>
        <p:nvSpPr>
          <p:cNvPr id="102" name="Google Shape;102;g18eb8604809_0_55"/>
          <p:cNvSpPr txBox="1">
            <a:spLocks noGrp="1"/>
          </p:cNvSpPr>
          <p:nvPr>
            <p:ph type="body" idx="3"/>
          </p:nvPr>
        </p:nvSpPr>
        <p:spPr>
          <a:xfrm>
            <a:off x="5127350"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3</a:t>
            </a:r>
            <a:endParaRPr sz="2500">
              <a:latin typeface="Calibri"/>
              <a:ea typeface="Calibri"/>
              <a:cs typeface="Calibri"/>
              <a:sym typeface="Calibri"/>
            </a:endParaRPr>
          </a:p>
        </p:txBody>
      </p:sp>
      <p:sp>
        <p:nvSpPr>
          <p:cNvPr id="103" name="Google Shape;103;g18eb8604809_0_55"/>
          <p:cNvSpPr txBox="1">
            <a:spLocks noGrp="1"/>
          </p:cNvSpPr>
          <p:nvPr>
            <p:ph type="body" idx="3"/>
          </p:nvPr>
        </p:nvSpPr>
        <p:spPr>
          <a:xfrm>
            <a:off x="7197450"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4</a:t>
            </a:r>
            <a:endParaRPr sz="2500">
              <a:latin typeface="Calibri"/>
              <a:ea typeface="Calibri"/>
              <a:cs typeface="Calibri"/>
              <a:sym typeface="Calibri"/>
            </a:endParaRPr>
          </a:p>
        </p:txBody>
      </p:sp>
      <p:sp>
        <p:nvSpPr>
          <p:cNvPr id="104" name="Google Shape;104;g18eb8604809_0_55"/>
          <p:cNvSpPr txBox="1">
            <a:spLocks noGrp="1"/>
          </p:cNvSpPr>
          <p:nvPr>
            <p:ph type="body" idx="3"/>
          </p:nvPr>
        </p:nvSpPr>
        <p:spPr>
          <a:xfrm>
            <a:off x="9311825" y="4566700"/>
            <a:ext cx="1481100" cy="4308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500"/>
              </a:spcBef>
              <a:spcAft>
                <a:spcPts val="0"/>
              </a:spcAft>
              <a:buNone/>
            </a:pPr>
            <a:r>
              <a:rPr lang="en-US" sz="2500">
                <a:latin typeface="Calibri"/>
                <a:ea typeface="Calibri"/>
                <a:cs typeface="Calibri"/>
                <a:sym typeface="Calibri"/>
              </a:rPr>
              <a:t>Strategy 5</a:t>
            </a:r>
            <a:endParaRPr sz="2500">
              <a:latin typeface="Calibri"/>
              <a:ea typeface="Calibri"/>
              <a:cs typeface="Calibri"/>
              <a:sym typeface="Calibri"/>
            </a:endParaRPr>
          </a:p>
        </p:txBody>
      </p:sp>
      <p:cxnSp>
        <p:nvCxnSpPr>
          <p:cNvPr id="105" name="Google Shape;105;g18eb8604809_0_55"/>
          <p:cNvCxnSpPr/>
          <p:nvPr/>
        </p:nvCxnSpPr>
        <p:spPr>
          <a:xfrm>
            <a:off x="1765600" y="21168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06" name="Google Shape;106;g18eb8604809_0_55"/>
          <p:cNvCxnSpPr/>
          <p:nvPr/>
        </p:nvCxnSpPr>
        <p:spPr>
          <a:xfrm>
            <a:off x="4448225" y="2150925"/>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07" name="Google Shape;107;g18eb8604809_0_55"/>
          <p:cNvCxnSpPr/>
          <p:nvPr/>
        </p:nvCxnSpPr>
        <p:spPr>
          <a:xfrm>
            <a:off x="7257375" y="21509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08" name="Google Shape;108;g18eb8604809_0_55"/>
          <p:cNvCxnSpPr/>
          <p:nvPr/>
        </p:nvCxnSpPr>
        <p:spPr>
          <a:xfrm>
            <a:off x="9946675" y="21509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09" name="Google Shape;109;g18eb8604809_0_55"/>
          <p:cNvCxnSpPr/>
          <p:nvPr/>
        </p:nvCxnSpPr>
        <p:spPr>
          <a:xfrm rot="-5400000" flipH="1">
            <a:off x="1803313"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0" name="Google Shape;110;g18eb8604809_0_55"/>
          <p:cNvCxnSpPr/>
          <p:nvPr/>
        </p:nvCxnSpPr>
        <p:spPr>
          <a:xfrm rot="5400000">
            <a:off x="1220338"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1" name="Google Shape;111;g18eb8604809_0_55"/>
          <p:cNvCxnSpPr/>
          <p:nvPr/>
        </p:nvCxnSpPr>
        <p:spPr>
          <a:xfrm rot="-5400000" flipH="1">
            <a:off x="7277450"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2" name="Google Shape;112;g18eb8604809_0_55"/>
          <p:cNvCxnSpPr/>
          <p:nvPr/>
        </p:nvCxnSpPr>
        <p:spPr>
          <a:xfrm rot="5400000">
            <a:off x="6694475" y="2903950"/>
            <a:ext cx="553500" cy="4797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3" name="Google Shape;113;g18eb8604809_0_55"/>
          <p:cNvCxnSpPr/>
          <p:nvPr/>
        </p:nvCxnSpPr>
        <p:spPr>
          <a:xfrm>
            <a:off x="4452125" y="28670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14" name="Google Shape;114;g18eb8604809_0_55"/>
          <p:cNvCxnSpPr/>
          <p:nvPr/>
        </p:nvCxnSpPr>
        <p:spPr>
          <a:xfrm rot="5400000">
            <a:off x="3666825" y="2982525"/>
            <a:ext cx="741900" cy="5775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5" name="Google Shape;115;g18eb8604809_0_55"/>
          <p:cNvCxnSpPr/>
          <p:nvPr/>
        </p:nvCxnSpPr>
        <p:spPr>
          <a:xfrm rot="-5400000" flipH="1">
            <a:off x="4526050" y="2982525"/>
            <a:ext cx="741900" cy="577500"/>
          </a:xfrm>
          <a:prstGeom prst="curvedConnector3">
            <a:avLst>
              <a:gd name="adj1" fmla="val 50000"/>
            </a:avLst>
          </a:prstGeom>
          <a:noFill/>
          <a:ln w="28575" cap="flat" cmpd="sng">
            <a:solidFill>
              <a:srgbClr val="FF00FF"/>
            </a:solidFill>
            <a:prstDash val="solid"/>
            <a:round/>
            <a:headEnd type="none" w="med" len="med"/>
            <a:tailEnd type="none" w="med" len="med"/>
          </a:ln>
        </p:spPr>
      </p:cxnSp>
      <p:cxnSp>
        <p:nvCxnSpPr>
          <p:cNvPr id="116" name="Google Shape;116;g18eb8604809_0_55"/>
          <p:cNvCxnSpPr/>
          <p:nvPr/>
        </p:nvCxnSpPr>
        <p:spPr>
          <a:xfrm>
            <a:off x="9946675" y="2955050"/>
            <a:ext cx="3900" cy="444900"/>
          </a:xfrm>
          <a:prstGeom prst="straightConnector1">
            <a:avLst/>
          </a:prstGeom>
          <a:noFill/>
          <a:ln w="28575" cap="flat" cmpd="sng">
            <a:solidFill>
              <a:srgbClr val="FF00FF"/>
            </a:solidFill>
            <a:prstDash val="solid"/>
            <a:round/>
            <a:headEnd type="none" w="med" len="med"/>
            <a:tailEnd type="none" w="med" len="med"/>
          </a:ln>
        </p:spPr>
      </p:cxnSp>
      <p:cxnSp>
        <p:nvCxnSpPr>
          <p:cNvPr id="117" name="Google Shape;117;g18eb8604809_0_55"/>
          <p:cNvCxnSpPr/>
          <p:nvPr/>
        </p:nvCxnSpPr>
        <p:spPr>
          <a:xfrm rot="10800000">
            <a:off x="1257250" y="3769725"/>
            <a:ext cx="379500" cy="825600"/>
          </a:xfrm>
          <a:prstGeom prst="straightConnector1">
            <a:avLst/>
          </a:prstGeom>
          <a:noFill/>
          <a:ln w="28575" cap="flat" cmpd="sng">
            <a:solidFill>
              <a:srgbClr val="FF00FF"/>
            </a:solidFill>
            <a:prstDash val="dash"/>
            <a:round/>
            <a:headEnd type="none" w="med" len="med"/>
            <a:tailEnd type="triangle" w="med" len="med"/>
          </a:ln>
        </p:spPr>
      </p:cxnSp>
      <p:cxnSp>
        <p:nvCxnSpPr>
          <p:cNvPr id="118" name="Google Shape;118;g18eb8604809_0_55"/>
          <p:cNvCxnSpPr/>
          <p:nvPr/>
        </p:nvCxnSpPr>
        <p:spPr>
          <a:xfrm rot="10800000" flipH="1">
            <a:off x="1736950" y="3752925"/>
            <a:ext cx="406200" cy="859200"/>
          </a:xfrm>
          <a:prstGeom prst="straightConnector1">
            <a:avLst/>
          </a:prstGeom>
          <a:noFill/>
          <a:ln w="28575" cap="flat" cmpd="sng">
            <a:solidFill>
              <a:srgbClr val="FF00FF"/>
            </a:solidFill>
            <a:prstDash val="dash"/>
            <a:round/>
            <a:headEnd type="none" w="med" len="med"/>
            <a:tailEnd type="triangle" w="med" len="med"/>
          </a:ln>
        </p:spPr>
      </p:cxnSp>
      <p:cxnSp>
        <p:nvCxnSpPr>
          <p:cNvPr id="119" name="Google Shape;119;g18eb8604809_0_55"/>
          <p:cNvCxnSpPr/>
          <p:nvPr/>
        </p:nvCxnSpPr>
        <p:spPr>
          <a:xfrm rot="10800000">
            <a:off x="10000650" y="3726900"/>
            <a:ext cx="12600" cy="936300"/>
          </a:xfrm>
          <a:prstGeom prst="straightConnector1">
            <a:avLst/>
          </a:prstGeom>
          <a:noFill/>
          <a:ln w="28575" cap="flat" cmpd="sng">
            <a:solidFill>
              <a:srgbClr val="FF00FF"/>
            </a:solidFill>
            <a:prstDash val="dash"/>
            <a:round/>
            <a:headEnd type="none" w="med" len="med"/>
            <a:tailEnd type="triangle" w="med" len="med"/>
          </a:ln>
        </p:spPr>
      </p:cxnSp>
      <p:cxnSp>
        <p:nvCxnSpPr>
          <p:cNvPr id="120" name="Google Shape;120;g18eb8604809_0_55"/>
          <p:cNvCxnSpPr/>
          <p:nvPr/>
        </p:nvCxnSpPr>
        <p:spPr>
          <a:xfrm rot="10800000">
            <a:off x="5193325" y="3848550"/>
            <a:ext cx="684000" cy="759300"/>
          </a:xfrm>
          <a:prstGeom prst="straightConnector1">
            <a:avLst/>
          </a:prstGeom>
          <a:noFill/>
          <a:ln w="28575" cap="flat" cmpd="sng">
            <a:solidFill>
              <a:srgbClr val="FF00FF"/>
            </a:solidFill>
            <a:prstDash val="dash"/>
            <a:round/>
            <a:headEnd type="none" w="med" len="med"/>
            <a:tailEnd type="triangle" w="med" len="med"/>
          </a:ln>
        </p:spPr>
      </p:cxnSp>
      <p:cxnSp>
        <p:nvCxnSpPr>
          <p:cNvPr id="121" name="Google Shape;121;g18eb8604809_0_55"/>
          <p:cNvCxnSpPr/>
          <p:nvPr/>
        </p:nvCxnSpPr>
        <p:spPr>
          <a:xfrm rot="10800000" flipH="1">
            <a:off x="5877700" y="3761925"/>
            <a:ext cx="660600" cy="850200"/>
          </a:xfrm>
          <a:prstGeom prst="straightConnector1">
            <a:avLst/>
          </a:prstGeom>
          <a:noFill/>
          <a:ln w="28575" cap="flat" cmpd="sng">
            <a:solidFill>
              <a:srgbClr val="FF00FF"/>
            </a:solidFill>
            <a:prstDash val="dash"/>
            <a:round/>
            <a:headEnd type="none" w="med" len="med"/>
            <a:tailEnd type="triangle" w="med" len="med"/>
          </a:ln>
        </p:spPr>
      </p:cxnSp>
      <p:cxnSp>
        <p:nvCxnSpPr>
          <p:cNvPr id="122" name="Google Shape;122;g18eb8604809_0_55"/>
          <p:cNvCxnSpPr/>
          <p:nvPr/>
        </p:nvCxnSpPr>
        <p:spPr>
          <a:xfrm rot="10800000" flipH="1">
            <a:off x="7896688" y="3741825"/>
            <a:ext cx="6600" cy="853500"/>
          </a:xfrm>
          <a:prstGeom prst="straightConnector1">
            <a:avLst/>
          </a:prstGeom>
          <a:noFill/>
          <a:ln w="28575" cap="flat" cmpd="sng">
            <a:solidFill>
              <a:srgbClr val="FF00FF"/>
            </a:solidFill>
            <a:prstDash val="dash"/>
            <a:round/>
            <a:headEnd type="none" w="med" len="med"/>
            <a:tailEnd type="triangle" w="med" len="med"/>
          </a:ln>
        </p:spPr>
      </p:cxnSp>
      <p:cxnSp>
        <p:nvCxnSpPr>
          <p:cNvPr id="123" name="Google Shape;123;g18eb8604809_0_55"/>
          <p:cNvCxnSpPr>
            <a:stCxn id="103" idx="0"/>
          </p:cNvCxnSpPr>
          <p:nvPr/>
        </p:nvCxnSpPr>
        <p:spPr>
          <a:xfrm rot="10800000" flipH="1">
            <a:off x="7938000" y="3735400"/>
            <a:ext cx="1616700" cy="831300"/>
          </a:xfrm>
          <a:prstGeom prst="straightConnector1">
            <a:avLst/>
          </a:prstGeom>
          <a:noFill/>
          <a:ln w="28575" cap="flat" cmpd="sng">
            <a:solidFill>
              <a:srgbClr val="FF00FF"/>
            </a:solidFill>
            <a:prstDash val="dash"/>
            <a:round/>
            <a:headEnd type="none" w="med" len="med"/>
            <a:tailEnd type="triangle" w="med" len="med"/>
          </a:ln>
        </p:spPr>
      </p:cxnSp>
      <p:cxnSp>
        <p:nvCxnSpPr>
          <p:cNvPr id="124" name="Google Shape;124;g18eb8604809_0_55"/>
          <p:cNvCxnSpPr/>
          <p:nvPr/>
        </p:nvCxnSpPr>
        <p:spPr>
          <a:xfrm rot="10800000">
            <a:off x="2789713" y="3695400"/>
            <a:ext cx="3087600" cy="909600"/>
          </a:xfrm>
          <a:prstGeom prst="straightConnector1">
            <a:avLst/>
          </a:prstGeom>
          <a:noFill/>
          <a:ln w="28575" cap="flat" cmpd="sng">
            <a:solidFill>
              <a:srgbClr val="FF00FF"/>
            </a:solidFill>
            <a:prstDash val="dash"/>
            <a:round/>
            <a:headEnd type="none" w="med" len="med"/>
            <a:tailEnd type="triangle" w="med" len="med"/>
          </a:ln>
        </p:spPr>
      </p:cxnSp>
      <p:cxnSp>
        <p:nvCxnSpPr>
          <p:cNvPr id="125" name="Google Shape;125;g18eb8604809_0_55"/>
          <p:cNvCxnSpPr/>
          <p:nvPr/>
        </p:nvCxnSpPr>
        <p:spPr>
          <a:xfrm rot="10800000">
            <a:off x="2470175" y="3741950"/>
            <a:ext cx="1159200" cy="899100"/>
          </a:xfrm>
          <a:prstGeom prst="straightConnector1">
            <a:avLst/>
          </a:prstGeom>
          <a:noFill/>
          <a:ln w="28575" cap="flat" cmpd="sng">
            <a:solidFill>
              <a:srgbClr val="FF00FF"/>
            </a:solidFill>
            <a:prstDash val="dash"/>
            <a:round/>
            <a:headEnd type="none" w="med" len="med"/>
            <a:tailEnd type="triangle" w="med" len="med"/>
          </a:ln>
        </p:spPr>
      </p:cxnSp>
      <p:cxnSp>
        <p:nvCxnSpPr>
          <p:cNvPr id="126" name="Google Shape;126;g18eb8604809_0_55"/>
          <p:cNvCxnSpPr/>
          <p:nvPr/>
        </p:nvCxnSpPr>
        <p:spPr>
          <a:xfrm rot="10800000" flipH="1">
            <a:off x="3729688" y="3875100"/>
            <a:ext cx="178800" cy="782700"/>
          </a:xfrm>
          <a:prstGeom prst="straightConnector1">
            <a:avLst/>
          </a:prstGeom>
          <a:noFill/>
          <a:ln w="28575" cap="flat" cmpd="sng">
            <a:solidFill>
              <a:srgbClr val="FF00FF"/>
            </a:solidFill>
            <a:prstDash val="dash"/>
            <a:round/>
            <a:headEnd type="none" w="med" len="med"/>
            <a:tailEnd type="triangle" w="med" len="med"/>
          </a:ln>
        </p:spPr>
      </p:cxnSp>
      <p:sp>
        <p:nvSpPr>
          <p:cNvPr id="127" name="Google Shape;127;g18eb8604809_0_55"/>
          <p:cNvSpPr txBox="1">
            <a:spLocks noGrp="1"/>
          </p:cNvSpPr>
          <p:nvPr>
            <p:ph type="body" idx="3"/>
          </p:nvPr>
        </p:nvSpPr>
        <p:spPr>
          <a:xfrm>
            <a:off x="1148825" y="4917850"/>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1600">
                <a:latin typeface="Calibri"/>
                <a:ea typeface="Calibri"/>
                <a:cs typeface="Calibri"/>
                <a:sym typeface="Calibri"/>
              </a:rPr>
              <a:t>(metric)</a:t>
            </a:r>
            <a:endParaRPr sz="1600">
              <a:latin typeface="Calibri"/>
              <a:ea typeface="Calibri"/>
              <a:cs typeface="Calibri"/>
              <a:sym typeface="Calibri"/>
            </a:endParaRPr>
          </a:p>
        </p:txBody>
      </p:sp>
      <p:sp>
        <p:nvSpPr>
          <p:cNvPr id="128" name="Google Shape;128;g18eb8604809_0_55"/>
          <p:cNvSpPr txBox="1">
            <a:spLocks noGrp="1"/>
          </p:cNvSpPr>
          <p:nvPr>
            <p:ph type="body" idx="3"/>
          </p:nvPr>
        </p:nvSpPr>
        <p:spPr>
          <a:xfrm>
            <a:off x="5439675" y="4904388"/>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1600">
                <a:latin typeface="Calibri"/>
                <a:ea typeface="Calibri"/>
                <a:cs typeface="Calibri"/>
                <a:sym typeface="Calibri"/>
              </a:rPr>
              <a:t>(metric)</a:t>
            </a:r>
            <a:endParaRPr sz="1600">
              <a:latin typeface="Calibri"/>
              <a:ea typeface="Calibri"/>
              <a:cs typeface="Calibri"/>
              <a:sym typeface="Calibri"/>
            </a:endParaRPr>
          </a:p>
        </p:txBody>
      </p:sp>
      <p:sp>
        <p:nvSpPr>
          <p:cNvPr id="129" name="Google Shape;129;g18eb8604809_0_55"/>
          <p:cNvSpPr txBox="1">
            <a:spLocks noGrp="1"/>
          </p:cNvSpPr>
          <p:nvPr>
            <p:ph type="body" idx="3"/>
          </p:nvPr>
        </p:nvSpPr>
        <p:spPr>
          <a:xfrm>
            <a:off x="7479350" y="4904375"/>
            <a:ext cx="1481100" cy="430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500"/>
              </a:spcBef>
              <a:spcAft>
                <a:spcPts val="0"/>
              </a:spcAft>
              <a:buNone/>
            </a:pPr>
            <a:r>
              <a:rPr lang="en-US" sz="1600">
                <a:latin typeface="Calibri"/>
                <a:ea typeface="Calibri"/>
                <a:cs typeface="Calibri"/>
                <a:sym typeface="Calibri"/>
              </a:rPr>
              <a:t>(metric)</a:t>
            </a:r>
            <a:endParaRPr sz="1600">
              <a:latin typeface="Calibri"/>
              <a:ea typeface="Calibri"/>
              <a:cs typeface="Calibri"/>
              <a:sym typeface="Calibri"/>
            </a:endParaRPr>
          </a:p>
        </p:txBody>
      </p:sp>
      <p:sp>
        <p:nvSpPr>
          <p:cNvPr id="130" name="Google Shape;130;g18eb8604809_0_55"/>
          <p:cNvSpPr/>
          <p:nvPr/>
        </p:nvSpPr>
        <p:spPr>
          <a:xfrm>
            <a:off x="275125" y="3154600"/>
            <a:ext cx="3122100" cy="21942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g18eb8604809_0_55"/>
          <p:cNvSpPr/>
          <p:nvPr/>
        </p:nvSpPr>
        <p:spPr>
          <a:xfrm>
            <a:off x="8889500" y="3319500"/>
            <a:ext cx="2169900" cy="18606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g18eb8604809_0_55"/>
          <p:cNvSpPr/>
          <p:nvPr/>
        </p:nvSpPr>
        <p:spPr>
          <a:xfrm>
            <a:off x="1529825" y="3101625"/>
            <a:ext cx="3122100" cy="21942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g18eb8604809_0_55"/>
          <p:cNvSpPr/>
          <p:nvPr/>
        </p:nvSpPr>
        <p:spPr>
          <a:xfrm>
            <a:off x="6840125" y="3290450"/>
            <a:ext cx="2951400" cy="19536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g18eb8604809_0_55"/>
          <p:cNvSpPr txBox="1">
            <a:spLocks noGrp="1"/>
          </p:cNvSpPr>
          <p:nvPr>
            <p:ph type="body" idx="1"/>
          </p:nvPr>
        </p:nvSpPr>
        <p:spPr>
          <a:xfrm>
            <a:off x="4781226" y="62586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r>
              <a:rPr lang="en-US" sz="2000">
                <a:solidFill>
                  <a:srgbClr val="FF0000"/>
                </a:solidFill>
              </a:rPr>
              <a:t>Or Strategies May Impact Multiple </a:t>
            </a:r>
            <a:endParaRPr sz="2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par>
                                <p:cTn id="8" presetID="10" presetClass="entr" presetSubtype="0" fill="hold" nodeType="withEffect">
                                  <p:stCondLst>
                                    <p:cond delay="0"/>
                                  </p:stCondLst>
                                  <p:childTnLst>
                                    <p:set>
                                      <p:cBhvr>
                                        <p:cTn id="9" dur="1" fill="hold">
                                          <p:stCondLst>
                                            <p:cond delay="0"/>
                                          </p:stCondLst>
                                        </p:cTn>
                                        <p:tgtEl>
                                          <p:spTgt spid="130"/>
                                        </p:tgtEl>
                                        <p:attrNameLst>
                                          <p:attrName>style.visibility</p:attrName>
                                        </p:attrNameLst>
                                      </p:cBhvr>
                                      <p:to>
                                        <p:strVal val="visible"/>
                                      </p:to>
                                    </p:set>
                                    <p:animEffect transition="in" filter="fade">
                                      <p:cBhvr>
                                        <p:cTn id="10" dur="1000"/>
                                        <p:tgtEl>
                                          <p:spTgt spid="130"/>
                                        </p:tgtEl>
                                      </p:cBhvr>
                                    </p:animEffect>
                                  </p:childTnLst>
                                </p:cTn>
                              </p:par>
                              <p:par>
                                <p:cTn id="11" presetID="10" presetClass="entr" presetSubtype="0" fill="hold" nodeType="withEffect">
                                  <p:stCondLst>
                                    <p:cond delay="0"/>
                                  </p:stCondLst>
                                  <p:childTnLst>
                                    <p:set>
                                      <p:cBhvr>
                                        <p:cTn id="12" dur="1" fill="hold">
                                          <p:stCondLst>
                                            <p:cond delay="0"/>
                                          </p:stCondLst>
                                        </p:cTn>
                                        <p:tgtEl>
                                          <p:spTgt spid="131"/>
                                        </p:tgtEl>
                                        <p:attrNameLst>
                                          <p:attrName>style.visibility</p:attrName>
                                        </p:attrNameLst>
                                      </p:cBhvr>
                                      <p:to>
                                        <p:strVal val="visible"/>
                                      </p:to>
                                    </p:set>
                                    <p:animEffect transition="in" filter="fade">
                                      <p:cBhvr>
                                        <p:cTn id="13" dur="1000"/>
                                        <p:tgtEl>
                                          <p:spTgt spid="1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1000"/>
                                        <p:tgtEl>
                                          <p:spTgt spid="130"/>
                                        </p:tgtEl>
                                      </p:cBhvr>
                                    </p:animEffect>
                                    <p:set>
                                      <p:cBhvr>
                                        <p:cTn id="18" dur="1" fill="hold">
                                          <p:stCondLst>
                                            <p:cond delay="1000"/>
                                          </p:stCondLst>
                                        </p:cTn>
                                        <p:tgtEl>
                                          <p:spTgt spid="130"/>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1000"/>
                                        <p:tgtEl>
                                          <p:spTgt spid="131"/>
                                        </p:tgtEl>
                                      </p:cBhvr>
                                    </p:animEffect>
                                    <p:set>
                                      <p:cBhvr>
                                        <p:cTn id="21" dur="1" fill="hold">
                                          <p:stCondLst>
                                            <p:cond delay="1000"/>
                                          </p:stCondLst>
                                        </p:cTn>
                                        <p:tgtEl>
                                          <p:spTgt spid="131"/>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00"/>
                                        <p:tgtEl>
                                          <p:spTgt spid="81"/>
                                        </p:tgtEl>
                                      </p:cBhvr>
                                    </p:animEffect>
                                    <p:set>
                                      <p:cBhvr>
                                        <p:cTn id="24" dur="1" fill="hold">
                                          <p:stCondLst>
                                            <p:cond delay="1000"/>
                                          </p:stCondLst>
                                        </p:cTn>
                                        <p:tgtEl>
                                          <p:spTgt spid="81"/>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132"/>
                                        </p:tgtEl>
                                        <p:attrNameLst>
                                          <p:attrName>style.visibility</p:attrName>
                                        </p:attrNameLst>
                                      </p:cBhvr>
                                      <p:to>
                                        <p:strVal val="visible"/>
                                      </p:to>
                                    </p:set>
                                    <p:animEffect transition="in" filter="fade">
                                      <p:cBhvr>
                                        <p:cTn id="27" dur="1000"/>
                                        <p:tgtEl>
                                          <p:spTgt spid="132"/>
                                        </p:tgtEl>
                                      </p:cBhvr>
                                    </p:animEffect>
                                  </p:childTnLst>
                                </p:cTn>
                              </p:par>
                              <p:par>
                                <p:cTn id="28" presetID="10" presetClass="entr" presetSubtype="0" fill="hold" nodeType="withEffect">
                                  <p:stCondLst>
                                    <p:cond delay="0"/>
                                  </p:stCondLst>
                                  <p:childTnLst>
                                    <p:set>
                                      <p:cBhvr>
                                        <p:cTn id="29" dur="1" fill="hold">
                                          <p:stCondLst>
                                            <p:cond delay="0"/>
                                          </p:stCondLst>
                                        </p:cTn>
                                        <p:tgtEl>
                                          <p:spTgt spid="134"/>
                                        </p:tgtEl>
                                        <p:attrNameLst>
                                          <p:attrName>style.visibility</p:attrName>
                                        </p:attrNameLst>
                                      </p:cBhvr>
                                      <p:to>
                                        <p:strVal val="visible"/>
                                      </p:to>
                                    </p:set>
                                    <p:animEffect transition="in" filter="fade">
                                      <p:cBhvr>
                                        <p:cTn id="30" dur="1000"/>
                                        <p:tgtEl>
                                          <p:spTgt spid="134"/>
                                        </p:tgtEl>
                                      </p:cBhvr>
                                    </p:animEffect>
                                  </p:childTnLst>
                                </p:cTn>
                              </p:par>
                              <p:par>
                                <p:cTn id="31" presetID="10" presetClass="entr" presetSubtype="0" fill="hold" nodeType="withEffect">
                                  <p:stCondLst>
                                    <p:cond delay="0"/>
                                  </p:stCondLst>
                                  <p:childTnLst>
                                    <p:set>
                                      <p:cBhvr>
                                        <p:cTn id="32" dur="1" fill="hold">
                                          <p:stCondLst>
                                            <p:cond delay="0"/>
                                          </p:stCondLst>
                                        </p:cTn>
                                        <p:tgtEl>
                                          <p:spTgt spid="133"/>
                                        </p:tgtEl>
                                        <p:attrNameLst>
                                          <p:attrName>style.visibility</p:attrName>
                                        </p:attrNameLst>
                                      </p:cBhvr>
                                      <p:to>
                                        <p:strVal val="visible"/>
                                      </p:to>
                                    </p:set>
                                    <p:animEffect transition="in" filter="fade">
                                      <p:cBhvr>
                                        <p:cTn id="33" dur="10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18eb8604809_0_25"/>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40" name="Google Shape;140;g18eb8604809_0_25"/>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1</a:t>
            </a:r>
            <a:endParaRPr/>
          </a:p>
        </p:txBody>
      </p:sp>
      <p:sp>
        <p:nvSpPr>
          <p:cNvPr id="141" name="Google Shape;141;g18eb8604809_0_25"/>
          <p:cNvSpPr txBox="1">
            <a:spLocks noGrp="1"/>
          </p:cNvSpPr>
          <p:nvPr>
            <p:ph type="body" idx="3"/>
          </p:nvPr>
        </p:nvSpPr>
        <p:spPr>
          <a:xfrm>
            <a:off x="599850" y="1657900"/>
            <a:ext cx="11438400" cy="491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400"/>
              <a:buFont typeface="Arial"/>
              <a:buNone/>
            </a:pPr>
            <a:r>
              <a:rPr lang="en-US" sz="3650" b="1"/>
              <a:t>Champion Diversity, Inclusion and Student Advocacy</a:t>
            </a:r>
            <a:endParaRPr sz="3650">
              <a:solidFill>
                <a:srgbClr val="8E7CC3"/>
              </a:solidFill>
            </a:endParaRPr>
          </a:p>
          <a:p>
            <a:pPr marL="0" lvl="0" indent="0" algn="l" rtl="0">
              <a:lnSpc>
                <a:spcPct val="100000"/>
              </a:lnSpc>
              <a:spcBef>
                <a:spcPts val="1000"/>
              </a:spcBef>
              <a:spcAft>
                <a:spcPts val="0"/>
              </a:spcAft>
              <a:buClr>
                <a:schemeClr val="dk1"/>
              </a:buClr>
              <a:buSzPts val="1100"/>
              <a:buFont typeface="Arial"/>
              <a:buNone/>
            </a:pPr>
            <a:r>
              <a:rPr lang="en-US" sz="2200">
                <a:solidFill>
                  <a:srgbClr val="8E7CC3"/>
                </a:solidFill>
              </a:rPr>
              <a:t>Recognizing that our students have unique needs and individual strengths, we will embrace a university-wide, holistic approach to teaching and support services to meet students where they are and engage them accordingly. Channeling our core value of diversity, we will successfully recruit, retain and graduate students from all backgrounds, modeling the very best “people-first” approach to the delivery of our mission, where our employees are approachable and responsive, where our spaces are welcoming, and where students feel deeply connected and supported.</a:t>
            </a:r>
            <a:endParaRPr sz="2200">
              <a:solidFill>
                <a:srgbClr val="8E7CC3"/>
              </a:solidFill>
            </a:endParaRPr>
          </a:p>
          <a:p>
            <a:pPr marL="0" lvl="0" indent="0" algn="l" rtl="0">
              <a:lnSpc>
                <a:spcPct val="100000"/>
              </a:lnSpc>
              <a:spcBef>
                <a:spcPts val="1000"/>
              </a:spcBef>
              <a:spcAft>
                <a:spcPts val="0"/>
              </a:spcAft>
              <a:buClr>
                <a:schemeClr val="dk1"/>
              </a:buClr>
              <a:buSzPts val="1100"/>
              <a:buFont typeface="Arial"/>
              <a:buNone/>
            </a:pPr>
            <a:r>
              <a:rPr lang="en-US" sz="2200">
                <a:solidFill>
                  <a:srgbClr val="8E7CC3"/>
                </a:solidFill>
              </a:rPr>
              <a:t>We will identify and address barriers to students enrolling in, continuing or finishing a program. To meet the ever-changing demands of the higher education landscape, we will adapt our program delivery models to address students’ desire for accessible and flexible programs of study. </a:t>
            </a:r>
            <a:endParaRPr sz="2200">
              <a:solidFill>
                <a:srgbClr val="8E7CC3"/>
              </a:solidFill>
            </a:endParaRPr>
          </a:p>
          <a:p>
            <a:pPr marL="0" lvl="0" indent="0" algn="l" rtl="0">
              <a:lnSpc>
                <a:spcPct val="90000"/>
              </a:lnSpc>
              <a:spcBef>
                <a:spcPts val="1000"/>
              </a:spcBef>
              <a:spcAft>
                <a:spcPts val="0"/>
              </a:spcAft>
              <a:buNone/>
            </a:pPr>
            <a:endParaRPr>
              <a:solidFill>
                <a:srgbClr val="8E7CC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8eb8604809_0_37"/>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47" name="Google Shape;147;g18eb8604809_0_37"/>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2</a:t>
            </a:r>
            <a:endParaRPr/>
          </a:p>
        </p:txBody>
      </p:sp>
      <p:sp>
        <p:nvSpPr>
          <p:cNvPr id="148" name="Google Shape;148;g18eb8604809_0_37"/>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400"/>
              <a:buFont typeface="Arial"/>
              <a:buNone/>
            </a:pPr>
            <a:r>
              <a:rPr lang="en-US" sz="3400" b="1"/>
              <a:t>Advance Co-Curricular Programs and Advising</a:t>
            </a:r>
            <a:endParaRPr>
              <a:solidFill>
                <a:srgbClr val="8E7CC3"/>
              </a:solidFill>
            </a:endParaRPr>
          </a:p>
          <a:p>
            <a:pPr marL="0" lvl="0" indent="0" algn="l" rtl="0">
              <a:lnSpc>
                <a:spcPct val="100000"/>
              </a:lnSpc>
              <a:spcBef>
                <a:spcPts val="500"/>
              </a:spcBef>
              <a:spcAft>
                <a:spcPts val="0"/>
              </a:spcAft>
              <a:buNone/>
            </a:pPr>
            <a:r>
              <a:rPr lang="en-US" sz="2200">
                <a:solidFill>
                  <a:srgbClr val="8E7CC3"/>
                </a:solidFill>
                <a:latin typeface="Avenir"/>
                <a:ea typeface="Avenir"/>
                <a:cs typeface="Avenir"/>
                <a:sym typeface="Avenir"/>
              </a:rPr>
              <a:t>To parallel our high-quality academic programs, we will </a:t>
            </a:r>
            <a:r>
              <a:rPr lang="en-US" sz="2200">
                <a:solidFill>
                  <a:srgbClr val="8E7CC3"/>
                </a:solidFill>
              </a:rPr>
              <a:t>offer highly effective </a:t>
            </a:r>
            <a:r>
              <a:rPr lang="en-US" sz="2200">
                <a:solidFill>
                  <a:srgbClr val="8E7CC3"/>
                </a:solidFill>
                <a:latin typeface="Avenir"/>
                <a:ea typeface="Avenir"/>
                <a:cs typeface="Avenir"/>
                <a:sym typeface="Avenir"/>
              </a:rPr>
              <a:t>co-curricular programs that enhance the </a:t>
            </a:r>
            <a:r>
              <a:rPr lang="en-US" sz="2200">
                <a:solidFill>
                  <a:srgbClr val="8E7CC3"/>
                </a:solidFill>
              </a:rPr>
              <a:t>student experience and contribute to learning</a:t>
            </a:r>
            <a:r>
              <a:rPr lang="en-US" sz="2200">
                <a:solidFill>
                  <a:srgbClr val="8E7CC3"/>
                </a:solidFill>
                <a:latin typeface="Avenir"/>
                <a:ea typeface="Avenir"/>
                <a:cs typeface="Avenir"/>
                <a:sym typeface="Avenir"/>
              </a:rPr>
              <a:t>.</a:t>
            </a:r>
            <a:endParaRPr sz="2200">
              <a:solidFill>
                <a:srgbClr val="8E7CC3"/>
              </a:solidFill>
            </a:endParaRPr>
          </a:p>
          <a:p>
            <a:pPr marL="0" lvl="0" indent="0" algn="l" rtl="0">
              <a:lnSpc>
                <a:spcPct val="100000"/>
              </a:lnSpc>
              <a:spcBef>
                <a:spcPts val="1000"/>
              </a:spcBef>
              <a:spcAft>
                <a:spcPts val="0"/>
              </a:spcAft>
              <a:buNone/>
            </a:pPr>
            <a:r>
              <a:rPr lang="en-US" sz="2200">
                <a:solidFill>
                  <a:srgbClr val="8E7CC3"/>
                </a:solidFill>
                <a:latin typeface="Avenir"/>
                <a:ea typeface="Avenir"/>
                <a:cs typeface="Avenir"/>
                <a:sym typeface="Avenir"/>
              </a:rPr>
              <a:t>In addition, we will </a:t>
            </a:r>
            <a:r>
              <a:rPr lang="en-US" sz="2200">
                <a:solidFill>
                  <a:srgbClr val="8E7CC3"/>
                </a:solidFill>
              </a:rPr>
              <a:t>initiate best practices in</a:t>
            </a:r>
            <a:r>
              <a:rPr lang="en-US" sz="2200">
                <a:solidFill>
                  <a:srgbClr val="8E7CC3"/>
                </a:solidFill>
                <a:latin typeface="Avenir"/>
                <a:ea typeface="Avenir"/>
                <a:cs typeface="Avenir"/>
                <a:sym typeface="Avenir"/>
              </a:rPr>
              <a:t> advising </a:t>
            </a:r>
            <a:r>
              <a:rPr lang="en-US" sz="2200">
                <a:solidFill>
                  <a:srgbClr val="8E7CC3"/>
                </a:solidFill>
              </a:rPr>
              <a:t>university-wide</a:t>
            </a:r>
            <a:r>
              <a:rPr lang="en-US" sz="2200">
                <a:solidFill>
                  <a:srgbClr val="8E7CC3"/>
                </a:solidFill>
                <a:latin typeface="Avenir"/>
                <a:ea typeface="Avenir"/>
                <a:cs typeface="Avenir"/>
                <a:sym typeface="Avenir"/>
              </a:rPr>
              <a:t> to ensure consistent advising quality across our institution </a:t>
            </a:r>
            <a:r>
              <a:rPr lang="en-US" sz="2200">
                <a:solidFill>
                  <a:srgbClr val="8E7CC3"/>
                </a:solidFill>
              </a:rPr>
              <a:t>–</a:t>
            </a:r>
            <a:r>
              <a:rPr lang="en-US" sz="2200">
                <a:solidFill>
                  <a:srgbClr val="8E7CC3"/>
                </a:solidFill>
                <a:latin typeface="Avenir"/>
                <a:ea typeface="Avenir"/>
                <a:cs typeface="Avenir"/>
                <a:sym typeface="Avenir"/>
              </a:rPr>
              <a:t> actions that will drive students to su</a:t>
            </a:r>
            <a:r>
              <a:rPr lang="en-US" sz="2200">
                <a:solidFill>
                  <a:srgbClr val="8E7CC3"/>
                </a:solidFill>
              </a:rPr>
              <a:t>ccessful and timely program completion.</a:t>
            </a:r>
            <a:endParaRPr sz="2200">
              <a:solidFill>
                <a:srgbClr val="8E7CC3"/>
              </a:solidFill>
              <a:latin typeface="Avenir"/>
              <a:ea typeface="Avenir"/>
              <a:cs typeface="Avenir"/>
              <a:sym typeface="Avenir"/>
            </a:endParaRPr>
          </a:p>
          <a:p>
            <a:pPr marL="0" lvl="0" indent="0" algn="l" rtl="0">
              <a:lnSpc>
                <a:spcPct val="90000"/>
              </a:lnSpc>
              <a:spcBef>
                <a:spcPts val="1000"/>
              </a:spcBef>
              <a:spcAft>
                <a:spcPts val="0"/>
              </a:spcAft>
              <a:buNone/>
            </a:pPr>
            <a:endParaRPr sz="25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18eb8604809_0_31"/>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54" name="Google Shape;154;g18eb8604809_0_31"/>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3</a:t>
            </a:r>
            <a:endParaRPr/>
          </a:p>
        </p:txBody>
      </p:sp>
      <p:sp>
        <p:nvSpPr>
          <p:cNvPr id="155" name="Google Shape;155;g18eb8604809_0_31"/>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400"/>
              <a:buFont typeface="Arial"/>
              <a:buNone/>
            </a:pPr>
            <a:r>
              <a:rPr lang="en-US" sz="3400" b="1"/>
              <a:t>Enhance The Value of a UWW Education</a:t>
            </a:r>
            <a:endParaRPr>
              <a:solidFill>
                <a:srgbClr val="8E7CC3"/>
              </a:solidFill>
            </a:endParaRPr>
          </a:p>
          <a:p>
            <a:pPr marL="0" lvl="0" indent="0" algn="l" rtl="0">
              <a:lnSpc>
                <a:spcPct val="100000"/>
              </a:lnSpc>
              <a:spcBef>
                <a:spcPts val="1000"/>
              </a:spcBef>
              <a:spcAft>
                <a:spcPts val="1000"/>
              </a:spcAft>
              <a:buNone/>
            </a:pPr>
            <a:r>
              <a:rPr lang="en-US" sz="2200">
                <a:solidFill>
                  <a:srgbClr val="8E7CC3"/>
                </a:solidFill>
              </a:rPr>
              <a:t>We will improve our post-graduation outcomes consistent with an exceptional liberal arts education. From communication and problem solving ability, to critical thinking and intercultural competence, our students will develop valuable professional skills throughout their academic journey at UW-Whitewater that make them outstanding candidates for careers and advanced education opportunities.</a:t>
            </a:r>
            <a:endParaRPr sz="2200">
              <a:solidFill>
                <a:srgbClr val="8E7CC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16dd459c95c_0_6"/>
          <p:cNvSpPr txBox="1">
            <a:spLocks noGrp="1"/>
          </p:cNvSpPr>
          <p:nvPr>
            <p:ph type="body" idx="1"/>
          </p:nvPr>
        </p:nvSpPr>
        <p:spPr>
          <a:xfrm>
            <a:off x="602801" y="6363407"/>
            <a:ext cx="8588400" cy="523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200"/>
              <a:buNone/>
            </a:pPr>
            <a:endParaRPr/>
          </a:p>
        </p:txBody>
      </p:sp>
      <p:sp>
        <p:nvSpPr>
          <p:cNvPr id="161" name="Google Shape;161;g16dd459c95c_0_6"/>
          <p:cNvSpPr txBox="1">
            <a:spLocks noGrp="1"/>
          </p:cNvSpPr>
          <p:nvPr>
            <p:ph type="body" idx="2"/>
          </p:nvPr>
        </p:nvSpPr>
        <p:spPr>
          <a:xfrm>
            <a:off x="495300" y="457200"/>
            <a:ext cx="10668000" cy="1066800"/>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lt1"/>
              </a:buClr>
              <a:buSzPts val="3400"/>
              <a:buNone/>
            </a:pPr>
            <a:r>
              <a:rPr lang="en-US"/>
              <a:t>Theme 4</a:t>
            </a:r>
            <a:endParaRPr/>
          </a:p>
        </p:txBody>
      </p:sp>
      <p:sp>
        <p:nvSpPr>
          <p:cNvPr id="162" name="Google Shape;162;g16dd459c95c_0_6"/>
          <p:cNvSpPr txBox="1">
            <a:spLocks noGrp="1"/>
          </p:cNvSpPr>
          <p:nvPr>
            <p:ph type="body" idx="3"/>
          </p:nvPr>
        </p:nvSpPr>
        <p:spPr>
          <a:xfrm>
            <a:off x="602801" y="1833044"/>
            <a:ext cx="10992300" cy="3721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400"/>
              <a:buFont typeface="Arial"/>
              <a:buNone/>
            </a:pPr>
            <a:r>
              <a:rPr lang="en-US" sz="3400" b="1"/>
              <a:t>Deepen A Culture of Collaboration</a:t>
            </a:r>
            <a:endParaRPr>
              <a:solidFill>
                <a:srgbClr val="8E7CC3"/>
              </a:solidFill>
            </a:endParaRPr>
          </a:p>
          <a:p>
            <a:pPr marL="0" lvl="0" indent="0" algn="l" rtl="0">
              <a:lnSpc>
                <a:spcPct val="100000"/>
              </a:lnSpc>
              <a:spcBef>
                <a:spcPts val="1000"/>
              </a:spcBef>
              <a:spcAft>
                <a:spcPts val="0"/>
              </a:spcAft>
              <a:buNone/>
            </a:pPr>
            <a:r>
              <a:rPr lang="en-US" sz="2200">
                <a:solidFill>
                  <a:srgbClr val="8E7CC3"/>
                </a:solidFill>
                <a:latin typeface="Avenir"/>
                <a:ea typeface="Avenir"/>
                <a:cs typeface="Avenir"/>
                <a:sym typeface="Avenir"/>
              </a:rPr>
              <a:t>Driven by a shared institutional purpose to transform lives, we will </a:t>
            </a:r>
            <a:r>
              <a:rPr lang="en-US" sz="2200">
                <a:solidFill>
                  <a:srgbClr val="8E7CC3"/>
                </a:solidFill>
              </a:rPr>
              <a:t>build</a:t>
            </a:r>
            <a:r>
              <a:rPr lang="en-US" sz="2200">
                <a:solidFill>
                  <a:srgbClr val="8E7CC3"/>
                </a:solidFill>
                <a:latin typeface="Avenir"/>
                <a:ea typeface="Avenir"/>
                <a:cs typeface="Avenir"/>
                <a:sym typeface="Avenir"/>
              </a:rPr>
              <a:t> robust partnerships across colleges, divisions and departments to collaborate on projects and initiatives, to advance ideas and to share</a:t>
            </a:r>
            <a:r>
              <a:rPr lang="en-US" sz="2200">
                <a:solidFill>
                  <a:srgbClr val="8E7CC3"/>
                </a:solidFill>
              </a:rPr>
              <a:t> and</a:t>
            </a:r>
            <a:r>
              <a:rPr lang="en-US" sz="2200">
                <a:solidFill>
                  <a:srgbClr val="8E7CC3"/>
                </a:solidFill>
                <a:latin typeface="Avenir"/>
                <a:ea typeface="Avenir"/>
                <a:cs typeface="Avenir"/>
                <a:sym typeface="Avenir"/>
              </a:rPr>
              <a:t> grow resources.</a:t>
            </a:r>
            <a:endParaRPr sz="2200">
              <a:solidFill>
                <a:srgbClr val="8E7CC3"/>
              </a:solidFill>
            </a:endParaRPr>
          </a:p>
          <a:p>
            <a:pPr marL="0" lvl="0" indent="0" algn="l" rtl="0">
              <a:lnSpc>
                <a:spcPct val="100000"/>
              </a:lnSpc>
              <a:spcBef>
                <a:spcPts val="1000"/>
              </a:spcBef>
              <a:spcAft>
                <a:spcPts val="1000"/>
              </a:spcAft>
              <a:buNone/>
            </a:pPr>
            <a:r>
              <a:rPr lang="en-US" sz="2200">
                <a:solidFill>
                  <a:srgbClr val="8E7CC3"/>
                </a:solidFill>
              </a:rPr>
              <a:t>With people as our most valuable resource, our workplace will serve as a regional exemplar that cultivates positive employee morale, and identifies issues and opportunities that arise and addresses them in a proactive and timely manner.</a:t>
            </a:r>
            <a:endParaRPr sz="2200">
              <a:solidFill>
                <a:srgbClr val="8E7CC3"/>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UWW Custom">
      <a:dk1>
        <a:srgbClr val="000000"/>
      </a:dk1>
      <a:lt1>
        <a:srgbClr val="FFFFFF"/>
      </a:lt1>
      <a:dk2>
        <a:srgbClr val="501D6A"/>
      </a:dk2>
      <a:lt2>
        <a:srgbClr val="A2A9AD"/>
      </a:lt2>
      <a:accent1>
        <a:srgbClr val="3C1951"/>
      </a:accent1>
      <a:accent2>
        <a:srgbClr val="F3EBD3"/>
      </a:accent2>
      <a:accent3>
        <a:srgbClr val="CFD2D3"/>
      </a:accent3>
      <a:accent4>
        <a:srgbClr val="E21569"/>
      </a:accent4>
      <a:accent5>
        <a:srgbClr val="FCB813"/>
      </a:accent5>
      <a:accent6>
        <a:srgbClr val="6FC7B6"/>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TotalTime>
  <Words>1038</Words>
  <Application>Microsoft Office PowerPoint</Application>
  <PresentationFormat>Widescreen</PresentationFormat>
  <Paragraphs>165</Paragraphs>
  <Slides>23</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Avenir</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BAHMANN, DIANE</dc:creator>
  <cp:lastModifiedBy>BAHMANN, DIANE</cp:lastModifiedBy>
  <cp:revision>36</cp:revision>
  <dcterms:created xsi:type="dcterms:W3CDTF">2022-10-20T13:52:40Z</dcterms:created>
  <dcterms:modified xsi:type="dcterms:W3CDTF">2022-11-14T15:09:36Z</dcterms:modified>
</cp:coreProperties>
</file>