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9" r:id="rId3"/>
    <p:sldId id="260" r:id="rId4"/>
    <p:sldId id="275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2" r:id="rId17"/>
    <p:sldId id="274" r:id="rId18"/>
    <p:sldId id="280" r:id="rId19"/>
    <p:sldId id="281" r:id="rId20"/>
    <p:sldId id="283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352" autoAdjust="0"/>
  </p:normalViewPr>
  <p:slideViewPr>
    <p:cSldViewPr>
      <p:cViewPr>
        <p:scale>
          <a:sx n="50" d="100"/>
          <a:sy n="50" d="100"/>
        </p:scale>
        <p:origin x="-194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7FB04-A770-477A-8A3D-2032EFDD0144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8CECC-ED74-4823-B9C4-57F1CCF87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http://vimeo.com/57211338</a:t>
            </a:r>
          </a:p>
          <a:p>
            <a:r>
              <a:rPr lang="en-US" dirty="0" smtClean="0"/>
              <a:t>http://vimeo.com/26764989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http://www.johnsdisposal.com/site/wp-content/uploads/2013/01/whitewater-City-2013.pdf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5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of box yes, bottom 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58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78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No, it is a compound material (paper layered with plastic)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9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2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2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2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Currently</a:t>
            </a:r>
            <a:r>
              <a:rPr lang="en-US" baseline="0" dirty="0" smtClean="0"/>
              <a:t> generate about 1000 tons annually, about 25% of it is recycled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6729D6-44FE-49F1-BE46-52239DD5E1A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math class is any good without a story problem…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Yes – paper bag and receipt, plastic salad container and lid, </a:t>
            </a:r>
            <a:r>
              <a:rPr lang="en-US" baseline="0" dirty="0" smtClean="0"/>
              <a:t>custard dish and </a:t>
            </a:r>
            <a:r>
              <a:rPr lang="en-US" baseline="0" dirty="0" smtClean="0"/>
              <a:t>lid, plastic dressing container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</a:t>
            </a:r>
            <a:r>
              <a:rPr lang="en-US" baseline="0" dirty="0" smtClean="0"/>
              <a:t> – used napkins</a:t>
            </a:r>
            <a:r>
              <a:rPr lang="en-US" baseline="0" dirty="0" smtClean="0"/>
              <a:t>, </a:t>
            </a:r>
            <a:r>
              <a:rPr lang="en-US" baseline="0" dirty="0" smtClean="0"/>
              <a:t>plastic silverware, drink cup, drink lid and straw, food wrappers, ketchup packet,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2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Paper</a:t>
            </a:r>
            <a:r>
              <a:rPr lang="en-US" baseline="0" dirty="0" smtClean="0"/>
              <a:t> is probably the easiest and most inclusive thing that can be recycled, but is probably one of the most common things that isn’t recycled – over 60% of the recycled material on the UW-Whitewater campus is paper… about 150 tons per year!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Most recycling companies only take #1 and #2 plastics, but John’s currently takes any kind of plastic as long as it isn’t contaminated with food, oil, or other stuff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Metal and glass containers are commonly recycled in almost all cities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8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Paper needs to be mostly</a:t>
            </a:r>
            <a:r>
              <a:rPr lang="en-US" baseline="0" dirty="0" smtClean="0"/>
              <a:t> clean and pure paper, not composite materials – paper is often lined with plastic or wax to avoid leakage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Things like plastic windows on envelopes is fine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Plastic needs to have a shape to it or the machines mistake it for paper and it contaminates the paper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Metal and glass also need to be containers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Both metal and plastic lids are fine – just leave them on the container if you can to help cut back on smells!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8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Plastic polymers refer</a:t>
            </a:r>
            <a:r>
              <a:rPr lang="en-US" baseline="0" dirty="0" smtClean="0"/>
              <a:t> to their chemical structure – gives them different properties such as flexibility, hardness, durability, and if they will break down naturally – many plastics break down slowly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Called the resin identification code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Most common plastics are #1 and #2 – also easiest to recycle because they are the hardest and most durable.  Other plastics break down too easily when they are melted down and cannot be reformed into new items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8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3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4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No, unless bundled in large quantities for Johns or brought to participating retail stores.  Also good to donate to thrift stores.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8CECC-ED74-4823-B9C4-57F1CCF87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2F9143-4B33-4DB2-8C17-E02B37BB5C7B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12F487-0E8D-4CC6-B5BA-207F8B2B8C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sustainability@uww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Recycling in Whitewater!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496235" cy="1260629"/>
          </a:xfrm>
        </p:spPr>
        <p:txBody>
          <a:bodyPr>
            <a:normAutofit/>
          </a:bodyPr>
          <a:lstStyle/>
          <a:p>
            <a:r>
              <a:rPr lang="en-US" dirty="0" smtClean="0"/>
              <a:t>Wesley Enterline</a:t>
            </a:r>
          </a:p>
          <a:p>
            <a:r>
              <a:rPr lang="en-US" dirty="0" smtClean="0"/>
              <a:t>Students Allied for a Green Earth (S.A.G.E.)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7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#4:  … Or Plastic?</a:t>
            </a:r>
            <a:endParaRPr lang="en-US" dirty="0"/>
          </a:p>
        </p:txBody>
      </p:sp>
      <p:pic>
        <p:nvPicPr>
          <p:cNvPr id="4" name="Picture 2" descr="http://wordsprout.files.wordpress.com/2008/07/pile_of_plastic_ba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5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#5:  Recycling bin’s favorite food?</a:t>
            </a:r>
            <a:endParaRPr lang="en-US" dirty="0"/>
          </a:p>
        </p:txBody>
      </p:sp>
      <p:pic>
        <p:nvPicPr>
          <p:cNvPr id="13314" name="Picture 2" descr="http://2.bp.blogspot.com/-2OApB3zbSg8/TgNTcClTqlI/AAAAAAAAACs/4r2gYIvAcPU/s1600/pizza-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66814"/>
            <a:ext cx="5029200" cy="45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7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#6:  Tin can?  Steel can?  Recyclable can?</a:t>
            </a:r>
            <a:endParaRPr lang="en-US" dirty="0"/>
          </a:p>
        </p:txBody>
      </p:sp>
      <p:pic>
        <p:nvPicPr>
          <p:cNvPr id="12290" name="Picture 2" descr="http://cdn.blogs.sheknows.com/gardening.sheknows.com/2011/06/soup-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59596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1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#7:  Recycle the fish pouch?</a:t>
            </a:r>
            <a:endParaRPr lang="en-US" dirty="0"/>
          </a:p>
        </p:txBody>
      </p:sp>
      <p:pic>
        <p:nvPicPr>
          <p:cNvPr id="11266" name="Picture 2" descr="http://images-en.busytrade.com/121796400/Sell-Retort-Pouch-For-Tu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69372"/>
            <a:ext cx="7086600" cy="44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1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#8:  Trusty jars again and again?</a:t>
            </a:r>
            <a:endParaRPr lang="en-US" dirty="0"/>
          </a:p>
        </p:txBody>
      </p:sp>
      <p:pic>
        <p:nvPicPr>
          <p:cNvPr id="10242" name="Picture 2" descr="http://4.bp.blogspot.com/_5pStBpEySdE/TEYUvGNHoqI/AAAAAAAAAB4/pz-jS1-uWEk/s1600/DSC06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9963"/>
            <a:ext cx="6096000" cy="43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#9:  Color?</a:t>
            </a:r>
            <a:endParaRPr lang="en-US" dirty="0"/>
          </a:p>
        </p:txBody>
      </p:sp>
      <p:pic>
        <p:nvPicPr>
          <p:cNvPr id="9218" name="Picture 2" descr="http://img2.etsystatic.com/il_fullxfull.275103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18009"/>
            <a:ext cx="4364773" cy="43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4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#10:  Shape?</a:t>
            </a:r>
            <a:endParaRPr lang="en-US" dirty="0"/>
          </a:p>
        </p:txBody>
      </p:sp>
      <p:pic>
        <p:nvPicPr>
          <p:cNvPr id="3074" name="Picture 2" descr="http://i-cdn.apartmenttherapy.com/uimages/ny/Product_WindowFil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0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#11:  Trick or treat?</a:t>
            </a:r>
            <a:endParaRPr lang="en-US" dirty="0"/>
          </a:p>
        </p:txBody>
      </p:sp>
      <p:pic>
        <p:nvPicPr>
          <p:cNvPr id="8194" name="Picture 2" descr="Guilty Candy Wrap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5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#12:An Ancient Evil…</a:t>
            </a:r>
            <a:endParaRPr lang="en-US" dirty="0"/>
          </a:p>
        </p:txBody>
      </p:sp>
      <p:pic>
        <p:nvPicPr>
          <p:cNvPr id="1026" name="Picture 2" descr="http://www.dreamstime.com/styrofoam-container-thumb17263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42655"/>
            <a:ext cx="6629400" cy="442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6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#13:  </a:t>
            </a:r>
            <a:r>
              <a:rPr lang="en-US" dirty="0" err="1" smtClean="0"/>
              <a:t>Souper</a:t>
            </a:r>
            <a:r>
              <a:rPr lang="en-US" dirty="0" smtClean="0"/>
              <a:t> Recyclable?</a:t>
            </a:r>
            <a:endParaRPr lang="en-US" dirty="0"/>
          </a:p>
        </p:txBody>
      </p:sp>
      <p:pic>
        <p:nvPicPr>
          <p:cNvPr id="2050" name="Picture 2" descr="http://ecx.images-amazon.com/images/I/513H2M1MCD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1529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2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5238750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/>
              <a:t>Competition each spring</a:t>
            </a:r>
          </a:p>
          <a:p>
            <a:pPr eaLnBrk="1" hangingPunct="1"/>
            <a:r>
              <a:rPr lang="en-US" sz="2400" dirty="0" smtClean="0"/>
              <a:t>Two Divisions</a:t>
            </a:r>
          </a:p>
          <a:p>
            <a:pPr eaLnBrk="1" hangingPunct="1"/>
            <a:r>
              <a:rPr lang="en-US" dirty="0" smtClean="0"/>
              <a:t>Residence Hall Competition</a:t>
            </a:r>
            <a:endParaRPr lang="en-US" dirty="0"/>
          </a:p>
          <a:p>
            <a:pPr eaLnBrk="1" hangingPunct="1"/>
            <a:r>
              <a:rPr lang="en-US" sz="2400" dirty="0" smtClean="0"/>
              <a:t>Measure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% of waste stream being recycled</a:t>
            </a:r>
          </a:p>
          <a:p>
            <a:pPr lvl="1" eaLnBrk="1" hangingPunct="1"/>
            <a:r>
              <a:rPr lang="en-US" sz="2000" dirty="0" smtClean="0"/>
              <a:t>Reduction of total waste</a:t>
            </a:r>
          </a:p>
          <a:p>
            <a:pPr eaLnBrk="1" hangingPunct="1"/>
            <a:r>
              <a:rPr lang="en-US" sz="2400" dirty="0" smtClean="0"/>
              <a:t>Results</a:t>
            </a:r>
          </a:p>
          <a:p>
            <a:pPr lvl="1" eaLnBrk="1" hangingPunct="1"/>
            <a:r>
              <a:rPr lang="en-US" sz="2000" dirty="0" smtClean="0"/>
              <a:t>2009:  28.7% recycling </a:t>
            </a:r>
            <a:r>
              <a:rPr lang="en-US" sz="2000" dirty="0" smtClean="0"/>
              <a:t>rate (82/206)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2010:  29.3% recycling rate </a:t>
            </a:r>
            <a:r>
              <a:rPr lang="en-US" sz="2000" dirty="0" smtClean="0"/>
              <a:t>(102/267)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2011:  25.5% recycling rate </a:t>
            </a:r>
            <a:r>
              <a:rPr lang="en-US" sz="2000" dirty="0" smtClean="0"/>
              <a:t>(165/288)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2012:  27.0% recycling rate </a:t>
            </a:r>
            <a:r>
              <a:rPr lang="en-US" sz="2000" dirty="0" smtClean="0"/>
              <a:t>(143/275)</a:t>
            </a:r>
          </a:p>
          <a:p>
            <a:pPr lvl="1" eaLnBrk="1" hangingPunct="1"/>
            <a:r>
              <a:rPr lang="en-US" sz="2000" dirty="0" smtClean="0"/>
              <a:t>2013:  32.4% recycling rate (103/273)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Greatest success in Waste Minimization category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533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7" name="Picture 6" descr="RMlogo_we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4419601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1752600"/>
            <a:ext cx="3162300" cy="237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Waste - </a:t>
            </a:r>
            <a:r>
              <a:rPr lang="en-US" dirty="0" err="1" smtClean="0">
                <a:latin typeface="+mn-lt"/>
              </a:rPr>
              <a:t>RecycleMania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7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#14:  Dead and Shriveled Love?</a:t>
            </a:r>
            <a:endParaRPr lang="en-US" dirty="0"/>
          </a:p>
        </p:txBody>
      </p:sp>
      <p:pic>
        <p:nvPicPr>
          <p:cNvPr id="4098" name="Picture 2" descr="http://www.engagementadvisor.com/wvg/wp-content/uploads/2008/10/dead-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4745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7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49091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BONUS:  Is my meal recyclable?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957508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Tonight I went to Culver’s and got a Veggie Burger Basket with a side salad and an order of fries.  </a:t>
            </a:r>
            <a:r>
              <a:rPr lang="en-US" b="1" dirty="0" smtClean="0"/>
              <a:t>What of the following materials can be recycled?</a:t>
            </a:r>
          </a:p>
          <a:p>
            <a:pPr lvl="1"/>
            <a:r>
              <a:rPr lang="en-US" dirty="0" smtClean="0"/>
              <a:t>Paper bag and receipt</a:t>
            </a:r>
          </a:p>
          <a:p>
            <a:pPr lvl="1"/>
            <a:r>
              <a:rPr lang="en-US" dirty="0" smtClean="0"/>
              <a:t>Used napkins</a:t>
            </a:r>
          </a:p>
          <a:p>
            <a:pPr lvl="1"/>
            <a:r>
              <a:rPr lang="en-US" dirty="0" smtClean="0"/>
              <a:t>Plastic salad container and lid</a:t>
            </a:r>
          </a:p>
          <a:p>
            <a:pPr lvl="1"/>
            <a:r>
              <a:rPr lang="en-US" dirty="0" smtClean="0"/>
              <a:t>Plastic dressing container</a:t>
            </a:r>
          </a:p>
          <a:p>
            <a:pPr lvl="1"/>
            <a:r>
              <a:rPr lang="en-US" dirty="0" smtClean="0"/>
              <a:t>Plastic silverware</a:t>
            </a:r>
          </a:p>
          <a:p>
            <a:pPr lvl="1"/>
            <a:r>
              <a:rPr lang="en-US" dirty="0" smtClean="0"/>
              <a:t>Drink cup</a:t>
            </a:r>
          </a:p>
          <a:p>
            <a:pPr lvl="1"/>
            <a:r>
              <a:rPr lang="en-US" dirty="0" smtClean="0"/>
              <a:t>Drink lid and straw</a:t>
            </a:r>
          </a:p>
          <a:p>
            <a:pPr lvl="1"/>
            <a:r>
              <a:rPr lang="en-US" dirty="0" smtClean="0"/>
              <a:t>Burger and fries wrapper</a:t>
            </a:r>
          </a:p>
          <a:p>
            <a:pPr lvl="1"/>
            <a:r>
              <a:rPr lang="en-US" dirty="0" smtClean="0"/>
              <a:t>Ketchup packet</a:t>
            </a:r>
          </a:p>
          <a:p>
            <a:r>
              <a:rPr lang="en-US" dirty="0" smtClean="0"/>
              <a:t>Ok… I got a small plastic dish of custard too </a:t>
            </a:r>
            <a:r>
              <a:rPr lang="en-US" dirty="0" smtClean="0">
                <a:sym typeface="Wingdings" pitchFamily="2" charset="2"/>
              </a:rPr>
              <a:t>:  Can I r</a:t>
            </a:r>
            <a:r>
              <a:rPr lang="en-US" dirty="0" smtClean="0"/>
              <a:t>ecycle the container and lid?  Spoon?</a:t>
            </a:r>
          </a:p>
        </p:txBody>
      </p:sp>
    </p:spTree>
    <p:extLst>
      <p:ext uri="{BB962C8B-B14F-4D97-AF65-F5344CB8AC3E}">
        <p14:creationId xmlns:p14="http://schemas.microsoft.com/office/powerpoint/2010/main" val="554827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  Dump them on 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343400"/>
            <a:ext cx="73152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Think of something later?  Send me an email:  </a:t>
            </a:r>
            <a:r>
              <a:rPr lang="en-US" dirty="0" smtClean="0">
                <a:hlinkClick r:id="rId2"/>
              </a:rPr>
              <a:t>sustainability@uww.edu</a:t>
            </a:r>
            <a:endParaRPr lang="en-US" dirty="0"/>
          </a:p>
          <a:p>
            <a:r>
              <a:rPr lang="en-US" dirty="0" smtClean="0"/>
              <a:t>Types of plastics accepted changes based on market prices, so contact John’s if you aren’t sure or want an update</a:t>
            </a:r>
          </a:p>
        </p:txBody>
      </p:sp>
      <p:pic>
        <p:nvPicPr>
          <p:cNvPr id="18434" name="Picture 2" descr="http://blog.brickhousesecurity.com/wp-content/uploads/landfi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5415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7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CAN</a:t>
            </a:r>
            <a:r>
              <a:rPr lang="en-US" dirty="0" smtClean="0"/>
              <a:t> You Recycle?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52600"/>
            <a:ext cx="7696199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Recyclables are COMMINGLED – put in same bin, no bag</a:t>
            </a:r>
          </a:p>
          <a:p>
            <a:r>
              <a:rPr lang="en-US" dirty="0" smtClean="0"/>
              <a:t>Paper</a:t>
            </a:r>
          </a:p>
          <a:p>
            <a:pPr lvl="1"/>
            <a:r>
              <a:rPr lang="en-US" sz="2000" dirty="0" smtClean="0"/>
              <a:t>Newspaper</a:t>
            </a:r>
            <a:r>
              <a:rPr lang="en-US" sz="2000" dirty="0"/>
              <a:t>, </a:t>
            </a:r>
            <a:r>
              <a:rPr lang="en-US" sz="2000" dirty="0" smtClean="0"/>
              <a:t>magazines, </a:t>
            </a:r>
            <a:r>
              <a:rPr lang="en-US" sz="2000" dirty="0"/>
              <a:t>and </a:t>
            </a:r>
            <a:r>
              <a:rPr lang="en-US" sz="2000" dirty="0" smtClean="0"/>
              <a:t>catalogs</a:t>
            </a:r>
          </a:p>
          <a:p>
            <a:pPr lvl="1"/>
            <a:r>
              <a:rPr lang="en-US" sz="2000" dirty="0" smtClean="0"/>
              <a:t>Paper bags</a:t>
            </a:r>
            <a:endParaRPr lang="en-US" sz="2000" dirty="0"/>
          </a:p>
          <a:p>
            <a:pPr lvl="1"/>
            <a:r>
              <a:rPr lang="en-US" sz="2000" dirty="0"/>
              <a:t>Office paper, including notebooks, </a:t>
            </a:r>
            <a:r>
              <a:rPr lang="en-US" sz="2000" dirty="0" smtClean="0"/>
              <a:t>folders, envelopes, </a:t>
            </a:r>
            <a:r>
              <a:rPr lang="en-US" sz="2000" dirty="0"/>
              <a:t>and printer paper</a:t>
            </a:r>
          </a:p>
          <a:p>
            <a:pPr lvl="1"/>
            <a:r>
              <a:rPr lang="en-US" sz="2000" dirty="0"/>
              <a:t>Any type of cardboard, including chipboard (dry food boxes) and </a:t>
            </a:r>
            <a:r>
              <a:rPr lang="en-US" sz="2000" dirty="0" smtClean="0"/>
              <a:t>relatively clean pizza boxes, juice boxes/food cartons</a:t>
            </a:r>
            <a:endParaRPr lang="en-US" sz="2000" dirty="0"/>
          </a:p>
          <a:p>
            <a:pPr lvl="1"/>
            <a:r>
              <a:rPr lang="en-US" sz="2000" dirty="0"/>
              <a:t>Shredded paper (in clear bags), junk mail, phone books and even paper back books</a:t>
            </a:r>
          </a:p>
          <a:p>
            <a:r>
              <a:rPr lang="en-US" dirty="0"/>
              <a:t>Plastic</a:t>
            </a:r>
          </a:p>
          <a:p>
            <a:pPr lvl="1"/>
            <a:r>
              <a:rPr lang="en-US" sz="2000" dirty="0"/>
              <a:t>Any </a:t>
            </a:r>
            <a:r>
              <a:rPr lang="en-US" sz="2000" dirty="0" smtClean="0"/>
              <a:t>type of container  with the number #1-7, including lids but NOT Styrofoam</a:t>
            </a:r>
            <a:endParaRPr lang="en-US" sz="2000" dirty="0"/>
          </a:p>
          <a:p>
            <a:r>
              <a:rPr lang="en-US" dirty="0"/>
              <a:t>Metal</a:t>
            </a:r>
          </a:p>
          <a:p>
            <a:pPr lvl="1"/>
            <a:r>
              <a:rPr lang="en-US" sz="2000" dirty="0"/>
              <a:t>Aluminum, </a:t>
            </a:r>
            <a:r>
              <a:rPr lang="en-US" sz="2000" dirty="0" smtClean="0"/>
              <a:t>tin, </a:t>
            </a:r>
            <a:r>
              <a:rPr lang="en-US" sz="2000" dirty="0"/>
              <a:t>and </a:t>
            </a:r>
            <a:r>
              <a:rPr lang="en-US" sz="2000" dirty="0" smtClean="0"/>
              <a:t>steel cans – includes larger amount of foil balled up</a:t>
            </a:r>
          </a:p>
          <a:p>
            <a:r>
              <a:rPr lang="en-US" dirty="0" smtClean="0"/>
              <a:t>Glass</a:t>
            </a:r>
            <a:endParaRPr lang="en-US" dirty="0"/>
          </a:p>
          <a:p>
            <a:pPr lvl="1"/>
            <a:r>
              <a:rPr lang="en-US" sz="2000" dirty="0"/>
              <a:t>Green, brown and </a:t>
            </a:r>
            <a:r>
              <a:rPr lang="en-US" sz="2000" dirty="0" smtClean="0"/>
              <a:t>clear containers, including lids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2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CAN’T</a:t>
            </a:r>
            <a:r>
              <a:rPr lang="en-US" dirty="0" smtClean="0"/>
              <a:t> You Recycle?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05000"/>
            <a:ext cx="7696199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Paper</a:t>
            </a:r>
          </a:p>
          <a:p>
            <a:pPr lvl="1"/>
            <a:r>
              <a:rPr lang="en-US" sz="2000" dirty="0" smtClean="0"/>
              <a:t>Dirty or contaminated items with food or grease</a:t>
            </a:r>
          </a:p>
          <a:p>
            <a:pPr lvl="1"/>
            <a:r>
              <a:rPr lang="en-US" sz="2000" dirty="0" smtClean="0"/>
              <a:t>Wax or plastic lined boxes and paper</a:t>
            </a:r>
            <a:endParaRPr lang="en-US" sz="2000" dirty="0"/>
          </a:p>
          <a:p>
            <a:r>
              <a:rPr lang="en-US" dirty="0"/>
              <a:t>Plastic</a:t>
            </a:r>
          </a:p>
          <a:p>
            <a:pPr lvl="1"/>
            <a:r>
              <a:rPr lang="en-US" sz="2000" dirty="0" smtClean="0"/>
              <a:t>Thin film, such as Saran Wrap or plastic bags and Styrofoam</a:t>
            </a:r>
            <a:endParaRPr lang="en-US" sz="2000" dirty="0"/>
          </a:p>
          <a:p>
            <a:r>
              <a:rPr lang="en-US" dirty="0"/>
              <a:t>Metal</a:t>
            </a:r>
          </a:p>
          <a:p>
            <a:pPr lvl="1"/>
            <a:r>
              <a:rPr lang="en-US" sz="2000" dirty="0" smtClean="0"/>
              <a:t>Random hunks of metal confuse or damage the recycling machines, but are harvested by magnets at landfills</a:t>
            </a:r>
            <a:endParaRPr lang="en-US" sz="2000" dirty="0"/>
          </a:p>
          <a:p>
            <a:r>
              <a:rPr lang="en-US" dirty="0"/>
              <a:t>Glass</a:t>
            </a:r>
          </a:p>
          <a:p>
            <a:pPr lvl="1"/>
            <a:r>
              <a:rPr lang="en-US" sz="2000" dirty="0" smtClean="0"/>
              <a:t>Panes of glass like windows and mirrors and broken glass cannot be recycled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6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Do the Numbers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4143375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all plastics are the same –different polymers </a:t>
            </a:r>
          </a:p>
          <a:p>
            <a:r>
              <a:rPr lang="en-US" sz="2000" dirty="0" smtClean="0"/>
              <a:t>Seven types of polymers:</a:t>
            </a:r>
          </a:p>
          <a:p>
            <a:pPr lvl="1"/>
            <a:r>
              <a:rPr lang="en-US" sz="1800" dirty="0"/>
              <a:t>1 – PET, </a:t>
            </a:r>
            <a:r>
              <a:rPr lang="en-US" sz="1800" dirty="0" err="1"/>
              <a:t>polyethlyene</a:t>
            </a:r>
            <a:r>
              <a:rPr lang="en-US" sz="1800" dirty="0"/>
              <a:t> </a:t>
            </a:r>
            <a:r>
              <a:rPr lang="en-US" sz="1800" dirty="0" smtClean="0"/>
              <a:t>terephthalate</a:t>
            </a:r>
          </a:p>
          <a:p>
            <a:pPr lvl="1"/>
            <a:r>
              <a:rPr lang="en-US" sz="1800" dirty="0" smtClean="0"/>
              <a:t>2 </a:t>
            </a:r>
            <a:r>
              <a:rPr lang="en-US" sz="1800" dirty="0"/>
              <a:t>– HDPE, high-density </a:t>
            </a:r>
            <a:r>
              <a:rPr lang="en-US" sz="1800" dirty="0" smtClean="0"/>
              <a:t>polyethylene</a:t>
            </a:r>
          </a:p>
          <a:p>
            <a:pPr lvl="1"/>
            <a:r>
              <a:rPr lang="en-US" sz="1800" dirty="0" smtClean="0"/>
              <a:t>3 </a:t>
            </a:r>
            <a:r>
              <a:rPr lang="en-US" sz="1800" dirty="0"/>
              <a:t>– PVC, polyvinyl </a:t>
            </a:r>
            <a:r>
              <a:rPr lang="en-US" sz="1800" dirty="0" smtClean="0"/>
              <a:t>chloride</a:t>
            </a:r>
          </a:p>
          <a:p>
            <a:pPr lvl="1"/>
            <a:r>
              <a:rPr lang="en-US" sz="1800" dirty="0" smtClean="0"/>
              <a:t>4 </a:t>
            </a:r>
            <a:r>
              <a:rPr lang="en-US" sz="1800" dirty="0"/>
              <a:t>– LDPE, low-density </a:t>
            </a:r>
            <a:r>
              <a:rPr lang="en-US" sz="1800" dirty="0" smtClean="0"/>
              <a:t>polyethylene</a:t>
            </a:r>
          </a:p>
          <a:p>
            <a:pPr lvl="1"/>
            <a:r>
              <a:rPr lang="en-US" sz="1800" dirty="0" smtClean="0"/>
              <a:t>5 </a:t>
            </a:r>
            <a:r>
              <a:rPr lang="en-US" sz="1800" dirty="0"/>
              <a:t>– PP, </a:t>
            </a:r>
            <a:r>
              <a:rPr lang="en-US" sz="1800" dirty="0" smtClean="0"/>
              <a:t>polypropylene</a:t>
            </a:r>
          </a:p>
          <a:p>
            <a:pPr lvl="1"/>
            <a:r>
              <a:rPr lang="en-US" sz="1800" dirty="0" smtClean="0"/>
              <a:t>6 </a:t>
            </a:r>
            <a:r>
              <a:rPr lang="en-US" sz="1800" dirty="0"/>
              <a:t>– PS/PS-E, polystyrene / expanded </a:t>
            </a:r>
            <a:r>
              <a:rPr lang="en-US" sz="1800" dirty="0" smtClean="0"/>
              <a:t>polystyrene</a:t>
            </a:r>
          </a:p>
          <a:p>
            <a:pPr lvl="1"/>
            <a:r>
              <a:rPr lang="en-US" sz="1800" dirty="0" smtClean="0"/>
              <a:t>7 </a:t>
            </a:r>
            <a:r>
              <a:rPr lang="en-US" sz="1800" dirty="0"/>
              <a:t>– OTHER, resins or multi-materials</a:t>
            </a:r>
          </a:p>
          <a:p>
            <a:endParaRPr lang="en-US" dirty="0"/>
          </a:p>
        </p:txBody>
      </p:sp>
      <p:pic>
        <p:nvPicPr>
          <p:cNvPr id="3076" name="Picture 4" descr="File:Plastic household i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96" y="3567652"/>
            <a:ext cx="4256804" cy="28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8.media.tumblr.com/tumblr_ksrfwmGLUu1qz5va1o1_r2_5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6" y="1823853"/>
            <a:ext cx="2885204" cy="16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4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QUIZ:  </a:t>
            </a:r>
            <a:r>
              <a:rPr lang="en-US" dirty="0"/>
              <a:t>Is this recyclable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490908" cy="1714947"/>
          </a:xfrm>
        </p:spPr>
        <p:txBody>
          <a:bodyPr/>
          <a:lstStyle/>
          <a:p>
            <a:r>
              <a:rPr lang="en-US" dirty="0" smtClean="0"/>
              <a:t>On a piece of paper numbered 1-10, please write YES if an item can be recycled and NO if it can’t be recycled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146" name="Picture 2" descr="http://bagitmovie.files.wordpress.com/2011/10/recyc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9148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7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#1:  Dew you Recycle?</a:t>
            </a:r>
            <a:endParaRPr lang="en-US" dirty="0"/>
          </a:p>
        </p:txBody>
      </p:sp>
      <p:pic>
        <p:nvPicPr>
          <p:cNvPr id="17410" name="Picture 2" descr="http://indianapublicmedia.org/eartheats/files/2011/03/2474643298_e77c48e85a_o-940x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629400" cy="44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8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#2:  Throw away the old homework in…? </a:t>
            </a:r>
            <a:endParaRPr lang="en-US" dirty="0"/>
          </a:p>
        </p:txBody>
      </p:sp>
      <p:pic>
        <p:nvPicPr>
          <p:cNvPr id="16388" name="Picture 4" descr="http://c2ccertified.org/images/product_images/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68463"/>
            <a:ext cx="6248400" cy="47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7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#3:  Paper…</a:t>
            </a:r>
            <a:endParaRPr lang="en-US" dirty="0"/>
          </a:p>
        </p:txBody>
      </p:sp>
      <p:pic>
        <p:nvPicPr>
          <p:cNvPr id="15364" name="Picture 4" descr="http://image.made-in-china.com/4f0j00PejTaAbGCzkF/Kraft-Paper-Bag-HBKR-00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657600" cy="45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13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167</TotalTime>
  <Words>1019</Words>
  <Application>Microsoft Office PowerPoint</Application>
  <PresentationFormat>On-screen Show (4:3)</PresentationFormat>
  <Paragraphs>146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Recycling in Whitewater!</vt:lpstr>
      <vt:lpstr>Waste - RecycleMania</vt:lpstr>
      <vt:lpstr>What CAN You Recycle?</vt:lpstr>
      <vt:lpstr>What CAN’T You Recycle?</vt:lpstr>
      <vt:lpstr>What Do the Numbers Mean?</vt:lpstr>
      <vt:lpstr>QUIZ:  Is this recyclable?</vt:lpstr>
      <vt:lpstr>Question #1:  Dew you Recycle?</vt:lpstr>
      <vt:lpstr>Question #2:  Throw away the old homework in…? </vt:lpstr>
      <vt:lpstr>Question #3:  Paper…</vt:lpstr>
      <vt:lpstr>Question #4:  … Or Plastic?</vt:lpstr>
      <vt:lpstr>Question #5:  Recycling bin’s favorite food?</vt:lpstr>
      <vt:lpstr>Question #6:  Tin can?  Steel can?  Recyclable can?</vt:lpstr>
      <vt:lpstr>Question #7:  Recycle the fish pouch?</vt:lpstr>
      <vt:lpstr>Question #8:  Trusty jars again and again?</vt:lpstr>
      <vt:lpstr>Question #9:  Color?</vt:lpstr>
      <vt:lpstr>Question #10:  Shape?</vt:lpstr>
      <vt:lpstr>Question #11:  Trick or treat?</vt:lpstr>
      <vt:lpstr>Question #12:An Ancient Evil…</vt:lpstr>
      <vt:lpstr>Question #13:  Souper Recyclable?</vt:lpstr>
      <vt:lpstr>Question #14:  Dead and Shriveled Love?</vt:lpstr>
      <vt:lpstr>BONUS:  Is my meal recyclable?</vt:lpstr>
      <vt:lpstr>Questions?  Dump them on me!</vt:lpstr>
    </vt:vector>
  </TitlesOfParts>
  <Company>UW-Whitewater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in Whitewater!</dc:title>
  <dc:creator>Wesley Enterline</dc:creator>
  <cp:lastModifiedBy>Enterline, Wesley J</cp:lastModifiedBy>
  <cp:revision>22</cp:revision>
  <dcterms:created xsi:type="dcterms:W3CDTF">2012-04-20T00:50:45Z</dcterms:created>
  <dcterms:modified xsi:type="dcterms:W3CDTF">2014-03-10T15:29:36Z</dcterms:modified>
</cp:coreProperties>
</file>