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3"/>
  </p:notesMasterIdLst>
  <p:sldIdLst>
    <p:sldId id="256" r:id="rId2"/>
    <p:sldId id="263" r:id="rId3"/>
    <p:sldId id="264" r:id="rId4"/>
    <p:sldId id="262" r:id="rId5"/>
    <p:sldId id="266" r:id="rId6"/>
    <p:sldId id="265" r:id="rId7"/>
    <p:sldId id="267" r:id="rId8"/>
    <p:sldId id="272" r:id="rId9"/>
    <p:sldId id="268" r:id="rId10"/>
    <p:sldId id="271" r:id="rId11"/>
    <p:sldId id="270" r:id="rId12"/>
    <p:sldId id="273" r:id="rId13"/>
    <p:sldId id="269" r:id="rId14"/>
    <p:sldId id="261" r:id="rId15"/>
    <p:sldId id="258" r:id="rId16"/>
    <p:sldId id="259" r:id="rId17"/>
    <p:sldId id="260" r:id="rId18"/>
    <p:sldId id="275" r:id="rId19"/>
    <p:sldId id="274"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51" autoAdjust="0"/>
  </p:normalViewPr>
  <p:slideViewPr>
    <p:cSldViewPr>
      <p:cViewPr varScale="1">
        <p:scale>
          <a:sx n="92" d="100"/>
          <a:sy n="92" d="100"/>
        </p:scale>
        <p:origin x="-111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B29B96-AE27-493C-8DB2-CAF404B0A2FD}" type="datetimeFigureOut">
              <a:rPr lang="en-US" smtClean="0"/>
              <a:pPr/>
              <a:t>3/22/2011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B9A732-239B-4B91-BC36-C8BFF2557EF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B9A732-239B-4B91-BC36-C8BFF2557EF1}"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B9A732-239B-4B91-BC36-C8BFF2557EF1}"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m</a:t>
            </a:r>
            <a:r>
              <a:rPr lang="en-US" dirty="0" smtClean="0"/>
              <a:t>any of our most fruitful conversations came about spontaneously and we took time to let them develop</a:t>
            </a:r>
          </a:p>
          <a:p>
            <a:pPr>
              <a:buFont typeface="Arial" pitchFamily="34" charset="0"/>
              <a:buChar char="•"/>
            </a:pPr>
            <a:r>
              <a:rPr lang="en-US" dirty="0" smtClean="0"/>
              <a:t>We provided a “speed networking” session the first day</a:t>
            </a:r>
          </a:p>
          <a:p>
            <a:pPr>
              <a:buFont typeface="Arial" pitchFamily="34" charset="0"/>
              <a:buChar char="•"/>
            </a:pPr>
            <a:r>
              <a:rPr lang="en-US" dirty="0" smtClean="0"/>
              <a:t>Getting to know their colleagues better was one of the most often benefit identified in our evaluations. Faculty often know little about what faculty outside their department or college are doing and our session provided a window of opportunity. Some of the most innovative projects involved exchanges between two disparate disciplines.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FB9A732-239B-4B91-BC36-C8BFF2557EF1}"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B9A732-239B-4B91-BC36-C8BFF2557EF1}"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one month later, one semester later -- to check in on progress and solicit a longer-term reflection</a:t>
            </a:r>
            <a:endParaRPr lang="en-US" dirty="0"/>
          </a:p>
        </p:txBody>
      </p:sp>
      <p:sp>
        <p:nvSpPr>
          <p:cNvPr id="4" name="Slide Number Placeholder 3"/>
          <p:cNvSpPr>
            <a:spLocks noGrp="1"/>
          </p:cNvSpPr>
          <p:nvPr>
            <p:ph type="sldNum" sz="quarter" idx="10"/>
          </p:nvPr>
        </p:nvSpPr>
        <p:spPr/>
        <p:txBody>
          <a:bodyPr/>
          <a:lstStyle/>
          <a:p>
            <a:fld id="{7FB9A732-239B-4B91-BC36-C8BFF2557EF1}"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65AB388-D2E9-4DF7-A93B-A210C38D5282}" type="datetimeFigureOut">
              <a:rPr lang="en-US" smtClean="0"/>
              <a:pPr/>
              <a:t>3/22/2011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A0315AD-5FEA-4931-BF4F-7DFCA17F83E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5AB388-D2E9-4DF7-A93B-A210C38D5282}" type="datetimeFigureOut">
              <a:rPr lang="en-US" smtClean="0"/>
              <a:pPr/>
              <a:t>3/22/2011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0315AD-5FEA-4931-BF4F-7DFCA17F83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5AB388-D2E9-4DF7-A93B-A210C38D5282}" type="datetimeFigureOut">
              <a:rPr lang="en-US" smtClean="0"/>
              <a:pPr/>
              <a:t>3/22/2011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0315AD-5FEA-4931-BF4F-7DFCA17F83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5AB388-D2E9-4DF7-A93B-A210C38D5282}" type="datetimeFigureOut">
              <a:rPr lang="en-US" smtClean="0"/>
              <a:pPr/>
              <a:t>3/22/2011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0315AD-5FEA-4931-BF4F-7DFCA17F83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65AB388-D2E9-4DF7-A93B-A210C38D5282}" type="datetimeFigureOut">
              <a:rPr lang="en-US" smtClean="0"/>
              <a:pPr/>
              <a:t>3/22/2011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0315AD-5FEA-4931-BF4F-7DFCA17F83E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5AB388-D2E9-4DF7-A93B-A210C38D5282}" type="datetimeFigureOut">
              <a:rPr lang="en-US" smtClean="0"/>
              <a:pPr/>
              <a:t>3/22/2011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A0315AD-5FEA-4931-BF4F-7DFCA17F83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65AB388-D2E9-4DF7-A93B-A210C38D5282}" type="datetimeFigureOut">
              <a:rPr lang="en-US" smtClean="0"/>
              <a:pPr/>
              <a:t>3/22/2011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A0315AD-5FEA-4931-BF4F-7DFCA17F83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65AB388-D2E9-4DF7-A93B-A210C38D5282}" type="datetimeFigureOut">
              <a:rPr lang="en-US" smtClean="0"/>
              <a:pPr/>
              <a:t>3/22/2011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A0315AD-5FEA-4931-BF4F-7DFCA17F83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65AB388-D2E9-4DF7-A93B-A210C38D5282}" type="datetimeFigureOut">
              <a:rPr lang="en-US" smtClean="0"/>
              <a:pPr/>
              <a:t>3/22/2011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A0315AD-5FEA-4931-BF4F-7DFCA17F83E8}"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5AB388-D2E9-4DF7-A93B-A210C38D5282}" type="datetimeFigureOut">
              <a:rPr lang="en-US" smtClean="0"/>
              <a:pPr/>
              <a:t>3/22/2011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A0315AD-5FEA-4931-BF4F-7DFCA17F83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65AB388-D2E9-4DF7-A93B-A210C38D5282}" type="datetimeFigureOut">
              <a:rPr lang="en-US" smtClean="0"/>
              <a:pPr/>
              <a:t>3/22/2011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A0315AD-5FEA-4931-BF4F-7DFCA17F83E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65AB388-D2E9-4DF7-A93B-A210C38D5282}" type="datetimeFigureOut">
              <a:rPr lang="en-US" smtClean="0"/>
              <a:pPr/>
              <a:t>3/22/2011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A0315AD-5FEA-4931-BF4F-7DFCA17F83E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cravecheese.com/dairy-farm.php?Sustainable-Story-3" TargetMode="Externa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hyperlink" Target="http://www.dnr.state.wi.us/org/land/er/sna/index.asp?SNA=3"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ampedwards.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alworthjefferson.iceagetrail.org/home" TargetMode="External"/><Relationship Id="rId2" Type="http://schemas.openxmlformats.org/officeDocument/2006/relationships/hyperlink" Target="http://www.uww.edu/sustainability/earthday"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mailto:enterlinwj03.@uww.edu" TargetMode="External"/><Relationship Id="rId2" Type="http://schemas.openxmlformats.org/officeDocument/2006/relationships/hyperlink" Target="mailto:sustainability@uww.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nr.wi.gov/org/LAND/facilities/glacial/documents.htm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9360" y="359898"/>
            <a:ext cx="7406640" cy="1472184"/>
          </a:xfrm>
        </p:spPr>
        <p:txBody>
          <a:bodyPr/>
          <a:lstStyle/>
          <a:p>
            <a:r>
              <a:rPr lang="en-US" dirty="0" smtClean="0"/>
              <a:t>The Savannah Project</a:t>
            </a:r>
            <a:endParaRPr lang="en-US" dirty="0"/>
          </a:p>
        </p:txBody>
      </p:sp>
      <p:sp>
        <p:nvSpPr>
          <p:cNvPr id="3" name="Subtitle 2"/>
          <p:cNvSpPr>
            <a:spLocks noGrp="1"/>
          </p:cNvSpPr>
          <p:nvPr>
            <p:ph type="subTitle" idx="1"/>
          </p:nvPr>
        </p:nvSpPr>
        <p:spPr>
          <a:xfrm>
            <a:off x="2499360" y="1850064"/>
            <a:ext cx="7406640" cy="1752600"/>
          </a:xfrm>
        </p:spPr>
        <p:txBody>
          <a:bodyPr/>
          <a:lstStyle/>
          <a:p>
            <a:r>
              <a:rPr lang="en-US" dirty="0" smtClean="0"/>
              <a:t>Sustainability Curriculum Workshop</a:t>
            </a:r>
          </a:p>
          <a:p>
            <a:r>
              <a:rPr lang="en-US" dirty="0" smtClean="0"/>
              <a:t>University of Wisconsin-Whitewater</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667000" y="2971800"/>
            <a:ext cx="4762500" cy="3181350"/>
          </a:xfrm>
          <a:prstGeom prst="rect">
            <a:avLst/>
          </a:prstGeom>
          <a:noFill/>
          <a:ln w="9525">
            <a:noFill/>
            <a:miter lim="800000"/>
            <a:headEnd/>
            <a:tailEnd/>
          </a:ln>
        </p:spPr>
      </p:pic>
      <p:pic>
        <p:nvPicPr>
          <p:cNvPr id="5" name="Picture 2" descr="C:\Documents and Settings\enterlinwj03\My Documents\My Pictures\uwwLogoBlack.png"/>
          <p:cNvPicPr>
            <a:picLocks noChangeAspect="1" noChangeArrowheads="1"/>
          </p:cNvPicPr>
          <p:nvPr/>
        </p:nvPicPr>
        <p:blipFill>
          <a:blip r:embed="rId3" cstate="print"/>
          <a:srcRect/>
          <a:stretch>
            <a:fillRect/>
          </a:stretch>
        </p:blipFill>
        <p:spPr bwMode="auto">
          <a:xfrm>
            <a:off x="4191000" y="90942"/>
            <a:ext cx="1524000" cy="36625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79438"/>
            <a:ext cx="7708392" cy="1143000"/>
          </a:xfrm>
        </p:spPr>
        <p:txBody>
          <a:bodyPr>
            <a:normAutofit fontScale="90000"/>
          </a:bodyPr>
          <a:lstStyle/>
          <a:p>
            <a:r>
              <a:rPr lang="en-US" sz="4400" dirty="0" smtClean="0"/>
              <a:t>Fall 2009:  </a:t>
            </a:r>
            <a:r>
              <a:rPr lang="en-US" sz="4400" dirty="0" err="1" smtClean="0"/>
              <a:t>Tallgrass</a:t>
            </a:r>
            <a:r>
              <a:rPr lang="en-US" sz="4400" dirty="0" smtClean="0"/>
              <a:t> Restoration LLC</a:t>
            </a:r>
            <a:endParaRPr lang="en-US" dirty="0"/>
          </a:p>
        </p:txBody>
      </p:sp>
      <p:sp>
        <p:nvSpPr>
          <p:cNvPr id="3" name="Content Placeholder 2"/>
          <p:cNvSpPr>
            <a:spLocks noGrp="1"/>
          </p:cNvSpPr>
          <p:nvPr>
            <p:ph idx="1"/>
          </p:nvPr>
        </p:nvSpPr>
        <p:spPr>
          <a:xfrm>
            <a:off x="1066800" y="1752600"/>
            <a:ext cx="5334000" cy="5105400"/>
          </a:xfrm>
        </p:spPr>
        <p:txBody>
          <a:bodyPr>
            <a:normAutofit fontScale="62500" lnSpcReduction="20000"/>
          </a:bodyPr>
          <a:lstStyle/>
          <a:p>
            <a:endParaRPr lang="en-US" dirty="0" smtClean="0"/>
          </a:p>
          <a:p>
            <a:endParaRPr lang="en-US" dirty="0" smtClean="0"/>
          </a:p>
          <a:p>
            <a:endParaRPr lang="en-US" dirty="0" smtClean="0"/>
          </a:p>
          <a:p>
            <a:r>
              <a:rPr lang="en-US" dirty="0" smtClean="0"/>
              <a:t>Presentation by local </a:t>
            </a:r>
            <a:r>
              <a:rPr lang="en-US" dirty="0" smtClean="0"/>
              <a:t>prairie management company with services that include:</a:t>
            </a:r>
          </a:p>
          <a:p>
            <a:pPr lvl="1"/>
            <a:r>
              <a:rPr lang="en-US" dirty="0" smtClean="0"/>
              <a:t>Native Plant Installation</a:t>
            </a:r>
          </a:p>
          <a:p>
            <a:pPr lvl="1"/>
            <a:r>
              <a:rPr lang="en-US" dirty="0" smtClean="0"/>
              <a:t>Invasive Species Control &amp; Natural Area Stewardship </a:t>
            </a:r>
          </a:p>
          <a:p>
            <a:pPr lvl="1"/>
            <a:r>
              <a:rPr lang="en-US" dirty="0" smtClean="0"/>
              <a:t>Buckthorn Clearing</a:t>
            </a:r>
          </a:p>
          <a:p>
            <a:pPr lvl="1"/>
            <a:r>
              <a:rPr lang="en-US" dirty="0" smtClean="0"/>
              <a:t>Shoreline Erosion Control</a:t>
            </a:r>
          </a:p>
          <a:p>
            <a:pPr lvl="1"/>
            <a:r>
              <a:rPr lang="en-US" dirty="0" smtClean="0"/>
              <a:t>Ravine Erosion Control</a:t>
            </a:r>
          </a:p>
          <a:p>
            <a:pPr lvl="1"/>
            <a:r>
              <a:rPr lang="en-US" dirty="0" smtClean="0"/>
              <a:t>Controlled Burns</a:t>
            </a:r>
          </a:p>
          <a:p>
            <a:pPr lvl="1"/>
            <a:r>
              <a:rPr lang="en-US" dirty="0" smtClean="0"/>
              <a:t>Ecological Consulting</a:t>
            </a:r>
          </a:p>
          <a:p>
            <a:pPr lvl="1"/>
            <a:r>
              <a:rPr lang="en-US" dirty="0" smtClean="0"/>
              <a:t>Rain Garden Design and Installation</a:t>
            </a:r>
          </a:p>
          <a:p>
            <a:pPr lvl="1"/>
            <a:r>
              <a:rPr lang="en-US" dirty="0" smtClean="0"/>
              <a:t>Naturalized Detention Basins</a:t>
            </a:r>
          </a:p>
          <a:p>
            <a:pPr lvl="1"/>
            <a:r>
              <a:rPr lang="en-US" dirty="0" smtClean="0"/>
              <a:t>Benefits of Prairie Over Turf</a:t>
            </a:r>
          </a:p>
          <a:p>
            <a:pPr lvl="1"/>
            <a:r>
              <a:rPr lang="en-US" dirty="0" smtClean="0"/>
              <a:t>Bridge Building</a:t>
            </a:r>
          </a:p>
        </p:txBody>
      </p:sp>
      <p:pic>
        <p:nvPicPr>
          <p:cNvPr id="4" name="Picture 2" descr="C:\Documents and Settings\enterlinwj03\My Documents\My Pictures\uwwLogoBlack.png"/>
          <p:cNvPicPr>
            <a:picLocks noChangeAspect="1" noChangeArrowheads="1"/>
          </p:cNvPicPr>
          <p:nvPr/>
        </p:nvPicPr>
        <p:blipFill>
          <a:blip r:embed="rId2" cstate="print"/>
          <a:srcRect/>
          <a:stretch>
            <a:fillRect/>
          </a:stretch>
        </p:blipFill>
        <p:spPr bwMode="auto">
          <a:xfrm>
            <a:off x="4191000" y="90942"/>
            <a:ext cx="1524000" cy="366258"/>
          </a:xfrm>
          <a:prstGeom prst="rect">
            <a:avLst/>
          </a:prstGeom>
          <a:noFill/>
          <a:ln w="9525">
            <a:noFill/>
            <a:miter lim="800000"/>
            <a:headEnd/>
            <a:tailEnd/>
          </a:ln>
        </p:spPr>
      </p:pic>
      <p:pic>
        <p:nvPicPr>
          <p:cNvPr id="29698" name="Picture 2" descr="Tallgrass Restoration: Land stewards providing ecological solutions: native plant installation, erosion control, invasive species control, natural areas management and prescribed burns"/>
          <p:cNvPicPr>
            <a:picLocks noChangeAspect="1" noChangeArrowheads="1"/>
          </p:cNvPicPr>
          <p:nvPr/>
        </p:nvPicPr>
        <p:blipFill>
          <a:blip r:embed="rId3" cstate="print"/>
          <a:srcRect/>
          <a:stretch>
            <a:fillRect/>
          </a:stretch>
        </p:blipFill>
        <p:spPr bwMode="auto">
          <a:xfrm>
            <a:off x="1447800" y="1752600"/>
            <a:ext cx="7467600" cy="762000"/>
          </a:xfrm>
          <a:prstGeom prst="rect">
            <a:avLst/>
          </a:prstGeom>
          <a:noFill/>
        </p:spPr>
      </p:pic>
      <p:pic>
        <p:nvPicPr>
          <p:cNvPr id="29699" name="Picture 3" descr="C:\Documents and Settings\EnterlinWJ03\My Documents\Downloads\5300_106480252303_94741887303_2339732_7177623_n.jpg"/>
          <p:cNvPicPr>
            <a:picLocks noChangeAspect="1" noChangeArrowheads="1"/>
          </p:cNvPicPr>
          <p:nvPr/>
        </p:nvPicPr>
        <p:blipFill>
          <a:blip r:embed="rId4" cstate="print"/>
          <a:srcRect/>
          <a:stretch>
            <a:fillRect/>
          </a:stretch>
        </p:blipFill>
        <p:spPr bwMode="auto">
          <a:xfrm>
            <a:off x="5867400" y="2667000"/>
            <a:ext cx="2971800" cy="2247900"/>
          </a:xfrm>
          <a:prstGeom prst="rect">
            <a:avLst/>
          </a:prstGeom>
          <a:noFill/>
        </p:spPr>
      </p:pic>
      <p:pic>
        <p:nvPicPr>
          <p:cNvPr id="29700" name="Picture 4" descr="C:\Documents and Settings\EnterlinWJ03\My Documents\Downloads\5300_106486577303_94741887303_2339757_7340960_n.jpg"/>
          <p:cNvPicPr>
            <a:picLocks noChangeAspect="1" noChangeArrowheads="1"/>
          </p:cNvPicPr>
          <p:nvPr/>
        </p:nvPicPr>
        <p:blipFill>
          <a:blip r:embed="rId5" cstate="print"/>
          <a:srcRect/>
          <a:stretch>
            <a:fillRect/>
          </a:stretch>
        </p:blipFill>
        <p:spPr bwMode="auto">
          <a:xfrm>
            <a:off x="5867400" y="4552950"/>
            <a:ext cx="2971800" cy="22288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79438"/>
            <a:ext cx="7498080" cy="1143000"/>
          </a:xfrm>
        </p:spPr>
        <p:txBody>
          <a:bodyPr>
            <a:normAutofit fontScale="90000"/>
          </a:bodyPr>
          <a:lstStyle/>
          <a:p>
            <a:r>
              <a:rPr lang="en-US" sz="4400" dirty="0" smtClean="0"/>
              <a:t>Spring 2010:  Crave Brothers Cheese Factory</a:t>
            </a:r>
            <a:endParaRPr lang="en-US" dirty="0"/>
          </a:p>
        </p:txBody>
      </p:sp>
      <p:sp>
        <p:nvSpPr>
          <p:cNvPr id="3" name="Content Placeholder 2"/>
          <p:cNvSpPr>
            <a:spLocks noGrp="1"/>
          </p:cNvSpPr>
          <p:nvPr>
            <p:ph idx="1"/>
          </p:nvPr>
        </p:nvSpPr>
        <p:spPr>
          <a:xfrm>
            <a:off x="1435608" y="1752600"/>
            <a:ext cx="7498080" cy="1447800"/>
          </a:xfrm>
        </p:spPr>
        <p:txBody>
          <a:bodyPr>
            <a:normAutofit fontScale="55000" lnSpcReduction="20000"/>
          </a:bodyPr>
          <a:lstStyle/>
          <a:p>
            <a:r>
              <a:rPr lang="en-US" dirty="0" smtClean="0"/>
              <a:t>Local dairy farm with anaerobic digester from Clear Horizons</a:t>
            </a:r>
          </a:p>
          <a:p>
            <a:r>
              <a:rPr lang="en-US" dirty="0" smtClean="0"/>
              <a:t>Generates enough electricity to power farm, cheese factory, and an additional 300 area homes</a:t>
            </a:r>
          </a:p>
          <a:p>
            <a:r>
              <a:rPr lang="en-US" dirty="0" smtClean="0"/>
              <a:t>Byproducts are used as fertilizer, animal bedding, and organic potting soil</a:t>
            </a:r>
          </a:p>
        </p:txBody>
      </p:sp>
      <p:pic>
        <p:nvPicPr>
          <p:cNvPr id="4" name="Picture 2" descr="C:\Documents and Settings\enterlinwj03\My Documents\My Pictures\uwwLogoBlack.png"/>
          <p:cNvPicPr>
            <a:picLocks noChangeAspect="1" noChangeArrowheads="1"/>
          </p:cNvPicPr>
          <p:nvPr/>
        </p:nvPicPr>
        <p:blipFill>
          <a:blip r:embed="rId2" cstate="print"/>
          <a:srcRect/>
          <a:stretch>
            <a:fillRect/>
          </a:stretch>
        </p:blipFill>
        <p:spPr bwMode="auto">
          <a:xfrm>
            <a:off x="4191000" y="90942"/>
            <a:ext cx="1524000" cy="366258"/>
          </a:xfrm>
          <a:prstGeom prst="rect">
            <a:avLst/>
          </a:prstGeom>
          <a:noFill/>
          <a:ln w="9525">
            <a:noFill/>
            <a:miter lim="800000"/>
            <a:headEnd/>
            <a:tailEnd/>
          </a:ln>
        </p:spPr>
      </p:pic>
      <p:pic>
        <p:nvPicPr>
          <p:cNvPr id="30721" name="Picture 1" descr="C:\Documents and Settings\EnterlinWJ03\Desktop\Sustainability Photos\IMG_2268.JPG"/>
          <p:cNvPicPr>
            <a:picLocks noChangeAspect="1" noChangeArrowheads="1"/>
          </p:cNvPicPr>
          <p:nvPr/>
        </p:nvPicPr>
        <p:blipFill>
          <a:blip r:embed="rId3" cstate="print"/>
          <a:srcRect/>
          <a:stretch>
            <a:fillRect/>
          </a:stretch>
        </p:blipFill>
        <p:spPr bwMode="auto">
          <a:xfrm>
            <a:off x="5068549" y="3810000"/>
            <a:ext cx="3999251" cy="2667000"/>
          </a:xfrm>
          <a:prstGeom prst="rect">
            <a:avLst/>
          </a:prstGeom>
          <a:noFill/>
        </p:spPr>
      </p:pic>
      <p:pic>
        <p:nvPicPr>
          <p:cNvPr id="30722" name="Picture 2" descr="C:\Documents and Settings\EnterlinWJ03\Desktop\Sustainability Photos\IMG_2237.JPG"/>
          <p:cNvPicPr>
            <a:picLocks noChangeAspect="1" noChangeArrowheads="1"/>
          </p:cNvPicPr>
          <p:nvPr/>
        </p:nvPicPr>
        <p:blipFill>
          <a:blip r:embed="rId4" cstate="print"/>
          <a:srcRect/>
          <a:stretch>
            <a:fillRect/>
          </a:stretch>
        </p:blipFill>
        <p:spPr bwMode="auto">
          <a:xfrm>
            <a:off x="1029949" y="2971800"/>
            <a:ext cx="3999249" cy="2666999"/>
          </a:xfrm>
          <a:prstGeom prst="rect">
            <a:avLst/>
          </a:prstGeom>
          <a:noFill/>
        </p:spPr>
      </p:pic>
      <p:sp>
        <p:nvSpPr>
          <p:cNvPr id="7" name="Rectangle 6"/>
          <p:cNvSpPr/>
          <p:nvPr/>
        </p:nvSpPr>
        <p:spPr>
          <a:xfrm>
            <a:off x="2362200" y="6488668"/>
            <a:ext cx="6096000" cy="369332"/>
          </a:xfrm>
          <a:prstGeom prst="rect">
            <a:avLst/>
          </a:prstGeom>
        </p:spPr>
        <p:txBody>
          <a:bodyPr wrap="square">
            <a:spAutoFit/>
          </a:bodyPr>
          <a:lstStyle/>
          <a:p>
            <a:r>
              <a:rPr lang="en-US" dirty="0" smtClean="0">
                <a:hlinkClick r:id="rId5"/>
              </a:rPr>
              <a:t>http://cravecheese.com/dairy-farm.php?Sustainable-Story-3</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EnterlinWJ03\Desktop\Sustainability Photos\IMG_2242.JPG"/>
          <p:cNvPicPr>
            <a:picLocks noChangeAspect="1" noChangeArrowheads="1"/>
          </p:cNvPicPr>
          <p:nvPr/>
        </p:nvPicPr>
        <p:blipFill>
          <a:blip r:embed="rId2" cstate="print"/>
          <a:srcRect/>
          <a:stretch>
            <a:fillRect/>
          </a:stretch>
        </p:blipFill>
        <p:spPr bwMode="auto">
          <a:xfrm>
            <a:off x="5944600" y="4724400"/>
            <a:ext cx="3199400" cy="2133600"/>
          </a:xfrm>
          <a:prstGeom prst="rect">
            <a:avLst/>
          </a:prstGeom>
          <a:noFill/>
        </p:spPr>
      </p:pic>
      <p:pic>
        <p:nvPicPr>
          <p:cNvPr id="6" name="Picture 5" descr="C:\Documents and Settings\EnterlinWJ03\Desktop\Sustainability Photos\IMG_2267.JPG"/>
          <p:cNvPicPr>
            <a:picLocks noChangeAspect="1" noChangeArrowheads="1"/>
          </p:cNvPicPr>
          <p:nvPr/>
        </p:nvPicPr>
        <p:blipFill>
          <a:blip r:embed="rId3" cstate="print"/>
          <a:srcRect/>
          <a:stretch>
            <a:fillRect/>
          </a:stretch>
        </p:blipFill>
        <p:spPr bwMode="auto">
          <a:xfrm>
            <a:off x="0" y="4724400"/>
            <a:ext cx="3199401" cy="2133600"/>
          </a:xfrm>
          <a:prstGeom prst="rect">
            <a:avLst/>
          </a:prstGeom>
          <a:noFill/>
        </p:spPr>
      </p:pic>
      <p:pic>
        <p:nvPicPr>
          <p:cNvPr id="36866" name="Picture 2" descr="C:\Documents and Settings\EnterlinWJ03\Desktop\Sustainability Photos\IMG_2272.JPG"/>
          <p:cNvPicPr>
            <a:picLocks noChangeAspect="1" noChangeArrowheads="1"/>
          </p:cNvPicPr>
          <p:nvPr/>
        </p:nvPicPr>
        <p:blipFill>
          <a:blip r:embed="rId4" cstate="print"/>
          <a:srcRect/>
          <a:stretch>
            <a:fillRect/>
          </a:stretch>
        </p:blipFill>
        <p:spPr bwMode="auto">
          <a:xfrm>
            <a:off x="5943600" y="1600200"/>
            <a:ext cx="3200400" cy="2134267"/>
          </a:xfrm>
          <a:prstGeom prst="rect">
            <a:avLst/>
          </a:prstGeom>
          <a:noFill/>
        </p:spPr>
      </p:pic>
      <p:sp>
        <p:nvSpPr>
          <p:cNvPr id="8" name="Title 1"/>
          <p:cNvSpPr txBox="1">
            <a:spLocks/>
          </p:cNvSpPr>
          <p:nvPr/>
        </p:nvSpPr>
        <p:spPr>
          <a:xfrm>
            <a:off x="1435608" y="579438"/>
            <a:ext cx="7498080" cy="1143000"/>
          </a:xfrm>
          <a:prstGeom prst="rect">
            <a:avLst/>
          </a:prstGeom>
        </p:spPr>
        <p:txBody>
          <a:bodyPr anchor="ct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Spring 2010:  Crave Brothers Cheese Factory</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9" name="Picture 2" descr="C:\Documents and Settings\enterlinwj03\My Documents\My Pictures\uwwLogoBlack.png"/>
          <p:cNvPicPr>
            <a:picLocks noChangeAspect="1" noChangeArrowheads="1"/>
          </p:cNvPicPr>
          <p:nvPr/>
        </p:nvPicPr>
        <p:blipFill>
          <a:blip r:embed="rId5" cstate="print"/>
          <a:srcRect/>
          <a:stretch>
            <a:fillRect/>
          </a:stretch>
        </p:blipFill>
        <p:spPr bwMode="auto">
          <a:xfrm>
            <a:off x="4191000" y="90942"/>
            <a:ext cx="1524000" cy="366258"/>
          </a:xfrm>
          <a:prstGeom prst="rect">
            <a:avLst/>
          </a:prstGeom>
          <a:noFill/>
          <a:ln w="9525">
            <a:noFill/>
            <a:miter lim="800000"/>
            <a:headEnd/>
            <a:tailEnd/>
          </a:ln>
        </p:spPr>
      </p:pic>
      <p:pic>
        <p:nvPicPr>
          <p:cNvPr id="1026" name="Picture 2" descr="C:\Documents and Settings\EnterlinWJ03\Desktop\Sustainability Photos\IMG_2248.JPG"/>
          <p:cNvPicPr>
            <a:picLocks noChangeAspect="1" noChangeArrowheads="1"/>
          </p:cNvPicPr>
          <p:nvPr/>
        </p:nvPicPr>
        <p:blipFill>
          <a:blip r:embed="rId6" cstate="print"/>
          <a:srcRect/>
          <a:stretch>
            <a:fillRect/>
          </a:stretch>
        </p:blipFill>
        <p:spPr bwMode="auto">
          <a:xfrm>
            <a:off x="0" y="1600200"/>
            <a:ext cx="3200399" cy="2134266"/>
          </a:xfrm>
          <a:prstGeom prst="rect">
            <a:avLst/>
          </a:prstGeom>
          <a:noFill/>
        </p:spPr>
      </p:pic>
      <p:pic>
        <p:nvPicPr>
          <p:cNvPr id="5" name="Picture 4" descr="C:\Documents and Settings\EnterlinWJ03\Desktop\Sustainability Photos\IMG_2262.JPG"/>
          <p:cNvPicPr>
            <a:picLocks noChangeAspect="1" noChangeArrowheads="1"/>
          </p:cNvPicPr>
          <p:nvPr/>
        </p:nvPicPr>
        <p:blipFill>
          <a:blip r:embed="rId7" cstate="print"/>
          <a:srcRect/>
          <a:stretch>
            <a:fillRect/>
          </a:stretch>
        </p:blipFill>
        <p:spPr bwMode="auto">
          <a:xfrm>
            <a:off x="2514600" y="2590800"/>
            <a:ext cx="4109663" cy="2743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79438"/>
            <a:ext cx="7498080" cy="1143000"/>
          </a:xfrm>
        </p:spPr>
        <p:txBody>
          <a:bodyPr>
            <a:normAutofit fontScale="90000"/>
          </a:bodyPr>
          <a:lstStyle/>
          <a:p>
            <a:r>
              <a:rPr lang="en-US" sz="4400" dirty="0" smtClean="0"/>
              <a:t>Spring 2010:  </a:t>
            </a:r>
            <a:r>
              <a:rPr lang="en-US" sz="4400" dirty="0" err="1" smtClean="0"/>
              <a:t>Faville</a:t>
            </a:r>
            <a:r>
              <a:rPr lang="en-US" sz="4400" dirty="0" smtClean="0"/>
              <a:t> Prairie State Natural Area</a:t>
            </a:r>
            <a:endParaRPr lang="en-US" dirty="0"/>
          </a:p>
        </p:txBody>
      </p:sp>
      <p:pic>
        <p:nvPicPr>
          <p:cNvPr id="4" name="Picture 2" descr="C:\Documents and Settings\enterlinwj03\My Documents\My Pictures\uwwLogoBlack.png"/>
          <p:cNvPicPr>
            <a:picLocks noChangeAspect="1" noChangeArrowheads="1"/>
          </p:cNvPicPr>
          <p:nvPr/>
        </p:nvPicPr>
        <p:blipFill>
          <a:blip r:embed="rId2" cstate="print"/>
          <a:srcRect/>
          <a:stretch>
            <a:fillRect/>
          </a:stretch>
        </p:blipFill>
        <p:spPr bwMode="auto">
          <a:xfrm>
            <a:off x="4191000" y="90942"/>
            <a:ext cx="1524000" cy="366258"/>
          </a:xfrm>
          <a:prstGeom prst="rect">
            <a:avLst/>
          </a:prstGeom>
          <a:noFill/>
          <a:ln w="9525">
            <a:noFill/>
            <a:miter lim="800000"/>
            <a:headEnd/>
            <a:tailEnd/>
          </a:ln>
        </p:spPr>
      </p:pic>
      <p:pic>
        <p:nvPicPr>
          <p:cNvPr id="31745" name="Picture 1" descr="C:\Documents and Settings\EnterlinWJ03\Desktop\Sustainability Photos\IMG_2276.JPG"/>
          <p:cNvPicPr>
            <a:picLocks noChangeAspect="1" noChangeArrowheads="1"/>
          </p:cNvPicPr>
          <p:nvPr/>
        </p:nvPicPr>
        <p:blipFill>
          <a:blip r:embed="rId3" cstate="print"/>
          <a:srcRect/>
          <a:stretch>
            <a:fillRect/>
          </a:stretch>
        </p:blipFill>
        <p:spPr bwMode="auto">
          <a:xfrm>
            <a:off x="1905000" y="4114800"/>
            <a:ext cx="3124200" cy="2083451"/>
          </a:xfrm>
          <a:prstGeom prst="rect">
            <a:avLst/>
          </a:prstGeom>
          <a:noFill/>
        </p:spPr>
      </p:pic>
      <p:pic>
        <p:nvPicPr>
          <p:cNvPr id="31746" name="Picture 2" descr="C:\Documents and Settings\EnterlinWJ03\Desktop\Sustainability Photos\IMG_2277.JPG"/>
          <p:cNvPicPr>
            <a:picLocks noChangeAspect="1" noChangeArrowheads="1"/>
          </p:cNvPicPr>
          <p:nvPr/>
        </p:nvPicPr>
        <p:blipFill>
          <a:blip r:embed="rId4" cstate="print"/>
          <a:srcRect/>
          <a:stretch>
            <a:fillRect/>
          </a:stretch>
        </p:blipFill>
        <p:spPr bwMode="auto">
          <a:xfrm>
            <a:off x="1905000" y="1981200"/>
            <a:ext cx="3124200" cy="2083451"/>
          </a:xfrm>
          <a:prstGeom prst="rect">
            <a:avLst/>
          </a:prstGeom>
          <a:noFill/>
        </p:spPr>
      </p:pic>
      <p:pic>
        <p:nvPicPr>
          <p:cNvPr id="31747" name="Picture 3" descr="C:\Documents and Settings\EnterlinWJ03\Desktop\Sustainability Photos\IMG_2279.JPG"/>
          <p:cNvPicPr>
            <a:picLocks noChangeAspect="1" noChangeArrowheads="1"/>
          </p:cNvPicPr>
          <p:nvPr/>
        </p:nvPicPr>
        <p:blipFill>
          <a:blip r:embed="rId5" cstate="print"/>
          <a:srcRect/>
          <a:stretch>
            <a:fillRect/>
          </a:stretch>
        </p:blipFill>
        <p:spPr bwMode="auto">
          <a:xfrm>
            <a:off x="5105400" y="4114800"/>
            <a:ext cx="3124200" cy="2079546"/>
          </a:xfrm>
          <a:prstGeom prst="rect">
            <a:avLst/>
          </a:prstGeom>
          <a:noFill/>
        </p:spPr>
      </p:pic>
      <p:pic>
        <p:nvPicPr>
          <p:cNvPr id="31748" name="Picture 4" descr="C:\Documents and Settings\EnterlinWJ03\Desktop\Sustainability Photos\IMG_2282.JPG"/>
          <p:cNvPicPr>
            <a:picLocks noChangeAspect="1" noChangeArrowheads="1"/>
          </p:cNvPicPr>
          <p:nvPr/>
        </p:nvPicPr>
        <p:blipFill>
          <a:blip r:embed="rId6" cstate="print"/>
          <a:srcRect/>
          <a:stretch>
            <a:fillRect/>
          </a:stretch>
        </p:blipFill>
        <p:spPr bwMode="auto">
          <a:xfrm>
            <a:off x="5105400" y="1981200"/>
            <a:ext cx="3124413" cy="2083593"/>
          </a:xfrm>
          <a:prstGeom prst="rect">
            <a:avLst/>
          </a:prstGeom>
          <a:noFill/>
        </p:spPr>
      </p:pic>
      <p:sp>
        <p:nvSpPr>
          <p:cNvPr id="9" name="Rectangle 8"/>
          <p:cNvSpPr/>
          <p:nvPr/>
        </p:nvSpPr>
        <p:spPr>
          <a:xfrm>
            <a:off x="2209800" y="6248400"/>
            <a:ext cx="5791200" cy="369332"/>
          </a:xfrm>
          <a:prstGeom prst="rect">
            <a:avLst/>
          </a:prstGeom>
        </p:spPr>
        <p:txBody>
          <a:bodyPr wrap="square">
            <a:spAutoFit/>
          </a:bodyPr>
          <a:lstStyle/>
          <a:p>
            <a:r>
              <a:rPr lang="en-US" dirty="0" smtClean="0">
                <a:hlinkClick r:id="rId7"/>
              </a:rPr>
              <a:t>http://www.dnr.state.wi.us/org/land/er/sna/index.asp?SNA=3</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and Interaction</a:t>
            </a:r>
            <a:endParaRPr lang="en-US" dirty="0"/>
          </a:p>
        </p:txBody>
      </p:sp>
      <p:sp>
        <p:nvSpPr>
          <p:cNvPr id="3" name="Content Placeholder 2"/>
          <p:cNvSpPr>
            <a:spLocks noGrp="1"/>
          </p:cNvSpPr>
          <p:nvPr>
            <p:ph idx="1"/>
          </p:nvPr>
        </p:nvSpPr>
        <p:spPr>
          <a:xfrm>
            <a:off x="1435608" y="1447800"/>
            <a:ext cx="7403592" cy="1066800"/>
          </a:xfrm>
        </p:spPr>
        <p:txBody>
          <a:bodyPr>
            <a:normAutofit fontScale="70000" lnSpcReduction="20000"/>
          </a:bodyPr>
          <a:lstStyle/>
          <a:p>
            <a:r>
              <a:rPr lang="en-US" dirty="0"/>
              <a:t>Avoid over-scheduling time within the </a:t>
            </a:r>
            <a:r>
              <a:rPr lang="en-US" dirty="0" smtClean="0"/>
              <a:t>sessions</a:t>
            </a:r>
          </a:p>
          <a:p>
            <a:r>
              <a:rPr lang="en-US" dirty="0" smtClean="0"/>
              <a:t>Provide an ice-breaker and other activities for participants to get to know each other better</a:t>
            </a:r>
          </a:p>
          <a:p>
            <a:endParaRPr lang="en-US" dirty="0"/>
          </a:p>
          <a:p>
            <a:endParaRPr lang="en-US" dirty="0"/>
          </a:p>
        </p:txBody>
      </p:sp>
      <p:pic>
        <p:nvPicPr>
          <p:cNvPr id="4" name="Picture 2" descr="C:\Documents and Settings\enterlinwj03\My Documents\My Pictures\uwwLogoBlack.png"/>
          <p:cNvPicPr>
            <a:picLocks noChangeAspect="1" noChangeArrowheads="1"/>
          </p:cNvPicPr>
          <p:nvPr/>
        </p:nvPicPr>
        <p:blipFill>
          <a:blip r:embed="rId3" cstate="print"/>
          <a:srcRect/>
          <a:stretch>
            <a:fillRect/>
          </a:stretch>
        </p:blipFill>
        <p:spPr bwMode="auto">
          <a:xfrm>
            <a:off x="4191000" y="90942"/>
            <a:ext cx="1524000" cy="366258"/>
          </a:xfrm>
          <a:prstGeom prst="rect">
            <a:avLst/>
          </a:prstGeom>
          <a:noFill/>
          <a:ln w="9525">
            <a:noFill/>
            <a:miter lim="800000"/>
            <a:headEnd/>
            <a:tailEnd/>
          </a:ln>
        </p:spPr>
      </p:pic>
      <p:pic>
        <p:nvPicPr>
          <p:cNvPr id="24577" name="Picture 1" descr="C:\Documents and Settings\EnterlinWJ03\Desktop\Sustainability Photos\IMG_1612.JPG"/>
          <p:cNvPicPr>
            <a:picLocks noChangeAspect="1" noChangeArrowheads="1"/>
          </p:cNvPicPr>
          <p:nvPr/>
        </p:nvPicPr>
        <p:blipFill>
          <a:blip r:embed="rId4" cstate="print"/>
          <a:srcRect/>
          <a:stretch>
            <a:fillRect/>
          </a:stretch>
        </p:blipFill>
        <p:spPr bwMode="auto">
          <a:xfrm>
            <a:off x="3962400" y="2971800"/>
            <a:ext cx="5029200" cy="3353848"/>
          </a:xfrm>
          <a:prstGeom prst="rect">
            <a:avLst/>
          </a:prstGeom>
          <a:noFill/>
        </p:spPr>
      </p:pic>
      <p:pic>
        <p:nvPicPr>
          <p:cNvPr id="24578" name="Picture 2" descr="C:\Documents and Settings\EnterlinWJ03\Desktop\Sustainability Photos\IMG_1606.JPG"/>
          <p:cNvPicPr>
            <a:picLocks noChangeAspect="1" noChangeArrowheads="1"/>
          </p:cNvPicPr>
          <p:nvPr/>
        </p:nvPicPr>
        <p:blipFill>
          <a:blip r:embed="rId5" cstate="print"/>
          <a:srcRect/>
          <a:stretch>
            <a:fillRect/>
          </a:stretch>
        </p:blipFill>
        <p:spPr bwMode="auto">
          <a:xfrm>
            <a:off x="1219200" y="2742152"/>
            <a:ext cx="2591610" cy="3886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Loves a Field Trip!</a:t>
            </a:r>
            <a:endParaRPr lang="en-US" dirty="0"/>
          </a:p>
        </p:txBody>
      </p:sp>
      <p:sp>
        <p:nvSpPr>
          <p:cNvPr id="3" name="Content Placeholder 2"/>
          <p:cNvSpPr>
            <a:spLocks noGrp="1"/>
          </p:cNvSpPr>
          <p:nvPr>
            <p:ph idx="1"/>
          </p:nvPr>
        </p:nvSpPr>
        <p:spPr>
          <a:xfrm>
            <a:off x="1066800" y="1295400"/>
            <a:ext cx="8077200" cy="1676400"/>
          </a:xfrm>
        </p:spPr>
        <p:txBody>
          <a:bodyPr>
            <a:normAutofit fontScale="70000" lnSpcReduction="20000"/>
          </a:bodyPr>
          <a:lstStyle/>
          <a:p>
            <a:pPr fontAlgn="base"/>
            <a:r>
              <a:rPr lang="en-US" dirty="0" smtClean="0"/>
              <a:t>Very </a:t>
            </a:r>
            <a:r>
              <a:rPr lang="en-US" dirty="0"/>
              <a:t>popular and achieved several of our </a:t>
            </a:r>
            <a:r>
              <a:rPr lang="en-US" dirty="0" smtClean="0"/>
              <a:t>goals:</a:t>
            </a:r>
            <a:endParaRPr lang="en-US" dirty="0"/>
          </a:p>
          <a:p>
            <a:pPr lvl="1" fontAlgn="base"/>
            <a:r>
              <a:rPr lang="en-US" dirty="0" smtClean="0"/>
              <a:t>Exposed </a:t>
            </a:r>
            <a:r>
              <a:rPr lang="en-US" dirty="0"/>
              <a:t>faculty to </a:t>
            </a:r>
            <a:r>
              <a:rPr lang="en-US" dirty="0" smtClean="0"/>
              <a:t>nearby </a:t>
            </a:r>
            <a:r>
              <a:rPr lang="en-US" dirty="0"/>
              <a:t>off-campus </a:t>
            </a:r>
            <a:r>
              <a:rPr lang="en-US" dirty="0" smtClean="0"/>
              <a:t>resources.</a:t>
            </a:r>
          </a:p>
          <a:p>
            <a:pPr lvl="1" fontAlgn="base"/>
            <a:r>
              <a:rPr lang="en-US" dirty="0" smtClean="0"/>
              <a:t>Moving </a:t>
            </a:r>
            <a:r>
              <a:rPr lang="en-US" dirty="0"/>
              <a:t>faculty outside of their traditional academic </a:t>
            </a:r>
            <a:r>
              <a:rPr lang="en-US" dirty="0" smtClean="0"/>
              <a:t>surrounding.</a:t>
            </a:r>
            <a:endParaRPr lang="en-US" dirty="0"/>
          </a:p>
          <a:p>
            <a:pPr lvl="1" fontAlgn="base"/>
            <a:r>
              <a:rPr lang="en-US" dirty="0"/>
              <a:t>It further created connections between </a:t>
            </a:r>
            <a:r>
              <a:rPr lang="en-US" dirty="0" smtClean="0"/>
              <a:t>colleagues.</a:t>
            </a:r>
            <a:endParaRPr lang="en-US" dirty="0"/>
          </a:p>
          <a:p>
            <a:pPr lvl="1" fontAlgn="base"/>
            <a:r>
              <a:rPr lang="en-US" dirty="0"/>
              <a:t>It was an enjoyable </a:t>
            </a:r>
            <a:r>
              <a:rPr lang="en-US" dirty="0" smtClean="0"/>
              <a:t>experience to associate with sustainability!</a:t>
            </a:r>
            <a:endParaRPr lang="en-US" dirty="0"/>
          </a:p>
        </p:txBody>
      </p:sp>
      <p:pic>
        <p:nvPicPr>
          <p:cNvPr id="4" name="Picture 2" descr="C:\Documents and Settings\enterlinwj03\My Documents\My Pictures\uwwLogoBlack.png"/>
          <p:cNvPicPr>
            <a:picLocks noChangeAspect="1" noChangeArrowheads="1"/>
          </p:cNvPicPr>
          <p:nvPr/>
        </p:nvPicPr>
        <p:blipFill>
          <a:blip r:embed="rId3" cstate="print"/>
          <a:srcRect/>
          <a:stretch>
            <a:fillRect/>
          </a:stretch>
        </p:blipFill>
        <p:spPr bwMode="auto">
          <a:xfrm>
            <a:off x="4191000" y="90942"/>
            <a:ext cx="1524000" cy="366258"/>
          </a:xfrm>
          <a:prstGeom prst="rect">
            <a:avLst/>
          </a:prstGeom>
          <a:noFill/>
          <a:ln w="9525">
            <a:noFill/>
            <a:miter lim="800000"/>
            <a:headEnd/>
            <a:tailEnd/>
          </a:ln>
        </p:spPr>
      </p:pic>
      <p:pic>
        <p:nvPicPr>
          <p:cNvPr id="22529" name="Picture 1" descr="C:\Documents and Settings\EnterlinWJ03\Desktop\Sustainability Photos\IMG_1617.JPG"/>
          <p:cNvPicPr>
            <a:picLocks noChangeAspect="1" noChangeArrowheads="1"/>
          </p:cNvPicPr>
          <p:nvPr/>
        </p:nvPicPr>
        <p:blipFill>
          <a:blip r:embed="rId4" cstate="print"/>
          <a:srcRect/>
          <a:stretch>
            <a:fillRect/>
          </a:stretch>
        </p:blipFill>
        <p:spPr bwMode="auto">
          <a:xfrm>
            <a:off x="152400" y="3251121"/>
            <a:ext cx="5180100" cy="3454479"/>
          </a:xfrm>
          <a:prstGeom prst="rect">
            <a:avLst/>
          </a:prstGeom>
          <a:noFill/>
        </p:spPr>
      </p:pic>
      <p:pic>
        <p:nvPicPr>
          <p:cNvPr id="22532" name="Picture 4" descr="C:\Documents and Settings\EnterlinWJ03\Desktop\Sustainability Photos\IMG_1618.JPG"/>
          <p:cNvPicPr>
            <a:picLocks noChangeAspect="1" noChangeArrowheads="1"/>
          </p:cNvPicPr>
          <p:nvPr/>
        </p:nvPicPr>
        <p:blipFill>
          <a:blip r:embed="rId5" cstate="print"/>
          <a:srcRect/>
          <a:stretch>
            <a:fillRect/>
          </a:stretch>
        </p:blipFill>
        <p:spPr bwMode="auto">
          <a:xfrm>
            <a:off x="4800600" y="5105400"/>
            <a:ext cx="2628079" cy="1752600"/>
          </a:xfrm>
          <a:prstGeom prst="rect">
            <a:avLst/>
          </a:prstGeom>
          <a:noFill/>
        </p:spPr>
      </p:pic>
      <p:pic>
        <p:nvPicPr>
          <p:cNvPr id="22531" name="Picture 3" descr="C:\Documents and Settings\EnterlinWJ03\Desktop\Sustainability Photos\IMG_1616.JPG"/>
          <p:cNvPicPr>
            <a:picLocks noChangeAspect="1" noChangeArrowheads="1"/>
          </p:cNvPicPr>
          <p:nvPr/>
        </p:nvPicPr>
        <p:blipFill>
          <a:blip r:embed="rId6" cstate="print"/>
          <a:srcRect/>
          <a:stretch>
            <a:fillRect/>
          </a:stretch>
        </p:blipFill>
        <p:spPr bwMode="auto">
          <a:xfrm>
            <a:off x="4800600" y="2971800"/>
            <a:ext cx="2628079" cy="1752600"/>
          </a:xfrm>
          <a:prstGeom prst="rect">
            <a:avLst/>
          </a:prstGeom>
          <a:noFill/>
        </p:spPr>
      </p:pic>
      <p:pic>
        <p:nvPicPr>
          <p:cNvPr id="22530" name="Picture 2" descr="C:\Documents and Settings\EnterlinWJ03\Desktop\Sustainability Photos\IMG_1619.JPG"/>
          <p:cNvPicPr>
            <a:picLocks noChangeAspect="1" noChangeArrowheads="1"/>
          </p:cNvPicPr>
          <p:nvPr/>
        </p:nvPicPr>
        <p:blipFill>
          <a:blip r:embed="rId7" cstate="print"/>
          <a:srcRect/>
          <a:stretch>
            <a:fillRect/>
          </a:stretch>
        </p:blipFill>
        <p:spPr bwMode="auto">
          <a:xfrm>
            <a:off x="6477000" y="4038600"/>
            <a:ext cx="2667000" cy="177855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is Good?</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“Homework” </a:t>
            </a:r>
            <a:r>
              <a:rPr lang="en-US" dirty="0"/>
              <a:t>at the end of each day to complete by the next </a:t>
            </a:r>
            <a:r>
              <a:rPr lang="en-US" dirty="0" smtClean="0"/>
              <a:t>session.</a:t>
            </a:r>
          </a:p>
          <a:p>
            <a:pPr lvl="0"/>
            <a:r>
              <a:rPr lang="en-US" dirty="0" smtClean="0"/>
              <a:t>Homework was intended to meet certain objectives: </a:t>
            </a:r>
            <a:endParaRPr lang="en-US" dirty="0"/>
          </a:p>
          <a:p>
            <a:pPr lvl="1"/>
            <a:r>
              <a:rPr lang="en-US" dirty="0" smtClean="0"/>
              <a:t>Forced </a:t>
            </a:r>
            <a:r>
              <a:rPr lang="en-US" dirty="0"/>
              <a:t>participants to further reflect on the discussions of the day</a:t>
            </a:r>
            <a:r>
              <a:rPr lang="en-US" dirty="0" smtClean="0"/>
              <a:t>.</a:t>
            </a:r>
          </a:p>
          <a:p>
            <a:pPr lvl="1"/>
            <a:r>
              <a:rPr lang="en-US" dirty="0" smtClean="0"/>
              <a:t>Encouraged to develop their </a:t>
            </a:r>
            <a:r>
              <a:rPr lang="en-US" dirty="0"/>
              <a:t>“craziest” </a:t>
            </a:r>
            <a:r>
              <a:rPr lang="en-US" dirty="0" smtClean="0"/>
              <a:t>idea to increase the likelihood they actually </a:t>
            </a:r>
            <a:r>
              <a:rPr lang="en-US" dirty="0"/>
              <a:t>carry them out.</a:t>
            </a:r>
          </a:p>
          <a:p>
            <a:pPr lvl="1"/>
            <a:r>
              <a:rPr lang="en-US" dirty="0" smtClean="0"/>
              <a:t>Homework was submitted online and provided good feedback to how discussion could be led the next day.</a:t>
            </a:r>
          </a:p>
          <a:p>
            <a:pPr lvl="1"/>
            <a:r>
              <a:rPr lang="en-US" dirty="0" smtClean="0"/>
              <a:t>Began work on final objective of syllabus change.</a:t>
            </a:r>
            <a:endParaRPr lang="en-US" dirty="0"/>
          </a:p>
          <a:p>
            <a:endParaRPr lang="en-US" dirty="0"/>
          </a:p>
        </p:txBody>
      </p:sp>
      <p:pic>
        <p:nvPicPr>
          <p:cNvPr id="4" name="Picture 2" descr="C:\Documents and Settings\enterlinwj03\My Documents\My Pictures\uwwLogoBlack.png"/>
          <p:cNvPicPr>
            <a:picLocks noChangeAspect="1" noChangeArrowheads="1"/>
          </p:cNvPicPr>
          <p:nvPr/>
        </p:nvPicPr>
        <p:blipFill>
          <a:blip r:embed="rId2" cstate="print"/>
          <a:srcRect/>
          <a:stretch>
            <a:fillRect/>
          </a:stretch>
        </p:blipFill>
        <p:spPr bwMode="auto">
          <a:xfrm>
            <a:off x="4191000" y="90942"/>
            <a:ext cx="1524000" cy="36625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1435608" y="1447800"/>
            <a:ext cx="7498080" cy="4724400"/>
          </a:xfrm>
        </p:spPr>
        <p:txBody>
          <a:bodyPr>
            <a:normAutofit fontScale="85000" lnSpcReduction="20000"/>
          </a:bodyPr>
          <a:lstStyle/>
          <a:p>
            <a:r>
              <a:rPr lang="en-US" dirty="0" smtClean="0"/>
              <a:t>More follow </a:t>
            </a:r>
            <a:r>
              <a:rPr lang="en-US" dirty="0"/>
              <a:t>up after the </a:t>
            </a:r>
            <a:r>
              <a:rPr lang="en-US" dirty="0" smtClean="0"/>
              <a:t>session</a:t>
            </a:r>
          </a:p>
          <a:p>
            <a:pPr lvl="1"/>
            <a:r>
              <a:rPr lang="en-US" dirty="0" smtClean="0"/>
              <a:t>Check on progress</a:t>
            </a:r>
          </a:p>
          <a:p>
            <a:pPr lvl="1"/>
            <a:r>
              <a:rPr lang="en-US" dirty="0" smtClean="0"/>
              <a:t>Solicit </a:t>
            </a:r>
            <a:r>
              <a:rPr lang="en-US" dirty="0" smtClean="0"/>
              <a:t>longer-term </a:t>
            </a:r>
            <a:r>
              <a:rPr lang="en-US" dirty="0" smtClean="0"/>
              <a:t>reflection</a:t>
            </a:r>
            <a:endParaRPr lang="en-US" dirty="0"/>
          </a:p>
          <a:p>
            <a:r>
              <a:rPr lang="en-US" dirty="0"/>
              <a:t>Connect participants from </a:t>
            </a:r>
            <a:r>
              <a:rPr lang="en-US" dirty="0" smtClean="0"/>
              <a:t>the </a:t>
            </a:r>
            <a:r>
              <a:rPr lang="en-US" dirty="0"/>
              <a:t>current session to previous </a:t>
            </a:r>
            <a:r>
              <a:rPr lang="en-US" dirty="0" smtClean="0"/>
              <a:t>participants</a:t>
            </a:r>
          </a:p>
          <a:p>
            <a:pPr lvl="1"/>
            <a:r>
              <a:rPr lang="en-US" dirty="0" smtClean="0"/>
              <a:t>Create more robust networking and collaboration</a:t>
            </a:r>
          </a:p>
          <a:p>
            <a:pPr lvl="1"/>
            <a:r>
              <a:rPr lang="en-US" dirty="0" smtClean="0"/>
              <a:t>Revitalize past participants</a:t>
            </a:r>
            <a:endParaRPr lang="en-US" dirty="0"/>
          </a:p>
          <a:p>
            <a:r>
              <a:rPr lang="en-US" dirty="0"/>
              <a:t>Market the program earlier to potential future </a:t>
            </a:r>
            <a:r>
              <a:rPr lang="en-US" dirty="0" smtClean="0"/>
              <a:t>participants</a:t>
            </a:r>
          </a:p>
          <a:p>
            <a:pPr lvl="1"/>
            <a:r>
              <a:rPr lang="en-US" dirty="0" smtClean="0"/>
              <a:t>Numbers have declined after initial audience of “willing” participants</a:t>
            </a:r>
          </a:p>
          <a:p>
            <a:pPr lvl="1"/>
            <a:r>
              <a:rPr lang="en-US" dirty="0" smtClean="0"/>
              <a:t>Give ample notice to accommodate schedule for field trip and day-long meetings</a:t>
            </a:r>
          </a:p>
          <a:p>
            <a:pPr lvl="1"/>
            <a:endParaRPr lang="en-US" dirty="0" smtClean="0"/>
          </a:p>
          <a:p>
            <a:pPr lvl="1"/>
            <a:endParaRPr lang="en-US" dirty="0" smtClean="0"/>
          </a:p>
          <a:p>
            <a:pPr lvl="1"/>
            <a:endParaRPr lang="en-US" dirty="0"/>
          </a:p>
          <a:p>
            <a:endParaRPr lang="en-US" dirty="0"/>
          </a:p>
        </p:txBody>
      </p:sp>
      <p:pic>
        <p:nvPicPr>
          <p:cNvPr id="4" name="Picture 2" descr="C:\Documents and Settings\enterlinwj03\My Documents\My Pictures\uwwLogoBlack.png"/>
          <p:cNvPicPr>
            <a:picLocks noChangeAspect="1" noChangeArrowheads="1"/>
          </p:cNvPicPr>
          <p:nvPr/>
        </p:nvPicPr>
        <p:blipFill>
          <a:blip r:embed="rId3" cstate="print"/>
          <a:srcRect/>
          <a:stretch>
            <a:fillRect/>
          </a:stretch>
        </p:blipFill>
        <p:spPr bwMode="auto">
          <a:xfrm>
            <a:off x="4191000" y="90942"/>
            <a:ext cx="1524000" cy="36625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Direction – Student Ideas</a:t>
            </a:r>
            <a:endParaRPr lang="en-US" dirty="0"/>
          </a:p>
        </p:txBody>
      </p:sp>
      <p:sp>
        <p:nvSpPr>
          <p:cNvPr id="3" name="Content Placeholder 2"/>
          <p:cNvSpPr>
            <a:spLocks noGrp="1"/>
          </p:cNvSpPr>
          <p:nvPr>
            <p:ph idx="1"/>
          </p:nvPr>
        </p:nvSpPr>
        <p:spPr>
          <a:xfrm>
            <a:off x="1435608" y="1447800"/>
            <a:ext cx="7498080" cy="4953000"/>
          </a:xfrm>
        </p:spPr>
        <p:txBody>
          <a:bodyPr>
            <a:normAutofit fontScale="55000" lnSpcReduction="20000"/>
          </a:bodyPr>
          <a:lstStyle/>
          <a:p>
            <a:r>
              <a:rPr lang="en-US" dirty="0" smtClean="0"/>
              <a:t>New take was implemented in Fall 2010 – 3 day student </a:t>
            </a:r>
            <a:r>
              <a:rPr lang="en-US" dirty="0" smtClean="0"/>
              <a:t>retreat at Camp Edwards YMCA: </a:t>
            </a:r>
            <a:r>
              <a:rPr lang="en-US" dirty="0" smtClean="0">
                <a:hlinkClick r:id="rId2"/>
              </a:rPr>
              <a:t>http://campedwards.org/</a:t>
            </a:r>
            <a:endParaRPr lang="en-US" dirty="0" smtClean="0"/>
          </a:p>
          <a:p>
            <a:r>
              <a:rPr lang="en-US" dirty="0" smtClean="0"/>
              <a:t>Applications were taken and scholarships were awarded to attend free of </a:t>
            </a:r>
            <a:r>
              <a:rPr lang="en-US" dirty="0" smtClean="0"/>
              <a:t>charge</a:t>
            </a:r>
          </a:p>
          <a:p>
            <a:r>
              <a:rPr lang="en-US" dirty="0" smtClean="0"/>
              <a:t>Student Feedback:</a:t>
            </a:r>
          </a:p>
          <a:p>
            <a:pPr lvl="1" fontAlgn="ctr"/>
            <a:r>
              <a:rPr lang="en-US" dirty="0" smtClean="0"/>
              <a:t>Sell reusable water bottles ($2.00)</a:t>
            </a:r>
          </a:p>
          <a:p>
            <a:pPr lvl="1" fontAlgn="ctr"/>
            <a:r>
              <a:rPr lang="en-US" dirty="0" smtClean="0"/>
              <a:t>Put up posters w/ stats &amp; crazy facts about wasting water/electricity</a:t>
            </a:r>
          </a:p>
          <a:p>
            <a:pPr lvl="2" fontAlgn="ctr"/>
            <a:r>
              <a:rPr lang="en-US" dirty="0" smtClean="0"/>
              <a:t>On recycled paper</a:t>
            </a:r>
          </a:p>
          <a:p>
            <a:pPr lvl="2" fontAlgn="ctr"/>
            <a:r>
              <a:rPr lang="en-US" dirty="0" smtClean="0"/>
              <a:t>Water facts on bathroom stalls in dorms</a:t>
            </a:r>
          </a:p>
          <a:p>
            <a:pPr lvl="1" fontAlgn="ctr"/>
            <a:r>
              <a:rPr lang="en-US" dirty="0" smtClean="0"/>
              <a:t>Put extra garbage bins in dorm rooms.  Now, one person uses the garbage bin for garbage and the other person uses the recycling bin for garbage.  If we had two garbage bins and a recycling bin, we’d recycle.</a:t>
            </a:r>
          </a:p>
          <a:p>
            <a:pPr lvl="1" fontAlgn="ctr"/>
            <a:r>
              <a:rPr lang="en-US" dirty="0" smtClean="0"/>
              <a:t>Compost!</a:t>
            </a:r>
          </a:p>
          <a:p>
            <a:pPr lvl="1" fontAlgn="ctr"/>
            <a:r>
              <a:rPr lang="en-US" dirty="0" smtClean="0"/>
              <a:t>No more Styrofoam (in Jitters)</a:t>
            </a:r>
          </a:p>
          <a:p>
            <a:r>
              <a:rPr lang="en-US" dirty="0" smtClean="0"/>
              <a:t>Lessons Learned:</a:t>
            </a:r>
          </a:p>
          <a:p>
            <a:pPr lvl="1"/>
            <a:r>
              <a:rPr lang="en-US" dirty="0" smtClean="0"/>
              <a:t>TOO LATE IN SEASON!</a:t>
            </a:r>
          </a:p>
          <a:p>
            <a:pPr lvl="1"/>
            <a:r>
              <a:rPr lang="en-US" dirty="0" smtClean="0"/>
              <a:t>Needed more publicity to wider range of students</a:t>
            </a:r>
          </a:p>
          <a:p>
            <a:pPr lvl="1"/>
            <a:r>
              <a:rPr lang="en-US" dirty="0" smtClean="0"/>
              <a:t>More structured approach</a:t>
            </a:r>
          </a:p>
          <a:p>
            <a:endParaRPr lang="en-US" dirty="0" smtClean="0"/>
          </a:p>
          <a:p>
            <a:pPr lvl="1"/>
            <a:endParaRPr lang="en-US" dirty="0" smtClean="0"/>
          </a:p>
          <a:p>
            <a:endParaRPr lang="en-US" dirty="0"/>
          </a:p>
        </p:txBody>
      </p:sp>
      <p:pic>
        <p:nvPicPr>
          <p:cNvPr id="4" name="Picture 2" descr="C:\Documents and Settings\enterlinwj03\My Documents\My Pictures\uwwLogoBlack.png"/>
          <p:cNvPicPr>
            <a:picLocks noChangeAspect="1" noChangeArrowheads="1"/>
          </p:cNvPicPr>
          <p:nvPr/>
        </p:nvPicPr>
        <p:blipFill>
          <a:blip r:embed="rId3" cstate="print"/>
          <a:srcRect/>
          <a:stretch>
            <a:fillRect/>
          </a:stretch>
        </p:blipFill>
        <p:spPr bwMode="auto">
          <a:xfrm>
            <a:off x="4191000" y="90942"/>
            <a:ext cx="1524000" cy="36625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8229600" cy="6019800"/>
          </a:xfrm>
        </p:spPr>
        <p:txBody>
          <a:bodyPr>
            <a:normAutofit fontScale="55000" lnSpcReduction="20000"/>
          </a:bodyPr>
          <a:lstStyle/>
          <a:p>
            <a:pPr>
              <a:lnSpc>
                <a:spcPct val="120000"/>
              </a:lnSpc>
              <a:spcBef>
                <a:spcPts val="0"/>
              </a:spcBef>
            </a:pPr>
            <a:r>
              <a:rPr lang="en-US" sz="2900" b="1" dirty="0" smtClean="0"/>
              <a:t>Friday</a:t>
            </a:r>
            <a:r>
              <a:rPr lang="en-US" sz="2900" b="1" dirty="0" smtClean="0"/>
              <a:t>, November 12, 2010</a:t>
            </a:r>
            <a:endParaRPr lang="en-US" sz="2900" dirty="0" smtClean="0"/>
          </a:p>
          <a:p>
            <a:pPr lvl="1">
              <a:lnSpc>
                <a:spcPct val="120000"/>
              </a:lnSpc>
              <a:spcBef>
                <a:spcPts val="0"/>
              </a:spcBef>
            </a:pPr>
            <a:r>
              <a:rPr lang="en-US" sz="2200" dirty="0" smtClean="0"/>
              <a:t>2:00 – </a:t>
            </a:r>
            <a:r>
              <a:rPr lang="en-US" sz="2200" dirty="0" smtClean="0"/>
              <a:t>4:00:  Check </a:t>
            </a:r>
            <a:r>
              <a:rPr lang="en-US" sz="2200" dirty="0" smtClean="0"/>
              <a:t>in, find assigned bunkhouses, settle in</a:t>
            </a:r>
          </a:p>
          <a:p>
            <a:pPr lvl="1">
              <a:lnSpc>
                <a:spcPct val="120000"/>
              </a:lnSpc>
              <a:spcBef>
                <a:spcPts val="0"/>
              </a:spcBef>
            </a:pPr>
            <a:r>
              <a:rPr lang="en-US" sz="2200" dirty="0" smtClean="0"/>
              <a:t>4:00 – </a:t>
            </a:r>
            <a:r>
              <a:rPr lang="en-US" sz="2200" dirty="0" smtClean="0"/>
              <a:t>5:00:  Snack</a:t>
            </a:r>
            <a:r>
              <a:rPr lang="en-US" sz="2200" dirty="0" smtClean="0"/>
              <a:t>, ice breaker, round of introductions</a:t>
            </a:r>
          </a:p>
          <a:p>
            <a:pPr lvl="1">
              <a:lnSpc>
                <a:spcPct val="120000"/>
              </a:lnSpc>
              <a:spcBef>
                <a:spcPts val="0"/>
              </a:spcBef>
            </a:pPr>
            <a:r>
              <a:rPr lang="en-US" sz="2200" dirty="0" smtClean="0"/>
              <a:t>5:00 – </a:t>
            </a:r>
            <a:r>
              <a:rPr lang="en-US" sz="2200" dirty="0" smtClean="0"/>
              <a:t>6:30:  Introduction </a:t>
            </a:r>
            <a:r>
              <a:rPr lang="en-US" sz="2200" dirty="0" smtClean="0"/>
              <a:t>to the Savanna Project, local environmental issues</a:t>
            </a:r>
          </a:p>
          <a:p>
            <a:pPr lvl="1">
              <a:lnSpc>
                <a:spcPct val="120000"/>
              </a:lnSpc>
              <a:spcBef>
                <a:spcPts val="0"/>
              </a:spcBef>
            </a:pPr>
            <a:r>
              <a:rPr lang="en-US" sz="2200" dirty="0" smtClean="0"/>
              <a:t>6:30 – </a:t>
            </a:r>
            <a:r>
              <a:rPr lang="en-US" sz="2200" dirty="0" smtClean="0"/>
              <a:t>7:15:  Dinner; Chris </a:t>
            </a:r>
            <a:r>
              <a:rPr lang="en-US" sz="2200" dirty="0" smtClean="0"/>
              <a:t>from </a:t>
            </a:r>
            <a:r>
              <a:rPr lang="en-US" sz="2200" dirty="0" err="1" smtClean="0"/>
              <a:t>Tallgrass</a:t>
            </a:r>
            <a:r>
              <a:rPr lang="en-US" sz="2200" dirty="0" smtClean="0"/>
              <a:t> gives a talk </a:t>
            </a:r>
          </a:p>
          <a:p>
            <a:pPr lvl="1">
              <a:lnSpc>
                <a:spcPct val="120000"/>
              </a:lnSpc>
              <a:spcBef>
                <a:spcPts val="0"/>
              </a:spcBef>
            </a:pPr>
            <a:r>
              <a:rPr lang="en-US" sz="2200" dirty="0" smtClean="0"/>
              <a:t>7:30 (or 8:00) – </a:t>
            </a:r>
            <a:r>
              <a:rPr lang="en-US" sz="2200" dirty="0" smtClean="0"/>
              <a:t>9:30:  Night </a:t>
            </a:r>
            <a:r>
              <a:rPr lang="en-US" sz="2200" dirty="0" smtClean="0"/>
              <a:t>hike weather permitting, movie if weather is bad</a:t>
            </a:r>
          </a:p>
          <a:p>
            <a:pPr lvl="1">
              <a:lnSpc>
                <a:spcPct val="120000"/>
              </a:lnSpc>
              <a:spcBef>
                <a:spcPts val="0"/>
              </a:spcBef>
            </a:pPr>
            <a:r>
              <a:rPr lang="en-US" sz="2200" dirty="0" smtClean="0"/>
              <a:t>9:30 – </a:t>
            </a:r>
            <a:r>
              <a:rPr lang="en-US" sz="2200" dirty="0" smtClean="0"/>
              <a:t>11:00:  Campfire</a:t>
            </a:r>
            <a:r>
              <a:rPr lang="en-US" sz="2200" dirty="0" smtClean="0"/>
              <a:t>, bring musical instruments to jam, ‘</a:t>
            </a:r>
            <a:r>
              <a:rPr lang="en-US" sz="2200" dirty="0" err="1" smtClean="0"/>
              <a:t>smores</a:t>
            </a:r>
            <a:endParaRPr lang="en-US" sz="2200" dirty="0" smtClean="0"/>
          </a:p>
          <a:p>
            <a:pPr lvl="1">
              <a:lnSpc>
                <a:spcPct val="120000"/>
              </a:lnSpc>
              <a:spcBef>
                <a:spcPts val="0"/>
              </a:spcBef>
            </a:pPr>
            <a:r>
              <a:rPr lang="en-US" sz="2200" dirty="0" smtClean="0"/>
              <a:t>11:00 - </a:t>
            </a:r>
            <a:r>
              <a:rPr lang="en-US" sz="2200" dirty="0" smtClean="0"/>
              <a:t>:  Astronomy</a:t>
            </a:r>
            <a:r>
              <a:rPr lang="en-US" sz="2200" dirty="0" smtClean="0"/>
              <a:t>, sit around campfire</a:t>
            </a:r>
          </a:p>
          <a:p>
            <a:pPr lvl="1">
              <a:lnSpc>
                <a:spcPct val="120000"/>
              </a:lnSpc>
              <a:spcBef>
                <a:spcPts val="0"/>
              </a:spcBef>
            </a:pPr>
            <a:r>
              <a:rPr lang="en-US" sz="2200" dirty="0" smtClean="0"/>
              <a:t>1:00:  Lights out</a:t>
            </a:r>
            <a:endParaRPr lang="en-US" sz="3000" dirty="0" smtClean="0"/>
          </a:p>
          <a:p>
            <a:pPr>
              <a:lnSpc>
                <a:spcPct val="120000"/>
              </a:lnSpc>
              <a:spcBef>
                <a:spcPts val="0"/>
              </a:spcBef>
            </a:pPr>
            <a:r>
              <a:rPr lang="en-US" sz="2900" b="1" dirty="0" smtClean="0"/>
              <a:t>Saturday, November 13, 2010</a:t>
            </a:r>
            <a:endParaRPr lang="en-US" sz="2900" dirty="0" smtClean="0"/>
          </a:p>
          <a:p>
            <a:pPr lvl="1">
              <a:lnSpc>
                <a:spcPct val="120000"/>
              </a:lnSpc>
              <a:spcBef>
                <a:spcPts val="0"/>
              </a:spcBef>
            </a:pPr>
            <a:r>
              <a:rPr lang="en-US" sz="2200" dirty="0" smtClean="0"/>
              <a:t>8:00 – 9:00:  Breakfast, get ready for nature hike and trail clean-up</a:t>
            </a:r>
          </a:p>
          <a:p>
            <a:pPr lvl="1">
              <a:lnSpc>
                <a:spcPct val="120000"/>
              </a:lnSpc>
              <a:spcBef>
                <a:spcPts val="0"/>
              </a:spcBef>
            </a:pPr>
            <a:r>
              <a:rPr lang="en-US" sz="2200" dirty="0" smtClean="0"/>
              <a:t>9:00 – 12:30:  Invasive species clean-up, photo-ops</a:t>
            </a:r>
          </a:p>
          <a:p>
            <a:pPr lvl="1">
              <a:lnSpc>
                <a:spcPct val="120000"/>
              </a:lnSpc>
              <a:spcBef>
                <a:spcPts val="0"/>
              </a:spcBef>
            </a:pPr>
            <a:r>
              <a:rPr lang="en-US" sz="2200" dirty="0" smtClean="0"/>
              <a:t>12:30 -1:30:  Lunch, group check-in, feedback</a:t>
            </a:r>
          </a:p>
          <a:p>
            <a:pPr lvl="1">
              <a:lnSpc>
                <a:spcPct val="120000"/>
              </a:lnSpc>
              <a:spcBef>
                <a:spcPts val="0"/>
              </a:spcBef>
            </a:pPr>
            <a:r>
              <a:rPr lang="en-US" sz="2200" dirty="0" smtClean="0"/>
              <a:t>1:30 – 2:00:  Quiet reflection time with no electronic or face-to-face conversation (read, write poetry, create, draw)</a:t>
            </a:r>
          </a:p>
          <a:p>
            <a:pPr lvl="1">
              <a:lnSpc>
                <a:spcPct val="120000"/>
              </a:lnSpc>
              <a:spcBef>
                <a:spcPts val="0"/>
              </a:spcBef>
            </a:pPr>
            <a:r>
              <a:rPr lang="en-US" sz="2200" dirty="0" smtClean="0"/>
              <a:t>2:15 – 3:00:  Walk to Elegant Farmer </a:t>
            </a:r>
          </a:p>
          <a:p>
            <a:pPr lvl="1">
              <a:lnSpc>
                <a:spcPct val="120000"/>
              </a:lnSpc>
              <a:spcBef>
                <a:spcPts val="0"/>
              </a:spcBef>
            </a:pPr>
            <a:r>
              <a:rPr lang="en-US" sz="2200" dirty="0" smtClean="0"/>
              <a:t>3:00 – 4:00:  Guest speaker on local, organic, sustainable products???</a:t>
            </a:r>
          </a:p>
          <a:p>
            <a:pPr lvl="1">
              <a:lnSpc>
                <a:spcPct val="120000"/>
              </a:lnSpc>
              <a:spcBef>
                <a:spcPts val="0"/>
              </a:spcBef>
            </a:pPr>
            <a:r>
              <a:rPr lang="en-US" sz="2200" dirty="0" smtClean="0"/>
              <a:t>4:00 – 4:30:  Buy your own snacks, get back to camp</a:t>
            </a:r>
          </a:p>
          <a:p>
            <a:pPr lvl="1">
              <a:lnSpc>
                <a:spcPct val="120000"/>
              </a:lnSpc>
              <a:spcBef>
                <a:spcPts val="0"/>
              </a:spcBef>
            </a:pPr>
            <a:r>
              <a:rPr lang="en-US" sz="2200" dirty="0" smtClean="0"/>
              <a:t>4:30 – 6:30:  Fun and games, dance, “Sally in the Alley,” team time to plan after dinner performance</a:t>
            </a:r>
          </a:p>
          <a:p>
            <a:pPr lvl="1">
              <a:lnSpc>
                <a:spcPct val="120000"/>
              </a:lnSpc>
              <a:spcBef>
                <a:spcPts val="0"/>
              </a:spcBef>
            </a:pPr>
            <a:r>
              <a:rPr lang="en-US" sz="2200" dirty="0" smtClean="0"/>
              <a:t>6:30 – 7:30:  Dinner</a:t>
            </a:r>
          </a:p>
          <a:p>
            <a:pPr lvl="1">
              <a:lnSpc>
                <a:spcPct val="120000"/>
              </a:lnSpc>
              <a:spcBef>
                <a:spcPts val="0"/>
              </a:spcBef>
            </a:pPr>
            <a:r>
              <a:rPr lang="en-US" sz="2200" dirty="0" smtClean="0"/>
              <a:t>7:30  – 9:00:  Group performance skit, poetry slam, song and dance…</a:t>
            </a:r>
          </a:p>
          <a:p>
            <a:pPr lvl="1">
              <a:lnSpc>
                <a:spcPct val="120000"/>
              </a:lnSpc>
              <a:spcBef>
                <a:spcPts val="0"/>
              </a:spcBef>
            </a:pPr>
            <a:r>
              <a:rPr lang="en-US" sz="2200" dirty="0" smtClean="0"/>
              <a:t>9:00 – 10:00:  Work on retreat outcomes individually or in groups</a:t>
            </a:r>
          </a:p>
          <a:p>
            <a:pPr lvl="1">
              <a:lnSpc>
                <a:spcPct val="120000"/>
              </a:lnSpc>
              <a:spcBef>
                <a:spcPts val="0"/>
              </a:spcBef>
            </a:pPr>
            <a:r>
              <a:rPr lang="en-US" sz="2200" dirty="0" smtClean="0"/>
              <a:t>10:00 – 11:00:  Share ideas on how to incorporate sustainability-related topics in courses they are planning to take… class projects/term paper/honors , projects/undergraduate research projects/brainstorm with professor ; Watch movie, popcorn</a:t>
            </a:r>
          </a:p>
          <a:p>
            <a:pPr lvl="1">
              <a:lnSpc>
                <a:spcPct val="120000"/>
              </a:lnSpc>
              <a:spcBef>
                <a:spcPts val="0"/>
              </a:spcBef>
            </a:pPr>
            <a:r>
              <a:rPr lang="en-US" sz="2200" dirty="0" smtClean="0"/>
              <a:t>11:00 - :  Campfire, bring musical instruments to jam, ‘</a:t>
            </a:r>
            <a:r>
              <a:rPr lang="en-US" sz="2200" dirty="0" err="1" smtClean="0"/>
              <a:t>smores</a:t>
            </a:r>
            <a:endParaRPr lang="en-US" sz="2200" dirty="0" smtClean="0"/>
          </a:p>
          <a:p>
            <a:pPr lvl="1">
              <a:lnSpc>
                <a:spcPct val="120000"/>
              </a:lnSpc>
              <a:spcBef>
                <a:spcPts val="0"/>
              </a:spcBef>
            </a:pPr>
            <a:r>
              <a:rPr lang="en-US" sz="2200" dirty="0" smtClean="0"/>
              <a:t>1:00:  Lights out</a:t>
            </a:r>
            <a:endParaRPr lang="en-US" sz="3000" dirty="0" smtClean="0"/>
          </a:p>
          <a:p>
            <a:pPr>
              <a:lnSpc>
                <a:spcPct val="120000"/>
              </a:lnSpc>
              <a:spcBef>
                <a:spcPts val="0"/>
              </a:spcBef>
            </a:pPr>
            <a:r>
              <a:rPr lang="en-US" sz="2900" b="1" dirty="0" smtClean="0"/>
              <a:t>Sunday, November 14, 2010</a:t>
            </a:r>
            <a:endParaRPr lang="en-US" sz="2900" dirty="0" smtClean="0"/>
          </a:p>
          <a:p>
            <a:pPr lvl="1">
              <a:lnSpc>
                <a:spcPct val="120000"/>
              </a:lnSpc>
              <a:spcBef>
                <a:spcPts val="0"/>
              </a:spcBef>
            </a:pPr>
            <a:r>
              <a:rPr lang="en-US" sz="2200" dirty="0" smtClean="0"/>
              <a:t>8:00 – </a:t>
            </a:r>
            <a:r>
              <a:rPr lang="en-US" sz="2200" dirty="0" smtClean="0"/>
              <a:t>9:00:  Breakfast</a:t>
            </a:r>
            <a:r>
              <a:rPr lang="en-US" sz="2200" dirty="0" smtClean="0"/>
              <a:t>, get ready for nature hike and trail clean-up</a:t>
            </a:r>
          </a:p>
          <a:p>
            <a:pPr lvl="1">
              <a:lnSpc>
                <a:spcPct val="120000"/>
              </a:lnSpc>
              <a:spcBef>
                <a:spcPts val="0"/>
              </a:spcBef>
            </a:pPr>
            <a:r>
              <a:rPr lang="en-US" sz="2200" dirty="0" smtClean="0"/>
              <a:t>9:00 – </a:t>
            </a:r>
            <a:r>
              <a:rPr lang="en-US" sz="2200" dirty="0" smtClean="0"/>
              <a:t>10:30:  Group </a:t>
            </a:r>
            <a:r>
              <a:rPr lang="en-US" sz="2200" dirty="0" smtClean="0"/>
              <a:t>meeting, submit ideas on how to incorporate sustainability-related topics, discuss future activities and how to promote this among </a:t>
            </a:r>
            <a:r>
              <a:rPr lang="en-US" sz="2200" dirty="0" smtClean="0"/>
              <a:t>peers; Retreat </a:t>
            </a:r>
            <a:r>
              <a:rPr lang="en-US" sz="2200" dirty="0" smtClean="0"/>
              <a:t>evaluation</a:t>
            </a:r>
          </a:p>
          <a:p>
            <a:pPr lvl="1">
              <a:lnSpc>
                <a:spcPct val="120000"/>
              </a:lnSpc>
              <a:spcBef>
                <a:spcPts val="0"/>
              </a:spcBef>
            </a:pPr>
            <a:r>
              <a:rPr lang="en-US" sz="2200" dirty="0" smtClean="0"/>
              <a:t>10:30 -</a:t>
            </a:r>
            <a:r>
              <a:rPr lang="en-US" sz="2200" dirty="0" smtClean="0"/>
              <a:t>11:30:  Clean-up</a:t>
            </a:r>
            <a:r>
              <a:rPr lang="en-US" sz="2200" dirty="0" smtClean="0"/>
              <a:t>, leave </a:t>
            </a:r>
            <a:r>
              <a:rPr lang="en-US" sz="2200" dirty="0" smtClean="0"/>
              <a:t>camp</a:t>
            </a:r>
            <a:endParaRPr lang="en-US" sz="2200" dirty="0" smtClean="0"/>
          </a:p>
        </p:txBody>
      </p:sp>
      <p:pic>
        <p:nvPicPr>
          <p:cNvPr id="4" name="Picture 2" descr="C:\Documents and Settings\enterlinwj03\My Documents\My Pictures\uwwLogoBlack.png"/>
          <p:cNvPicPr>
            <a:picLocks noChangeAspect="1" noChangeArrowheads="1"/>
          </p:cNvPicPr>
          <p:nvPr/>
        </p:nvPicPr>
        <p:blipFill>
          <a:blip r:embed="rId2" cstate="print"/>
          <a:srcRect/>
          <a:stretch>
            <a:fillRect/>
          </a:stretch>
        </p:blipFill>
        <p:spPr bwMode="auto">
          <a:xfrm>
            <a:off x="4191000" y="90942"/>
            <a:ext cx="1524000" cy="366258"/>
          </a:xfrm>
          <a:prstGeom prst="rect">
            <a:avLst/>
          </a:prstGeom>
          <a:noFill/>
          <a:ln w="9525">
            <a:noFill/>
            <a:miter lim="800000"/>
            <a:headEnd/>
            <a:tailEnd/>
          </a:ln>
        </p:spPr>
      </p:pic>
      <p:sp>
        <p:nvSpPr>
          <p:cNvPr id="6" name="Title 1"/>
          <p:cNvSpPr>
            <a:spLocks noGrp="1"/>
          </p:cNvSpPr>
          <p:nvPr>
            <p:ph type="title"/>
          </p:nvPr>
        </p:nvSpPr>
        <p:spPr>
          <a:xfrm>
            <a:off x="1435608" y="76200"/>
            <a:ext cx="7498080" cy="1143000"/>
          </a:xfrm>
        </p:spPr>
        <p:txBody>
          <a:bodyPr/>
          <a:lstStyle/>
          <a:p>
            <a:r>
              <a:rPr lang="en-US" dirty="0" smtClean="0"/>
              <a:t>New Direction – Student Ideas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Purpose:  Training and discussion forum for expanding the role of sustainability in teaching and learning on the UW-Whitewater campus. </a:t>
            </a:r>
          </a:p>
          <a:p>
            <a:r>
              <a:rPr lang="en-US" dirty="0" smtClean="0"/>
              <a:t>Goal:  Each participating faculty member must modify the syllabus of an existing course to incorporate a sustainability concept relevant to their discipline and class topic. </a:t>
            </a:r>
          </a:p>
          <a:p>
            <a:r>
              <a:rPr lang="en-US" dirty="0" smtClean="0"/>
              <a:t>Modifications could include:  </a:t>
            </a:r>
          </a:p>
          <a:p>
            <a:pPr lvl="1"/>
            <a:r>
              <a:rPr lang="en-US" dirty="0" smtClean="0"/>
              <a:t>Incorporating new readings</a:t>
            </a:r>
          </a:p>
          <a:p>
            <a:pPr lvl="1"/>
            <a:r>
              <a:rPr lang="en-US" dirty="0" smtClean="0"/>
              <a:t>Adding case material</a:t>
            </a:r>
          </a:p>
          <a:p>
            <a:pPr lvl="1"/>
            <a:r>
              <a:rPr lang="en-US" dirty="0" smtClean="0"/>
              <a:t>Identifying guest lectures</a:t>
            </a:r>
          </a:p>
          <a:p>
            <a:pPr lvl="1"/>
            <a:r>
              <a:rPr lang="en-US" dirty="0" smtClean="0"/>
              <a:t>Collaborating with other colleagues</a:t>
            </a:r>
          </a:p>
          <a:p>
            <a:r>
              <a:rPr lang="en-US" dirty="0" smtClean="0"/>
              <a:t>Format:  Three meeting format with two on campus discussions, one off-campus fieldtrip. </a:t>
            </a:r>
          </a:p>
          <a:p>
            <a:endParaRPr lang="en-US" dirty="0"/>
          </a:p>
        </p:txBody>
      </p:sp>
      <p:pic>
        <p:nvPicPr>
          <p:cNvPr id="6" name="Picture 2" descr="C:\Documents and Settings\enterlinwj03\My Documents\My Pictures\uwwLogoBlack.png"/>
          <p:cNvPicPr>
            <a:picLocks noChangeAspect="1" noChangeArrowheads="1"/>
          </p:cNvPicPr>
          <p:nvPr/>
        </p:nvPicPr>
        <p:blipFill>
          <a:blip r:embed="rId2" cstate="print"/>
          <a:srcRect/>
          <a:stretch>
            <a:fillRect/>
          </a:stretch>
        </p:blipFill>
        <p:spPr bwMode="auto">
          <a:xfrm>
            <a:off x="4191000" y="90942"/>
            <a:ext cx="1524000" cy="36625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2011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Program involves a less centralized approach</a:t>
            </a:r>
          </a:p>
          <a:p>
            <a:r>
              <a:rPr lang="en-US" dirty="0" smtClean="0"/>
              <a:t>Initial meeting </a:t>
            </a:r>
          </a:p>
          <a:p>
            <a:pPr lvl="1"/>
            <a:r>
              <a:rPr lang="en-US" dirty="0" smtClean="0"/>
              <a:t>Options </a:t>
            </a:r>
            <a:r>
              <a:rPr lang="en-US" dirty="0" smtClean="0"/>
              <a:t>for integrating sustainability into your curriculum </a:t>
            </a:r>
            <a:endParaRPr lang="en-US" dirty="0" smtClean="0"/>
          </a:p>
          <a:p>
            <a:pPr lvl="1"/>
            <a:r>
              <a:rPr lang="en-US" dirty="0" smtClean="0"/>
              <a:t>P</a:t>
            </a:r>
            <a:r>
              <a:rPr lang="en-US" dirty="0" smtClean="0"/>
              <a:t>resentation </a:t>
            </a:r>
            <a:r>
              <a:rPr lang="en-US" dirty="0" smtClean="0"/>
              <a:t>on campus </a:t>
            </a:r>
            <a:r>
              <a:rPr lang="en-US" dirty="0" smtClean="0"/>
              <a:t>sustainability</a:t>
            </a:r>
          </a:p>
          <a:p>
            <a:pPr lvl="1"/>
            <a:r>
              <a:rPr lang="en-US" dirty="0" smtClean="0"/>
              <a:t>Review </a:t>
            </a:r>
            <a:r>
              <a:rPr lang="en-US" dirty="0" smtClean="0"/>
              <a:t>Andersen Library’s Films on Demand </a:t>
            </a:r>
            <a:r>
              <a:rPr lang="en-US" dirty="0" smtClean="0"/>
              <a:t>program</a:t>
            </a:r>
          </a:p>
          <a:p>
            <a:pPr lvl="1"/>
            <a:r>
              <a:rPr lang="en-US" dirty="0" smtClean="0"/>
              <a:t>The popular speed networking session</a:t>
            </a:r>
          </a:p>
          <a:p>
            <a:r>
              <a:rPr lang="en-US" dirty="0" smtClean="0"/>
              <a:t>Attend an Earth Week Event</a:t>
            </a:r>
          </a:p>
          <a:p>
            <a:pPr lvl="1"/>
            <a:r>
              <a:rPr lang="en-US" dirty="0" smtClean="0"/>
              <a:t>Includes Bill </a:t>
            </a:r>
            <a:r>
              <a:rPr lang="en-US" dirty="0" err="1" smtClean="0"/>
              <a:t>McKibben</a:t>
            </a:r>
            <a:r>
              <a:rPr lang="en-US" dirty="0" smtClean="0"/>
              <a:t> lecture April 5</a:t>
            </a:r>
          </a:p>
          <a:p>
            <a:pPr lvl="1"/>
            <a:r>
              <a:rPr lang="en-US" dirty="0" smtClean="0"/>
              <a:t>Variety of speakers, films and other events April 19-21</a:t>
            </a:r>
          </a:p>
          <a:p>
            <a:pPr lvl="1"/>
            <a:r>
              <a:rPr lang="en-US" dirty="0" smtClean="0"/>
              <a:t>Attend one event and one meal with speakers</a:t>
            </a:r>
          </a:p>
          <a:p>
            <a:pPr lvl="1"/>
            <a:r>
              <a:rPr lang="en-US" dirty="0" smtClean="0">
                <a:hlinkClick r:id="rId2"/>
              </a:rPr>
              <a:t>http://www.uww.edu/sustainability/earthday</a:t>
            </a:r>
            <a:endParaRPr lang="en-US" dirty="0" smtClean="0"/>
          </a:p>
          <a:p>
            <a:r>
              <a:rPr lang="en-US" dirty="0" smtClean="0"/>
              <a:t>Field Trip</a:t>
            </a:r>
          </a:p>
          <a:p>
            <a:pPr lvl="1"/>
            <a:r>
              <a:rPr lang="en-US" dirty="0" smtClean="0"/>
              <a:t>Ice Age Trail local tour</a:t>
            </a:r>
          </a:p>
          <a:p>
            <a:pPr lvl="1"/>
            <a:r>
              <a:rPr lang="en-US" dirty="0" smtClean="0">
                <a:hlinkClick r:id="rId3"/>
              </a:rPr>
              <a:t>http://walworthjefferson.iceagetrail.org/home</a:t>
            </a:r>
            <a:endParaRPr lang="en-US" dirty="0" smtClean="0"/>
          </a:p>
          <a:p>
            <a:pPr lvl="1"/>
            <a:endParaRPr lang="en-US" dirty="0" smtClean="0"/>
          </a:p>
          <a:p>
            <a:pPr lvl="1"/>
            <a:endParaRPr lang="en-US" dirty="0" smtClean="0"/>
          </a:p>
          <a:p>
            <a:pPr lvl="1"/>
            <a:endParaRPr lang="en-US" dirty="0"/>
          </a:p>
        </p:txBody>
      </p:sp>
      <p:pic>
        <p:nvPicPr>
          <p:cNvPr id="4" name="Picture 2" descr="C:\Documents and Settings\enterlinwj03\My Documents\My Pictures\uwwLogoBlack.png"/>
          <p:cNvPicPr>
            <a:picLocks noChangeAspect="1" noChangeArrowheads="1"/>
          </p:cNvPicPr>
          <p:nvPr/>
        </p:nvPicPr>
        <p:blipFill>
          <a:blip r:embed="rId4" cstate="print"/>
          <a:srcRect/>
          <a:stretch>
            <a:fillRect/>
          </a:stretch>
        </p:blipFill>
        <p:spPr bwMode="auto">
          <a:xfrm>
            <a:off x="4191000" y="90942"/>
            <a:ext cx="1524000" cy="36625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Questions?</a:t>
            </a:r>
          </a:p>
          <a:p>
            <a:endParaRPr lang="en-US" dirty="0" smtClean="0"/>
          </a:p>
          <a:p>
            <a:r>
              <a:rPr lang="en-US" dirty="0" smtClean="0"/>
              <a:t>Wesley Enterline</a:t>
            </a:r>
          </a:p>
          <a:p>
            <a:pPr lvl="1"/>
            <a:r>
              <a:rPr lang="en-US" dirty="0" smtClean="0">
                <a:hlinkClick r:id="rId2"/>
              </a:rPr>
              <a:t>sustainability@uww.edu</a:t>
            </a:r>
            <a:endParaRPr lang="en-US" dirty="0" smtClean="0"/>
          </a:p>
          <a:p>
            <a:pPr lvl="1"/>
            <a:r>
              <a:rPr lang="en-US" dirty="0" smtClean="0">
                <a:hlinkClick r:id="rId3"/>
              </a:rPr>
              <a:t>enterlinwj03@uww.edu</a:t>
            </a:r>
            <a:endParaRPr lang="en-US" dirty="0" smtClean="0"/>
          </a:p>
          <a:p>
            <a:pPr lvl="1"/>
            <a:r>
              <a:rPr lang="en-US" dirty="0" smtClean="0"/>
              <a:t>262-472-6709</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2009 Schedule</a:t>
            </a:r>
            <a:endParaRPr lang="en-US" dirty="0"/>
          </a:p>
        </p:txBody>
      </p:sp>
      <p:sp>
        <p:nvSpPr>
          <p:cNvPr id="3" name="Content Placeholder 2"/>
          <p:cNvSpPr>
            <a:spLocks noGrp="1"/>
          </p:cNvSpPr>
          <p:nvPr>
            <p:ph idx="1"/>
          </p:nvPr>
        </p:nvSpPr>
        <p:spPr>
          <a:xfrm>
            <a:off x="1447800" y="1219200"/>
            <a:ext cx="7498080" cy="5638800"/>
          </a:xfrm>
        </p:spPr>
        <p:txBody>
          <a:bodyPr>
            <a:normAutofit fontScale="32500" lnSpcReduction="20000"/>
          </a:bodyPr>
          <a:lstStyle/>
          <a:p>
            <a:r>
              <a:rPr lang="en-US" sz="4300" b="1" dirty="0" smtClean="0"/>
              <a:t>Friday, Oct. 2, 9am to 2pm – Irvin L. Young Memorial Library (downtown Whitewater)</a:t>
            </a:r>
          </a:p>
          <a:p>
            <a:pPr lvl="1"/>
            <a:r>
              <a:rPr lang="en-US" sz="3700" dirty="0" smtClean="0"/>
              <a:t>9:00:  Continental breakfast</a:t>
            </a:r>
          </a:p>
          <a:p>
            <a:pPr lvl="1"/>
            <a:r>
              <a:rPr lang="en-US" sz="3700" dirty="0" smtClean="0"/>
              <a:t>9:30:  Introduction (goals of training, history and context of project, participant introductions)</a:t>
            </a:r>
          </a:p>
          <a:p>
            <a:pPr lvl="1"/>
            <a:r>
              <a:rPr lang="en-US" sz="3700" dirty="0" smtClean="0"/>
              <a:t>10:30:  Case study #1 – Glacial Drumlin Heritage Area, John </a:t>
            </a:r>
            <a:r>
              <a:rPr lang="en-US" sz="3700" dirty="0" err="1" smtClean="0"/>
              <a:t>Pohlman</a:t>
            </a:r>
            <a:r>
              <a:rPr lang="en-US" sz="3700" dirty="0" smtClean="0"/>
              <a:t>, WI DNR</a:t>
            </a:r>
          </a:p>
          <a:p>
            <a:pPr lvl="1"/>
            <a:r>
              <a:rPr lang="en-US" sz="3700" dirty="0" smtClean="0"/>
              <a:t>11:30:  What’s happening on our campus? Wes Enterline</a:t>
            </a:r>
          </a:p>
          <a:p>
            <a:pPr lvl="1"/>
            <a:r>
              <a:rPr lang="en-US" sz="3700" dirty="0" smtClean="0"/>
              <a:t>Noon:  Catered lunch</a:t>
            </a:r>
          </a:p>
          <a:p>
            <a:pPr lvl="1"/>
            <a:r>
              <a:rPr lang="en-US" sz="3700" dirty="0" smtClean="0"/>
              <a:t>1:00:  “Speed” networking and discussion</a:t>
            </a:r>
          </a:p>
          <a:p>
            <a:pPr lvl="1"/>
            <a:r>
              <a:rPr lang="en-US" sz="3700" dirty="0" smtClean="0"/>
              <a:t>2:00:  Break for the day</a:t>
            </a:r>
          </a:p>
          <a:p>
            <a:r>
              <a:rPr lang="en-US" sz="4300" b="1" dirty="0" smtClean="0"/>
              <a:t>Friday, Oct. 9, 8:30 to 1pm – Off-campus field trip</a:t>
            </a:r>
          </a:p>
          <a:p>
            <a:pPr lvl="1"/>
            <a:r>
              <a:rPr lang="en-US" sz="3700" dirty="0" smtClean="0"/>
              <a:t>8:30:  Meet in </a:t>
            </a:r>
            <a:r>
              <a:rPr lang="en-US" sz="3700" dirty="0" err="1" smtClean="0"/>
              <a:t>Upham</a:t>
            </a:r>
            <a:r>
              <a:rPr lang="en-US" sz="3700" dirty="0" smtClean="0"/>
              <a:t> Hall parking lot (note that breakfast will not be provided)</a:t>
            </a:r>
          </a:p>
          <a:p>
            <a:pPr lvl="1"/>
            <a:r>
              <a:rPr lang="en-US" sz="3700" dirty="0" smtClean="0"/>
              <a:t>9:00:  Depart</a:t>
            </a:r>
          </a:p>
          <a:p>
            <a:pPr lvl="1"/>
            <a:r>
              <a:rPr lang="en-US" sz="3700" dirty="0" smtClean="0"/>
              <a:t>9:30:  Case study #2 – Jefferson Renew Energy ethanol plant</a:t>
            </a:r>
          </a:p>
          <a:p>
            <a:pPr lvl="1"/>
            <a:r>
              <a:rPr lang="en-US" sz="3700" dirty="0" smtClean="0"/>
              <a:t>11:00:  Case study #3 – Restored oak savanna in Kettle Moraine State Forest</a:t>
            </a:r>
          </a:p>
          <a:p>
            <a:pPr lvl="1"/>
            <a:r>
              <a:rPr lang="en-US" sz="3700" dirty="0" smtClean="0"/>
              <a:t>Noon:  Box lunches at Kettle Moraine</a:t>
            </a:r>
          </a:p>
          <a:p>
            <a:pPr lvl="1"/>
            <a:r>
              <a:rPr lang="en-US" sz="3700" dirty="0" smtClean="0"/>
              <a:t>1:00:  Arrive back at campus</a:t>
            </a:r>
          </a:p>
          <a:p>
            <a:r>
              <a:rPr lang="en-US" sz="4300" b="1" dirty="0" smtClean="0"/>
              <a:t>Friday, Oct. 16, 8:30 am to 1 pm – Hyland Hall, 4303, Executive Conference Room</a:t>
            </a:r>
          </a:p>
          <a:p>
            <a:pPr lvl="1"/>
            <a:r>
              <a:rPr lang="en-US" sz="3700" dirty="0" smtClean="0"/>
              <a:t>8:30:  Continental breakfast</a:t>
            </a:r>
          </a:p>
          <a:p>
            <a:pPr lvl="1"/>
            <a:r>
              <a:rPr lang="en-US" sz="3700" dirty="0" smtClean="0"/>
              <a:t>9:00:  Curricular changes, example ideas</a:t>
            </a:r>
          </a:p>
          <a:p>
            <a:pPr lvl="1"/>
            <a:r>
              <a:rPr lang="en-US" sz="3700" dirty="0" smtClean="0"/>
              <a:t>9:30:  Case study #4 – City of Whitewater and sustainability, Kevin Brunner, City Manager</a:t>
            </a:r>
          </a:p>
          <a:p>
            <a:pPr lvl="1"/>
            <a:r>
              <a:rPr lang="en-US" sz="3700" dirty="0" smtClean="0"/>
              <a:t>10:00:  Case study #5 – </a:t>
            </a:r>
            <a:r>
              <a:rPr lang="en-US" sz="3700" dirty="0" err="1" smtClean="0"/>
              <a:t>Tallgrass</a:t>
            </a:r>
            <a:r>
              <a:rPr lang="en-US" sz="3700" dirty="0" smtClean="0"/>
              <a:t> Restoration LLC, Ron Adams</a:t>
            </a:r>
          </a:p>
          <a:p>
            <a:pPr lvl="1"/>
            <a:r>
              <a:rPr lang="en-US" sz="3700" dirty="0" smtClean="0"/>
              <a:t>10:30:  Walking exercise – example in-class project</a:t>
            </a:r>
          </a:p>
          <a:p>
            <a:pPr lvl="1"/>
            <a:r>
              <a:rPr lang="en-US" sz="3700" dirty="0" smtClean="0"/>
              <a:t>11:00:  Group learning outcomes work and presentation</a:t>
            </a:r>
          </a:p>
          <a:p>
            <a:pPr lvl="1"/>
            <a:r>
              <a:rPr lang="en-US" sz="3700" dirty="0" smtClean="0"/>
              <a:t>Noon:  Catered lunch</a:t>
            </a:r>
          </a:p>
          <a:p>
            <a:pPr lvl="1"/>
            <a:r>
              <a:rPr lang="en-US" sz="3700" dirty="0" smtClean="0"/>
              <a:t>1:00:  Break for the day</a:t>
            </a:r>
            <a:endParaRPr lang="en-US" sz="3700" dirty="0"/>
          </a:p>
        </p:txBody>
      </p:sp>
      <p:pic>
        <p:nvPicPr>
          <p:cNvPr id="5" name="Picture 2" descr="C:\Documents and Settings\enterlinwj03\My Documents\My Pictures\uwwLogoBlack.png"/>
          <p:cNvPicPr>
            <a:picLocks noChangeAspect="1" noChangeArrowheads="1"/>
          </p:cNvPicPr>
          <p:nvPr/>
        </p:nvPicPr>
        <p:blipFill>
          <a:blip r:embed="rId2" cstate="print"/>
          <a:srcRect/>
          <a:stretch>
            <a:fillRect/>
          </a:stretch>
        </p:blipFill>
        <p:spPr bwMode="auto">
          <a:xfrm>
            <a:off x="4191000" y="90942"/>
            <a:ext cx="1524000" cy="36625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2010 Schedule</a:t>
            </a:r>
            <a:endParaRPr lang="en-US" dirty="0"/>
          </a:p>
        </p:txBody>
      </p:sp>
      <p:sp>
        <p:nvSpPr>
          <p:cNvPr id="3" name="Content Placeholder 2"/>
          <p:cNvSpPr>
            <a:spLocks noGrp="1"/>
          </p:cNvSpPr>
          <p:nvPr>
            <p:ph idx="1"/>
          </p:nvPr>
        </p:nvSpPr>
        <p:spPr>
          <a:xfrm>
            <a:off x="1435608" y="1295400"/>
            <a:ext cx="7498080" cy="5562600"/>
          </a:xfrm>
        </p:spPr>
        <p:txBody>
          <a:bodyPr>
            <a:normAutofit fontScale="47500" lnSpcReduction="20000"/>
          </a:bodyPr>
          <a:lstStyle/>
          <a:p>
            <a:r>
              <a:rPr lang="en-US" sz="2900" b="1" dirty="0" smtClean="0"/>
              <a:t>Wednesday, May 12, 9am to 2pm – </a:t>
            </a:r>
            <a:r>
              <a:rPr lang="en-US" sz="2900" b="1" dirty="0" err="1" smtClean="0"/>
              <a:t>Cravath</a:t>
            </a:r>
            <a:r>
              <a:rPr lang="en-US" sz="2900" b="1" dirty="0" smtClean="0"/>
              <a:t> Lake Community Center (341 Fremont Street) </a:t>
            </a:r>
          </a:p>
          <a:p>
            <a:pPr lvl="1"/>
            <a:r>
              <a:rPr lang="en-US" sz="2500" dirty="0" smtClean="0"/>
              <a:t>9:00:  Continental breakfast </a:t>
            </a:r>
          </a:p>
          <a:p>
            <a:pPr lvl="1"/>
            <a:r>
              <a:rPr lang="en-US" sz="2500" dirty="0" smtClean="0"/>
              <a:t>9:30:  Introduction (goals of training, history and context of project, participant introductions)  </a:t>
            </a:r>
          </a:p>
          <a:p>
            <a:pPr lvl="1"/>
            <a:r>
              <a:rPr lang="en-US" sz="2500" dirty="0" smtClean="0"/>
              <a:t>10:30:  What’s happening on our campus? Wes Enterline</a:t>
            </a:r>
          </a:p>
          <a:p>
            <a:pPr lvl="1"/>
            <a:r>
              <a:rPr lang="en-US" sz="2500" dirty="0" smtClean="0"/>
              <a:t>Noon:  Catered lunch </a:t>
            </a:r>
          </a:p>
          <a:p>
            <a:pPr lvl="1"/>
            <a:r>
              <a:rPr lang="en-US" sz="2500" dirty="0" smtClean="0"/>
              <a:t>1:00:  “Speed” networking and discussion </a:t>
            </a:r>
          </a:p>
          <a:p>
            <a:pPr lvl="1"/>
            <a:r>
              <a:rPr lang="en-US" sz="2500" dirty="0" smtClean="0"/>
              <a:t>2:00:  Break for the day </a:t>
            </a:r>
          </a:p>
          <a:p>
            <a:pPr lvl="1"/>
            <a:endParaRPr lang="en-US" sz="2500" dirty="0" smtClean="0"/>
          </a:p>
          <a:p>
            <a:r>
              <a:rPr lang="en-US" sz="2900" b="1" dirty="0" smtClean="0"/>
              <a:t>Thursday, May 13, 8:30 to 3pm – off-campus field trip</a:t>
            </a:r>
          </a:p>
          <a:p>
            <a:pPr lvl="1"/>
            <a:r>
              <a:rPr lang="en-US" sz="2500" dirty="0" smtClean="0"/>
              <a:t>8:30:  Meet in </a:t>
            </a:r>
            <a:r>
              <a:rPr lang="en-US" sz="2500" dirty="0" err="1" smtClean="0"/>
              <a:t>Upham</a:t>
            </a:r>
            <a:r>
              <a:rPr lang="en-US" sz="2500" dirty="0" smtClean="0"/>
              <a:t> Hall parking lot (note that breakfast will not be provided) </a:t>
            </a:r>
          </a:p>
          <a:p>
            <a:pPr lvl="1"/>
            <a:r>
              <a:rPr lang="en-US" sz="2500" dirty="0" smtClean="0"/>
              <a:t>8:40:  Depart </a:t>
            </a:r>
          </a:p>
          <a:p>
            <a:pPr lvl="1"/>
            <a:r>
              <a:rPr lang="en-US" sz="2500" dirty="0" smtClean="0"/>
              <a:t>10:00:  Case study #2 – Crave Brothers Cheese Factory and </a:t>
            </a:r>
            <a:r>
              <a:rPr lang="en-US" sz="2500" dirty="0" err="1" smtClean="0"/>
              <a:t>biodigestor</a:t>
            </a:r>
            <a:r>
              <a:rPr lang="en-US" sz="2500" dirty="0" smtClean="0"/>
              <a:t> </a:t>
            </a:r>
          </a:p>
          <a:p>
            <a:pPr lvl="1"/>
            <a:r>
              <a:rPr lang="en-US" sz="2500" dirty="0" smtClean="0"/>
              <a:t>Noon:  Case study #3 – </a:t>
            </a:r>
            <a:r>
              <a:rPr lang="en-US" sz="2500" dirty="0" err="1" smtClean="0"/>
              <a:t>Faville</a:t>
            </a:r>
            <a:r>
              <a:rPr lang="en-US" sz="2500" dirty="0" smtClean="0"/>
              <a:t> Prairie State Natural Area (box lunches at the prairie) </a:t>
            </a:r>
          </a:p>
          <a:p>
            <a:pPr lvl="1"/>
            <a:r>
              <a:rPr lang="en-US" sz="2500" dirty="0" smtClean="0"/>
              <a:t>3:00:  Arrive back at campus </a:t>
            </a:r>
          </a:p>
          <a:p>
            <a:pPr lvl="1"/>
            <a:endParaRPr lang="en-US" dirty="0" smtClean="0"/>
          </a:p>
          <a:p>
            <a:r>
              <a:rPr lang="en-US" sz="2900" b="1" dirty="0" smtClean="0"/>
              <a:t>Friday, May 14, 8:30 am to 1 pm – Location TBD </a:t>
            </a:r>
          </a:p>
          <a:p>
            <a:pPr lvl="1"/>
            <a:r>
              <a:rPr lang="en-US" sz="2500" dirty="0" smtClean="0"/>
              <a:t>8:30:  Continental breakfast </a:t>
            </a:r>
          </a:p>
          <a:p>
            <a:pPr lvl="1"/>
            <a:r>
              <a:rPr lang="en-US" sz="2500" dirty="0" smtClean="0"/>
              <a:t>9:00:  Curricular changes, example ideas </a:t>
            </a:r>
          </a:p>
          <a:p>
            <a:pPr lvl="1"/>
            <a:r>
              <a:rPr lang="en-US" sz="2500" dirty="0" smtClean="0"/>
              <a:t>9:30:  Case study #4 – City of Whitewater and sustainability, Kevin Brunner, City Manager </a:t>
            </a:r>
          </a:p>
          <a:p>
            <a:pPr lvl="1"/>
            <a:r>
              <a:rPr lang="en-US" sz="2500" dirty="0" smtClean="0"/>
              <a:t>10:00:  Walking exercise – example in-class project  </a:t>
            </a:r>
          </a:p>
          <a:p>
            <a:pPr lvl="1"/>
            <a:r>
              <a:rPr lang="en-US" sz="2500" dirty="0" smtClean="0"/>
              <a:t>11:00:  Group learning outcomes work and presentation </a:t>
            </a:r>
          </a:p>
          <a:p>
            <a:pPr lvl="1"/>
            <a:r>
              <a:rPr lang="en-US" sz="2500" dirty="0" smtClean="0"/>
              <a:t>Noon:  Catered lunch </a:t>
            </a:r>
          </a:p>
          <a:p>
            <a:pPr lvl="1"/>
            <a:r>
              <a:rPr lang="en-US" sz="2500" dirty="0" smtClean="0"/>
              <a:t>1:00:  Break for the day </a:t>
            </a:r>
          </a:p>
        </p:txBody>
      </p:sp>
      <p:pic>
        <p:nvPicPr>
          <p:cNvPr id="5" name="Picture 2" descr="C:\Documents and Settings\enterlinwj03\My Documents\My Pictures\uwwLogoBlack.png"/>
          <p:cNvPicPr>
            <a:picLocks noChangeAspect="1" noChangeArrowheads="1"/>
          </p:cNvPicPr>
          <p:nvPr/>
        </p:nvPicPr>
        <p:blipFill>
          <a:blip r:embed="rId3" cstate="print"/>
          <a:srcRect/>
          <a:stretch>
            <a:fillRect/>
          </a:stretch>
        </p:blipFill>
        <p:spPr bwMode="auto">
          <a:xfrm>
            <a:off x="4191000" y="90942"/>
            <a:ext cx="1524000" cy="3662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Events</a:t>
            </a:r>
            <a:endParaRPr lang="en-US" dirty="0"/>
          </a:p>
        </p:txBody>
      </p:sp>
      <p:sp>
        <p:nvSpPr>
          <p:cNvPr id="3" name="Content Placeholder 2"/>
          <p:cNvSpPr>
            <a:spLocks noGrp="1"/>
          </p:cNvSpPr>
          <p:nvPr>
            <p:ph idx="1"/>
          </p:nvPr>
        </p:nvSpPr>
        <p:spPr>
          <a:xfrm>
            <a:off x="1435608" y="1447800"/>
            <a:ext cx="7498080" cy="5410200"/>
          </a:xfrm>
        </p:spPr>
        <p:txBody>
          <a:bodyPr>
            <a:normAutofit fontScale="55000" lnSpcReduction="20000"/>
          </a:bodyPr>
          <a:lstStyle/>
          <a:p>
            <a:r>
              <a:rPr lang="en-US" dirty="0" smtClean="0"/>
              <a:t>Introduction to Savannah Project and Participants</a:t>
            </a:r>
          </a:p>
          <a:p>
            <a:r>
              <a:rPr lang="en-US" dirty="0" smtClean="0"/>
              <a:t>Speed Networking</a:t>
            </a:r>
          </a:p>
          <a:p>
            <a:pPr lvl="1"/>
            <a:r>
              <a:rPr lang="en-US" dirty="0" smtClean="0"/>
              <a:t>Extremely beneficial at both sessions</a:t>
            </a:r>
          </a:p>
          <a:p>
            <a:pPr lvl="1"/>
            <a:r>
              <a:rPr lang="en-US" dirty="0" smtClean="0"/>
              <a:t>Feedback indicated time allotted was not sufficient</a:t>
            </a:r>
          </a:p>
          <a:p>
            <a:r>
              <a:rPr lang="en-US" dirty="0" smtClean="0"/>
              <a:t>Presentation on Campus Sustainability</a:t>
            </a:r>
          </a:p>
          <a:p>
            <a:pPr lvl="1"/>
            <a:r>
              <a:rPr lang="en-US" dirty="0" smtClean="0"/>
              <a:t>Done by on-campus expert (Sustainability Coordinator)</a:t>
            </a:r>
          </a:p>
          <a:p>
            <a:pPr lvl="1"/>
            <a:r>
              <a:rPr lang="en-US" dirty="0" smtClean="0"/>
              <a:t>Connect faculty to sustainability efforts that might be “under the radar” to inspire ideas for class projects</a:t>
            </a:r>
          </a:p>
          <a:p>
            <a:r>
              <a:rPr lang="en-US" dirty="0" smtClean="0"/>
              <a:t>Case Study:  Community Sustainability</a:t>
            </a:r>
          </a:p>
          <a:p>
            <a:pPr lvl="1"/>
            <a:r>
              <a:rPr lang="en-US" dirty="0" smtClean="0"/>
              <a:t>Encourage faculty to branch out to local community</a:t>
            </a:r>
          </a:p>
          <a:p>
            <a:pPr lvl="1"/>
            <a:r>
              <a:rPr lang="en-US" dirty="0" smtClean="0"/>
              <a:t>Connect faculty to community sustainability for class projects and internships</a:t>
            </a:r>
          </a:p>
          <a:p>
            <a:r>
              <a:rPr lang="en-US" dirty="0" smtClean="0"/>
              <a:t>Walking Exercise</a:t>
            </a:r>
          </a:p>
          <a:p>
            <a:pPr lvl="1"/>
            <a:r>
              <a:rPr lang="en-US" dirty="0" smtClean="0"/>
              <a:t>?</a:t>
            </a:r>
          </a:p>
          <a:p>
            <a:pPr lvl="1"/>
            <a:r>
              <a:rPr lang="en-US" dirty="0" smtClean="0"/>
              <a:t>SP10:  Visit Physics Lab to learn about vertical wind turbine project</a:t>
            </a:r>
          </a:p>
          <a:p>
            <a:r>
              <a:rPr lang="en-US" dirty="0" smtClean="0"/>
              <a:t>Group Learning Outcomes Work</a:t>
            </a:r>
          </a:p>
          <a:p>
            <a:pPr lvl="1"/>
            <a:r>
              <a:rPr lang="en-US" dirty="0" smtClean="0"/>
              <a:t>?</a:t>
            </a:r>
          </a:p>
          <a:p>
            <a:r>
              <a:rPr lang="en-US" dirty="0" smtClean="0"/>
              <a:t>Food!</a:t>
            </a:r>
          </a:p>
          <a:p>
            <a:pPr lvl="1"/>
            <a:r>
              <a:rPr lang="en-US" dirty="0" smtClean="0"/>
              <a:t>Provide continental breakfasts</a:t>
            </a:r>
          </a:p>
          <a:p>
            <a:pPr lvl="1"/>
            <a:r>
              <a:rPr lang="en-US" dirty="0" smtClean="0"/>
              <a:t>Provide lunch where applicable (brown bag for field trip)</a:t>
            </a:r>
            <a:endParaRPr lang="en-US" dirty="0"/>
          </a:p>
        </p:txBody>
      </p:sp>
      <p:pic>
        <p:nvPicPr>
          <p:cNvPr id="4" name="Picture 2" descr="C:\Documents and Settings\enterlinwj03\My Documents\My Pictures\uwwLogoBlack.png"/>
          <p:cNvPicPr>
            <a:picLocks noChangeAspect="1" noChangeArrowheads="1"/>
          </p:cNvPicPr>
          <p:nvPr/>
        </p:nvPicPr>
        <p:blipFill>
          <a:blip r:embed="rId2" cstate="print"/>
          <a:srcRect/>
          <a:stretch>
            <a:fillRect/>
          </a:stretch>
        </p:blipFill>
        <p:spPr bwMode="auto">
          <a:xfrm>
            <a:off x="4191000" y="90942"/>
            <a:ext cx="1524000" cy="36625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2667000" cy="4800600"/>
          </a:xfrm>
        </p:spPr>
        <p:txBody>
          <a:bodyPr>
            <a:normAutofit/>
          </a:bodyPr>
          <a:lstStyle/>
          <a:p>
            <a:r>
              <a:rPr lang="en-US" sz="2400" dirty="0" smtClean="0"/>
              <a:t>Fall 2009:   Glacial Drumlin Heritage Area</a:t>
            </a:r>
          </a:p>
          <a:p>
            <a:endParaRPr lang="en-US" sz="2400" dirty="0" smtClean="0"/>
          </a:p>
          <a:p>
            <a:r>
              <a:rPr lang="en-US" sz="2400" dirty="0" smtClean="0"/>
              <a:t>Presentation to discuss plan by John </a:t>
            </a:r>
            <a:r>
              <a:rPr lang="en-US" sz="2400" dirty="0" err="1" smtClean="0"/>
              <a:t>Pohlman</a:t>
            </a:r>
            <a:r>
              <a:rPr lang="en-US" sz="2400" dirty="0" smtClean="0"/>
              <a:t>, WI DNR</a:t>
            </a:r>
          </a:p>
          <a:p>
            <a:endParaRPr lang="en-US" sz="2400" dirty="0"/>
          </a:p>
        </p:txBody>
      </p:sp>
      <p:pic>
        <p:nvPicPr>
          <p:cNvPr id="2051" name="Picture 3"/>
          <p:cNvPicPr>
            <a:picLocks noChangeAspect="1" noChangeArrowheads="1"/>
          </p:cNvPicPr>
          <p:nvPr/>
        </p:nvPicPr>
        <p:blipFill>
          <a:blip r:embed="rId2" cstate="print"/>
          <a:srcRect/>
          <a:stretch>
            <a:fillRect/>
          </a:stretch>
        </p:blipFill>
        <p:spPr bwMode="auto">
          <a:xfrm>
            <a:off x="3428999" y="392874"/>
            <a:ext cx="5715001" cy="6312726"/>
          </a:xfrm>
          <a:prstGeom prst="rect">
            <a:avLst/>
          </a:prstGeom>
          <a:noFill/>
          <a:ln w="9525">
            <a:noFill/>
            <a:miter lim="800000"/>
            <a:headEnd/>
            <a:tailEnd/>
          </a:ln>
        </p:spPr>
      </p:pic>
      <p:sp>
        <p:nvSpPr>
          <p:cNvPr id="6" name="Rectangle 5"/>
          <p:cNvSpPr/>
          <p:nvPr/>
        </p:nvSpPr>
        <p:spPr>
          <a:xfrm>
            <a:off x="4343400" y="6581001"/>
            <a:ext cx="4572000" cy="276999"/>
          </a:xfrm>
          <a:prstGeom prst="rect">
            <a:avLst/>
          </a:prstGeom>
        </p:spPr>
        <p:txBody>
          <a:bodyPr>
            <a:spAutoFit/>
          </a:bodyPr>
          <a:lstStyle/>
          <a:p>
            <a:r>
              <a:rPr lang="en-US" sz="1200" dirty="0" smtClean="0">
                <a:hlinkClick r:id="rId3"/>
              </a:rPr>
              <a:t>http://dnr.wi.gov/org/LAND/facilities/glacial/documents.html</a:t>
            </a:r>
            <a:endParaRPr lang="en-US" sz="1200" dirty="0"/>
          </a:p>
        </p:txBody>
      </p:sp>
      <p:pic>
        <p:nvPicPr>
          <p:cNvPr id="8" name="Picture 2" descr="C:\Documents and Settings\enterlinwj03\My Documents\My Pictures\uwwLogoBlack.png"/>
          <p:cNvPicPr>
            <a:picLocks noChangeAspect="1" noChangeArrowheads="1"/>
          </p:cNvPicPr>
          <p:nvPr/>
        </p:nvPicPr>
        <p:blipFill>
          <a:blip r:embed="rId4" cstate="print"/>
          <a:srcRect/>
          <a:stretch>
            <a:fillRect/>
          </a:stretch>
        </p:blipFill>
        <p:spPr bwMode="auto">
          <a:xfrm>
            <a:off x="4191000" y="90942"/>
            <a:ext cx="1524000" cy="3662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33400"/>
            <a:ext cx="7498080" cy="1143000"/>
          </a:xfrm>
        </p:spPr>
        <p:txBody>
          <a:bodyPr>
            <a:normAutofit fontScale="90000"/>
          </a:bodyPr>
          <a:lstStyle/>
          <a:p>
            <a:r>
              <a:rPr lang="en-US" sz="4400" dirty="0" smtClean="0"/>
              <a:t>Fall 2009:  Jefferson Renew Energy ethanol plant</a:t>
            </a:r>
            <a:endParaRPr lang="en-US" dirty="0"/>
          </a:p>
        </p:txBody>
      </p:sp>
      <p:sp>
        <p:nvSpPr>
          <p:cNvPr id="5" name="Content Placeholder 4"/>
          <p:cNvSpPr>
            <a:spLocks noGrp="1"/>
          </p:cNvSpPr>
          <p:nvPr>
            <p:ph sz="half" idx="1"/>
          </p:nvPr>
        </p:nvSpPr>
        <p:spPr>
          <a:xfrm>
            <a:off x="990600" y="1828800"/>
            <a:ext cx="3810000" cy="4800600"/>
          </a:xfrm>
        </p:spPr>
        <p:txBody>
          <a:bodyPr>
            <a:normAutofit/>
          </a:bodyPr>
          <a:lstStyle/>
          <a:p>
            <a:r>
              <a:rPr lang="en-US" dirty="0" smtClean="0"/>
              <a:t>Largest state ethanol plant</a:t>
            </a:r>
          </a:p>
          <a:p>
            <a:r>
              <a:rPr lang="en-US" dirty="0" smtClean="0"/>
              <a:t>Processes about 52 million bushels of corn into 130 million gallons ethanol</a:t>
            </a:r>
          </a:p>
          <a:p>
            <a:r>
              <a:rPr lang="en-US" dirty="0" smtClean="0"/>
              <a:t>Filed for </a:t>
            </a:r>
            <a:r>
              <a:rPr lang="en-US" dirty="0" err="1" smtClean="0"/>
              <a:t>banruptcy</a:t>
            </a:r>
            <a:r>
              <a:rPr lang="en-US" dirty="0" smtClean="0"/>
              <a:t> protection after 2008 economic collapse</a:t>
            </a:r>
          </a:p>
          <a:p>
            <a:endParaRPr lang="en-US" dirty="0"/>
          </a:p>
        </p:txBody>
      </p:sp>
      <p:pic>
        <p:nvPicPr>
          <p:cNvPr id="4" name="Picture 2" descr="C:\Documents and Settings\enterlinwj03\My Documents\My Pictures\uwwLogoBlack.png"/>
          <p:cNvPicPr>
            <a:picLocks noChangeAspect="1" noChangeArrowheads="1"/>
          </p:cNvPicPr>
          <p:nvPr/>
        </p:nvPicPr>
        <p:blipFill>
          <a:blip r:embed="rId2" cstate="print"/>
          <a:srcRect/>
          <a:stretch>
            <a:fillRect/>
          </a:stretch>
        </p:blipFill>
        <p:spPr bwMode="auto">
          <a:xfrm>
            <a:off x="4191000" y="90942"/>
            <a:ext cx="1524000" cy="366258"/>
          </a:xfrm>
          <a:prstGeom prst="rect">
            <a:avLst/>
          </a:prstGeom>
          <a:noFill/>
          <a:ln w="9525">
            <a:noFill/>
            <a:miter lim="800000"/>
            <a:headEnd/>
            <a:tailEnd/>
          </a:ln>
        </p:spPr>
      </p:pic>
      <p:pic>
        <p:nvPicPr>
          <p:cNvPr id="25603" name="Picture 3" descr="C:\Documents and Settings\EnterlinWJ03\Desktop\Sustainability Photos\IMG_1673.JPG"/>
          <p:cNvPicPr>
            <a:picLocks noChangeAspect="1" noChangeArrowheads="1"/>
          </p:cNvPicPr>
          <p:nvPr/>
        </p:nvPicPr>
        <p:blipFill>
          <a:blip r:embed="rId3" cstate="print"/>
          <a:srcRect/>
          <a:stretch>
            <a:fillRect/>
          </a:stretch>
        </p:blipFill>
        <p:spPr bwMode="auto">
          <a:xfrm>
            <a:off x="4800600" y="4063127"/>
            <a:ext cx="4191000" cy="2794873"/>
          </a:xfrm>
          <a:prstGeom prst="rect">
            <a:avLst/>
          </a:prstGeom>
          <a:noFill/>
        </p:spPr>
      </p:pic>
      <p:pic>
        <p:nvPicPr>
          <p:cNvPr id="25604" name="Picture 4" descr="C:\Documents and Settings\EnterlinWJ03\Desktop\Sustainability Photos\IMG_1620.JPG"/>
          <p:cNvPicPr>
            <a:picLocks noChangeAspect="1" noChangeArrowheads="1"/>
          </p:cNvPicPr>
          <p:nvPr/>
        </p:nvPicPr>
        <p:blipFill>
          <a:blip r:embed="rId4" cstate="print"/>
          <a:srcRect/>
          <a:stretch>
            <a:fillRect/>
          </a:stretch>
        </p:blipFill>
        <p:spPr bwMode="auto">
          <a:xfrm>
            <a:off x="6477000" y="1142929"/>
            <a:ext cx="2514600" cy="377072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35608" y="533400"/>
            <a:ext cx="7498080" cy="1143000"/>
          </a:xfrm>
          <a:prstGeom prst="rect">
            <a:avLst/>
          </a:prstGeom>
        </p:spPr>
        <p:txBody>
          <a:bodyPr anchor="ct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Fall 2009:  Jefferson Renew Energy ethanol plant</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7" name="Picture 2" descr="C:\Documents and Settings\enterlinwj03\My Documents\My Pictures\uwwLogoBlack.png"/>
          <p:cNvPicPr>
            <a:picLocks noChangeAspect="1" noChangeArrowheads="1"/>
          </p:cNvPicPr>
          <p:nvPr/>
        </p:nvPicPr>
        <p:blipFill>
          <a:blip r:embed="rId3" cstate="print"/>
          <a:srcRect/>
          <a:stretch>
            <a:fillRect/>
          </a:stretch>
        </p:blipFill>
        <p:spPr bwMode="auto">
          <a:xfrm>
            <a:off x="4191000" y="90942"/>
            <a:ext cx="1524000" cy="366258"/>
          </a:xfrm>
          <a:prstGeom prst="rect">
            <a:avLst/>
          </a:prstGeom>
          <a:noFill/>
          <a:ln w="9525">
            <a:noFill/>
            <a:miter lim="800000"/>
            <a:headEnd/>
            <a:tailEnd/>
          </a:ln>
        </p:spPr>
      </p:pic>
      <p:pic>
        <p:nvPicPr>
          <p:cNvPr id="26627" name="Picture 3" descr="C:\Documents and Settings\EnterlinWJ03\Desktop\Sustainability Photos\IMG_1644.JPG"/>
          <p:cNvPicPr>
            <a:picLocks noChangeAspect="1" noChangeArrowheads="1"/>
          </p:cNvPicPr>
          <p:nvPr/>
        </p:nvPicPr>
        <p:blipFill>
          <a:blip r:embed="rId4" cstate="print"/>
          <a:srcRect/>
          <a:stretch>
            <a:fillRect/>
          </a:stretch>
        </p:blipFill>
        <p:spPr bwMode="auto">
          <a:xfrm>
            <a:off x="3048000" y="3657600"/>
            <a:ext cx="2972443" cy="1982248"/>
          </a:xfrm>
          <a:prstGeom prst="rect">
            <a:avLst/>
          </a:prstGeom>
          <a:noFill/>
        </p:spPr>
      </p:pic>
      <p:pic>
        <p:nvPicPr>
          <p:cNvPr id="26629" name="Picture 5" descr="C:\Documents and Settings\EnterlinWJ03\Desktop\Sustainability Photos\IMG_1652.JPG"/>
          <p:cNvPicPr>
            <a:picLocks noChangeAspect="1" noChangeArrowheads="1"/>
          </p:cNvPicPr>
          <p:nvPr/>
        </p:nvPicPr>
        <p:blipFill>
          <a:blip r:embed="rId5" cstate="print"/>
          <a:srcRect/>
          <a:stretch>
            <a:fillRect/>
          </a:stretch>
        </p:blipFill>
        <p:spPr bwMode="auto">
          <a:xfrm>
            <a:off x="4572001" y="3809048"/>
            <a:ext cx="4572000" cy="3048952"/>
          </a:xfrm>
          <a:prstGeom prst="rect">
            <a:avLst/>
          </a:prstGeom>
          <a:noFill/>
        </p:spPr>
      </p:pic>
      <p:pic>
        <p:nvPicPr>
          <p:cNvPr id="26630" name="Picture 6" descr="C:\Documents and Settings\EnterlinWJ03\Desktop\Sustainability Photos\IMG_1656.JPG"/>
          <p:cNvPicPr>
            <a:picLocks noChangeAspect="1" noChangeArrowheads="1"/>
          </p:cNvPicPr>
          <p:nvPr/>
        </p:nvPicPr>
        <p:blipFill>
          <a:blip r:embed="rId6" cstate="print"/>
          <a:srcRect/>
          <a:stretch>
            <a:fillRect/>
          </a:stretch>
        </p:blipFill>
        <p:spPr bwMode="auto">
          <a:xfrm>
            <a:off x="0" y="3758231"/>
            <a:ext cx="4648200" cy="3099769"/>
          </a:xfrm>
          <a:prstGeom prst="rect">
            <a:avLst/>
          </a:prstGeom>
          <a:noFill/>
        </p:spPr>
      </p:pic>
      <p:pic>
        <p:nvPicPr>
          <p:cNvPr id="26631" name="Picture 7" descr="C:\Documents and Settings\EnterlinWJ03\Desktop\Sustainability Photos\IMG_1659.JPG"/>
          <p:cNvPicPr>
            <a:picLocks noChangeAspect="1" noChangeArrowheads="1"/>
          </p:cNvPicPr>
          <p:nvPr/>
        </p:nvPicPr>
        <p:blipFill>
          <a:blip r:embed="rId7" cstate="print"/>
          <a:srcRect/>
          <a:stretch>
            <a:fillRect/>
          </a:stretch>
        </p:blipFill>
        <p:spPr bwMode="auto">
          <a:xfrm>
            <a:off x="1" y="1600200"/>
            <a:ext cx="2514600" cy="3770723"/>
          </a:xfrm>
          <a:prstGeom prst="rect">
            <a:avLst/>
          </a:prstGeom>
          <a:noFill/>
        </p:spPr>
      </p:pic>
      <p:pic>
        <p:nvPicPr>
          <p:cNvPr id="26626" name="Picture 2" descr="C:\Documents and Settings\EnterlinWJ03\Desktop\Sustainability Photos\IMG_1627.JPG"/>
          <p:cNvPicPr>
            <a:picLocks noChangeAspect="1" noChangeArrowheads="1"/>
          </p:cNvPicPr>
          <p:nvPr/>
        </p:nvPicPr>
        <p:blipFill>
          <a:blip r:embed="rId8" cstate="print"/>
          <a:srcRect/>
          <a:stretch>
            <a:fillRect/>
          </a:stretch>
        </p:blipFill>
        <p:spPr bwMode="auto">
          <a:xfrm>
            <a:off x="6628734" y="1600200"/>
            <a:ext cx="2515266" cy="3771722"/>
          </a:xfrm>
          <a:prstGeom prst="rect">
            <a:avLst/>
          </a:prstGeom>
          <a:noFill/>
        </p:spPr>
      </p:pic>
      <p:pic>
        <p:nvPicPr>
          <p:cNvPr id="26628" name="Picture 4" descr="C:\Documents and Settings\EnterlinWJ03\Desktop\Sustainability Photos\IMG_1671.JPG"/>
          <p:cNvPicPr>
            <a:picLocks noChangeAspect="1" noChangeArrowheads="1"/>
          </p:cNvPicPr>
          <p:nvPr/>
        </p:nvPicPr>
        <p:blipFill>
          <a:blip r:embed="rId9" cstate="print"/>
          <a:srcRect/>
          <a:stretch>
            <a:fillRect/>
          </a:stretch>
        </p:blipFill>
        <p:spPr bwMode="auto">
          <a:xfrm>
            <a:off x="2362200" y="1600199"/>
            <a:ext cx="4419600" cy="294732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498080" cy="1143000"/>
          </a:xfrm>
        </p:spPr>
        <p:txBody>
          <a:bodyPr>
            <a:normAutofit/>
          </a:bodyPr>
          <a:lstStyle/>
          <a:p>
            <a:r>
              <a:rPr lang="en-US" sz="4400" dirty="0" smtClean="0"/>
              <a:t>Fall 2009:  Restored oak savanna</a:t>
            </a:r>
            <a:endParaRPr lang="en-US" dirty="0"/>
          </a:p>
        </p:txBody>
      </p:sp>
      <p:sp>
        <p:nvSpPr>
          <p:cNvPr id="3" name="Content Placeholder 2"/>
          <p:cNvSpPr>
            <a:spLocks noGrp="1"/>
          </p:cNvSpPr>
          <p:nvPr>
            <p:ph idx="1"/>
          </p:nvPr>
        </p:nvSpPr>
        <p:spPr>
          <a:xfrm>
            <a:off x="1435608" y="1752600"/>
            <a:ext cx="7327392" cy="762000"/>
          </a:xfrm>
        </p:spPr>
        <p:txBody>
          <a:bodyPr>
            <a:normAutofit fontScale="70000" lnSpcReduction="20000"/>
          </a:bodyPr>
          <a:lstStyle/>
          <a:p>
            <a:r>
              <a:rPr lang="en-US" dirty="0" smtClean="0"/>
              <a:t>Bald Bluff Scenic Overlook</a:t>
            </a:r>
          </a:p>
          <a:p>
            <a:r>
              <a:rPr lang="en-US" dirty="0" smtClean="0"/>
              <a:t>Located in Kettle Moraine State Forest along Ice Age Trail</a:t>
            </a:r>
            <a:endParaRPr lang="en-US" dirty="0"/>
          </a:p>
        </p:txBody>
      </p:sp>
      <p:pic>
        <p:nvPicPr>
          <p:cNvPr id="4" name="Picture 2" descr="C:\Documents and Settings\enterlinwj03\My Documents\My Pictures\uwwLogoBlack.png"/>
          <p:cNvPicPr>
            <a:picLocks noChangeAspect="1" noChangeArrowheads="1"/>
          </p:cNvPicPr>
          <p:nvPr/>
        </p:nvPicPr>
        <p:blipFill>
          <a:blip r:embed="rId2" cstate="print"/>
          <a:srcRect/>
          <a:stretch>
            <a:fillRect/>
          </a:stretch>
        </p:blipFill>
        <p:spPr bwMode="auto">
          <a:xfrm>
            <a:off x="4191000" y="90942"/>
            <a:ext cx="1524000" cy="366258"/>
          </a:xfrm>
          <a:prstGeom prst="rect">
            <a:avLst/>
          </a:prstGeom>
          <a:noFill/>
          <a:ln w="9525">
            <a:noFill/>
            <a:miter lim="800000"/>
            <a:headEnd/>
            <a:tailEnd/>
          </a:ln>
        </p:spPr>
      </p:pic>
      <p:pic>
        <p:nvPicPr>
          <p:cNvPr id="27651" name="Picture 3" descr="C:\Documents and Settings\EnterlinWJ03\Desktop\Sustainability Photos\IMG_1693.JPG"/>
          <p:cNvPicPr>
            <a:picLocks noChangeAspect="1" noChangeArrowheads="1"/>
          </p:cNvPicPr>
          <p:nvPr/>
        </p:nvPicPr>
        <p:blipFill>
          <a:blip r:embed="rId3" cstate="print"/>
          <a:srcRect/>
          <a:stretch>
            <a:fillRect/>
          </a:stretch>
        </p:blipFill>
        <p:spPr bwMode="auto">
          <a:xfrm>
            <a:off x="6248400" y="2438400"/>
            <a:ext cx="2895600" cy="4419599"/>
          </a:xfrm>
          <a:prstGeom prst="rect">
            <a:avLst/>
          </a:prstGeom>
          <a:noFill/>
        </p:spPr>
      </p:pic>
      <p:pic>
        <p:nvPicPr>
          <p:cNvPr id="27652" name="Picture 4" descr="C:\Documents and Settings\EnterlinWJ03\Desktop\Sustainability Photos\IMG_1692.JPG"/>
          <p:cNvPicPr>
            <a:picLocks noChangeAspect="1" noChangeArrowheads="1"/>
          </p:cNvPicPr>
          <p:nvPr/>
        </p:nvPicPr>
        <p:blipFill>
          <a:blip r:embed="rId4" cstate="print"/>
          <a:srcRect/>
          <a:stretch>
            <a:fillRect/>
          </a:stretch>
        </p:blipFill>
        <p:spPr bwMode="auto">
          <a:xfrm>
            <a:off x="990600" y="3987878"/>
            <a:ext cx="4303836" cy="2870121"/>
          </a:xfrm>
          <a:prstGeom prst="rect">
            <a:avLst/>
          </a:prstGeom>
          <a:noFill/>
        </p:spPr>
      </p:pic>
      <p:pic>
        <p:nvPicPr>
          <p:cNvPr id="27654" name="Picture 6" descr="C:\Documents and Settings\EnterlinWJ03\My Documents\Downloads\167260_10100212395205187_8629722_61065890_2512309_n.jpg"/>
          <p:cNvPicPr>
            <a:picLocks noChangeAspect="1" noChangeArrowheads="1"/>
          </p:cNvPicPr>
          <p:nvPr/>
        </p:nvPicPr>
        <p:blipFill>
          <a:blip r:embed="rId5" cstate="print"/>
          <a:srcRect/>
          <a:stretch>
            <a:fillRect/>
          </a:stretch>
        </p:blipFill>
        <p:spPr bwMode="auto">
          <a:xfrm>
            <a:off x="0" y="2438401"/>
            <a:ext cx="3124199" cy="2094868"/>
          </a:xfrm>
          <a:prstGeom prst="rect">
            <a:avLst/>
          </a:prstGeom>
          <a:noFill/>
        </p:spPr>
      </p:pic>
      <p:pic>
        <p:nvPicPr>
          <p:cNvPr id="27653" name="Picture 5" descr="C:\Documents and Settings\EnterlinWJ03\My Documents\Downloads\7430_604522016563_69209744_35548287_700112_n (4).jpg"/>
          <p:cNvPicPr>
            <a:picLocks noChangeAspect="1" noChangeArrowheads="1"/>
          </p:cNvPicPr>
          <p:nvPr/>
        </p:nvPicPr>
        <p:blipFill>
          <a:blip r:embed="rId6" cstate="print"/>
          <a:srcRect/>
          <a:stretch>
            <a:fillRect/>
          </a:stretch>
        </p:blipFill>
        <p:spPr bwMode="auto">
          <a:xfrm>
            <a:off x="3124200" y="2438399"/>
            <a:ext cx="3124200" cy="208969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794</TotalTime>
  <Words>1685</Words>
  <Application>Microsoft Office PowerPoint</Application>
  <PresentationFormat>On-screen Show (4:3)</PresentationFormat>
  <Paragraphs>220</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Solstice</vt:lpstr>
      <vt:lpstr>The Savannah Project</vt:lpstr>
      <vt:lpstr>Overview</vt:lpstr>
      <vt:lpstr>Fall 2009 Schedule</vt:lpstr>
      <vt:lpstr>Spring 2010 Schedule</vt:lpstr>
      <vt:lpstr>Common Events</vt:lpstr>
      <vt:lpstr>Slide 6</vt:lpstr>
      <vt:lpstr>Fall 2009:  Jefferson Renew Energy ethanol plant</vt:lpstr>
      <vt:lpstr>Slide 8</vt:lpstr>
      <vt:lpstr>Fall 2009:  Restored oak savanna</vt:lpstr>
      <vt:lpstr>Fall 2009:  Tallgrass Restoration LLC</vt:lpstr>
      <vt:lpstr>Spring 2010:  Crave Brothers Cheese Factory</vt:lpstr>
      <vt:lpstr>Slide 12</vt:lpstr>
      <vt:lpstr>Spring 2010:  Faville Prairie State Natural Area</vt:lpstr>
      <vt:lpstr>Communication and Interaction</vt:lpstr>
      <vt:lpstr>Everyone Loves a Field Trip!</vt:lpstr>
      <vt:lpstr>Homework is Good?</vt:lpstr>
      <vt:lpstr>Lessons Learned</vt:lpstr>
      <vt:lpstr>New Direction – Student Ideas</vt:lpstr>
      <vt:lpstr>New Direction – Student Ideas</vt:lpstr>
      <vt:lpstr>Spring 2011</vt:lpstr>
      <vt:lpstr>Slide 21</vt:lpstr>
    </vt:vector>
  </TitlesOfParts>
  <Company>UW-Whitewater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Staff</dc:creator>
  <cp:lastModifiedBy>Staff</cp:lastModifiedBy>
  <cp:revision>66</cp:revision>
  <dcterms:created xsi:type="dcterms:W3CDTF">2011-02-04T21:55:06Z</dcterms:created>
  <dcterms:modified xsi:type="dcterms:W3CDTF">2011-03-22T20:03:14Z</dcterms:modified>
</cp:coreProperties>
</file>