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1"/>
  </p:notesMasterIdLst>
  <p:handoutMasterIdLst>
    <p:handoutMasterId r:id="rId12"/>
  </p:handoutMasterIdLst>
  <p:sldIdLst>
    <p:sldId id="277" r:id="rId2"/>
    <p:sldId id="433" r:id="rId3"/>
    <p:sldId id="481" r:id="rId4"/>
    <p:sldId id="443" r:id="rId5"/>
    <p:sldId id="480" r:id="rId6"/>
    <p:sldId id="482" r:id="rId7"/>
    <p:sldId id="490" r:id="rId8"/>
    <p:sldId id="491" r:id="rId9"/>
    <p:sldId id="34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A95E9"/>
    <a:srgbClr val="CA945E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B76662-A58E-4C8D-9102-6754369848B1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093290-E158-4B70-AB6F-968B0C1CC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29904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33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10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5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3265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232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04110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571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575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197C5C-1CD1-417D-A89C-14747F5222C7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67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075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0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411229" cy="3566160"/>
          </a:xfrm>
        </p:spPr>
        <p:txBody>
          <a:bodyPr>
            <a:normAutofit/>
          </a:bodyPr>
          <a:lstStyle/>
          <a:p>
            <a:r>
              <a:rPr lang="en-US" sz="4400" b="1" dirty="0"/>
              <a:t>Spring 2021 University Staff General Meeting</a:t>
            </a:r>
            <a:br>
              <a:rPr lang="en-US" sz="5400" b="1" dirty="0"/>
            </a:br>
            <a:r>
              <a:rPr lang="en-US" sz="4000" dirty="0"/>
              <a:t>Administrative Affairs and Budget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13, 2021</a:t>
            </a:r>
          </a:p>
        </p:txBody>
      </p:sp>
    </p:spTree>
    <p:extLst>
      <p:ext uri="{BB962C8B-B14F-4D97-AF65-F5344CB8AC3E}">
        <p14:creationId xmlns:p14="http://schemas.microsoft.com/office/powerpoint/2010/main" val="380277843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85474" cy="1450757"/>
          </a:xfrm>
        </p:spPr>
        <p:txBody>
          <a:bodyPr>
            <a:normAutofit/>
          </a:bodyPr>
          <a:lstStyle/>
          <a:p>
            <a:r>
              <a:rPr lang="en-US" sz="4400" dirty="0"/>
              <a:t>Budget Update</a:t>
            </a:r>
          </a:p>
        </p:txBody>
      </p:sp>
    </p:spTree>
    <p:extLst>
      <p:ext uri="{BB962C8B-B14F-4D97-AF65-F5344CB8AC3E}">
        <p14:creationId xmlns:p14="http://schemas.microsoft.com/office/powerpoint/2010/main" val="4912310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 road map has provided a path to address this and next year’s budget deficits.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052346-928D-42A6-BCCA-A1ABEDAAF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05" y="2397551"/>
            <a:ext cx="10959989" cy="28613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85E9F-F487-4BFA-8988-D7C12C1A5882}"/>
              </a:ext>
            </a:extLst>
          </p:cNvPr>
          <p:cNvSpPr txBox="1"/>
          <p:nvPr/>
        </p:nvSpPr>
        <p:spPr>
          <a:xfrm>
            <a:off x="616005" y="5689600"/>
            <a:ext cx="266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Updated:  March 15, 2021</a:t>
            </a:r>
          </a:p>
        </p:txBody>
      </p:sp>
    </p:spTree>
    <p:extLst>
      <p:ext uri="{BB962C8B-B14F-4D97-AF65-F5344CB8AC3E}">
        <p14:creationId xmlns:p14="http://schemas.microsoft.com/office/powerpoint/2010/main" val="8391523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additional HERF III funds will provide more coverage for lost revenue and expense.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1922961"/>
            <a:ext cx="100584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Non-Student HERF Funds					Estimated Losses</a:t>
            </a:r>
          </a:p>
          <a:p>
            <a:r>
              <a:rPr lang="en-US" sz="2400" dirty="0"/>
              <a:t>HERF I		$  4,084,000					Enrollment 			$  4,900,000</a:t>
            </a:r>
          </a:p>
          <a:p>
            <a:r>
              <a:rPr lang="en-US" sz="2400" dirty="0"/>
              <a:t>HERF II		$  8,822,931					Housing				$  7,644,000</a:t>
            </a:r>
          </a:p>
          <a:p>
            <a:r>
              <a:rPr lang="en-US" sz="2400" dirty="0"/>
              <a:t>HERF III	</a:t>
            </a:r>
            <a:r>
              <a:rPr lang="en-US" sz="2400" u="sng" dirty="0"/>
              <a:t>$11,526,977</a:t>
            </a:r>
            <a:r>
              <a:rPr lang="en-US" sz="2400" dirty="0"/>
              <a:t>*					Dining					$  4,390,000</a:t>
            </a:r>
          </a:p>
          <a:p>
            <a:r>
              <a:rPr lang="en-US" sz="2400" b="1" dirty="0"/>
              <a:t>TOTAL		</a:t>
            </a:r>
            <a:r>
              <a:rPr lang="en-US" sz="2400" b="1" u="sng" dirty="0"/>
              <a:t>$24,434,795</a:t>
            </a:r>
            <a:r>
              <a:rPr lang="en-US" sz="2400" dirty="0"/>
              <a:t>					FY20 State Lapse		$  1,900,000</a:t>
            </a:r>
          </a:p>
          <a:p>
            <a:r>
              <a:rPr lang="en-US" sz="2400" dirty="0"/>
              <a:t>											FY21 State Lapse		$  2,080,000</a:t>
            </a:r>
          </a:p>
          <a:p>
            <a:r>
              <a:rPr lang="en-US" sz="2400" dirty="0"/>
              <a:t>											Unfunded Pay Plan	$     400,000</a:t>
            </a:r>
          </a:p>
          <a:p>
            <a:r>
              <a:rPr lang="en-US" sz="2400" dirty="0"/>
              <a:t>											Summer Camps		$  2,190,000</a:t>
            </a:r>
          </a:p>
          <a:p>
            <a:r>
              <a:rPr lang="en-US" sz="2400" dirty="0"/>
              <a:t>											Expenses				</a:t>
            </a:r>
            <a:r>
              <a:rPr lang="en-US" sz="2400" u="sng" dirty="0"/>
              <a:t>$      930,795</a:t>
            </a:r>
          </a:p>
          <a:p>
            <a:r>
              <a:rPr lang="en-US" sz="2400" dirty="0"/>
              <a:t>											</a:t>
            </a:r>
            <a:r>
              <a:rPr lang="en-US" sz="2400" b="1" dirty="0"/>
              <a:t>TOTAL					</a:t>
            </a:r>
            <a:r>
              <a:rPr lang="en-US" sz="2400" b="1" u="sng" dirty="0"/>
              <a:t>$24,434,795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B29B4-C525-4B0B-B106-702978959B8B}"/>
              </a:ext>
            </a:extLst>
          </p:cNvPr>
          <p:cNvSpPr txBox="1"/>
          <p:nvPr/>
        </p:nvSpPr>
        <p:spPr>
          <a:xfrm>
            <a:off x="1097280" y="5894214"/>
            <a:ext cx="1044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 We have had more losses than depicted on this slide.  This slide only depicts large categories of losses.</a:t>
            </a:r>
          </a:p>
        </p:txBody>
      </p:sp>
    </p:spTree>
    <p:extLst>
      <p:ext uri="{BB962C8B-B14F-4D97-AF65-F5344CB8AC3E}">
        <p14:creationId xmlns:p14="http://schemas.microsoft.com/office/powerpoint/2010/main" val="19395821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85474" cy="1450757"/>
          </a:xfrm>
        </p:spPr>
        <p:txBody>
          <a:bodyPr>
            <a:normAutofit/>
          </a:bodyPr>
          <a:lstStyle/>
          <a:p>
            <a:r>
              <a:rPr lang="en-US" sz="4400" dirty="0"/>
              <a:t>Administrative Affairs </a:t>
            </a:r>
          </a:p>
        </p:txBody>
      </p:sp>
    </p:spTree>
    <p:extLst>
      <p:ext uri="{BB962C8B-B14F-4D97-AF65-F5344CB8AC3E}">
        <p14:creationId xmlns:p14="http://schemas.microsoft.com/office/powerpoint/2010/main" val="185562877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0424" cy="1450757"/>
          </a:xfrm>
        </p:spPr>
        <p:txBody>
          <a:bodyPr>
            <a:normAutofit/>
          </a:bodyPr>
          <a:lstStyle/>
          <a:p>
            <a:r>
              <a:rPr lang="en-US" sz="4400" dirty="0"/>
              <a:t>Administrative Affairs continues making progress on improvements for campus.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22961"/>
            <a:ext cx="10058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Facilities Planning and Management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Spring and Summer Construction Projects (announcement soon)</a:t>
            </a:r>
            <a:endParaRPr lang="en-US" sz="11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Summer Grounds Work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Energy Reduction Projects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r>
              <a:rPr lang="en-US" sz="2800" b="1" dirty="0"/>
              <a:t>Human Resources and Development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Provided by Janelle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r>
              <a:rPr lang="en-US" sz="2800" b="1" dirty="0"/>
              <a:t>Budgeting Office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FY2021-2022 Budget Submission (April 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84952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0424" cy="1450757"/>
          </a:xfrm>
        </p:spPr>
        <p:txBody>
          <a:bodyPr>
            <a:normAutofit/>
          </a:bodyPr>
          <a:lstStyle/>
          <a:p>
            <a:r>
              <a:rPr lang="en-US" sz="4400" dirty="0"/>
              <a:t>Administrative Affairs continues making progress on improvements for campus.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22961"/>
            <a:ext cx="10058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Financial Services and Procurement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Rollout of </a:t>
            </a:r>
            <a:r>
              <a:rPr lang="en-US" sz="2800" dirty="0" err="1"/>
              <a:t>ShopUW</a:t>
            </a:r>
            <a:r>
              <a:rPr lang="en-US" sz="2800" dirty="0"/>
              <a:t>+ (April 16)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P Card Automation (end of June)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Tracking of COVID Expenses and Losses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r>
              <a:rPr lang="en-US" sz="2800" b="1" dirty="0"/>
              <a:t>Risk Management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Manage Risk and Incidents (only 8 in the last year)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744369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0424" cy="1450757"/>
          </a:xfrm>
        </p:spPr>
        <p:txBody>
          <a:bodyPr>
            <a:normAutofit/>
          </a:bodyPr>
          <a:lstStyle/>
          <a:p>
            <a:r>
              <a:rPr lang="en-US" sz="4400" dirty="0"/>
              <a:t>Administrative Affairs continues making progress on improvements for campus.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22961"/>
            <a:ext cx="100584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Quality Improvement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PIAT Redesign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b="1" dirty="0"/>
              <a:t>Police and Parking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Lot 17 Improvement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6-year Plan for Parking Rates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29453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6608544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Custom 6">
      <a:dk1>
        <a:srgbClr val="000000"/>
      </a:dk1>
      <a:lt1>
        <a:sysClr val="window" lastClr="FFFFFF"/>
      </a:lt1>
      <a:dk2>
        <a:srgbClr val="6F219E"/>
      </a:dk2>
      <a:lt2>
        <a:srgbClr val="C7A2E3"/>
      </a:lt2>
      <a:accent1>
        <a:srgbClr val="7030A0"/>
      </a:accent1>
      <a:accent2>
        <a:srgbClr val="531876"/>
      </a:accent2>
      <a:accent3>
        <a:srgbClr val="7F7F7F"/>
      </a:accent3>
      <a:accent4>
        <a:srgbClr val="BFBFBF"/>
      </a:accent4>
      <a:accent5>
        <a:srgbClr val="A9D5F3"/>
      </a:accent5>
      <a:accent6>
        <a:srgbClr val="7EC1EE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5104</TotalTime>
  <Words>373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Spring 2021 University Staff General Meeting Administrative Affairs and Budget Update</vt:lpstr>
      <vt:lpstr>Budget Update</vt:lpstr>
      <vt:lpstr>The budget road map has provided a path to address this and next year’s budget deficits.</vt:lpstr>
      <vt:lpstr>The additional HERF III funds will provide more coverage for lost revenue and expense.</vt:lpstr>
      <vt:lpstr>Administrative Affairs </vt:lpstr>
      <vt:lpstr>Administrative Affairs continues making progress on improvements for campus.</vt:lpstr>
      <vt:lpstr>Administrative Affairs continues making progress on improvements for campus.</vt:lpstr>
      <vt:lpstr>Administrative Affairs continues making progress on improvements for campus.</vt:lpstr>
      <vt:lpstr>Questions and Answers</vt:lpstr>
    </vt:vector>
  </TitlesOfParts>
  <Company>University of Wisconsin Whitewater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Malotky, Laura E</dc:creator>
  <cp:lastModifiedBy>Carothers, Taryn</cp:lastModifiedBy>
  <cp:revision>275</cp:revision>
  <cp:lastPrinted>2019-11-18T17:21:19Z</cp:lastPrinted>
  <dcterms:created xsi:type="dcterms:W3CDTF">2018-11-13T19:52:39Z</dcterms:created>
  <dcterms:modified xsi:type="dcterms:W3CDTF">2021-04-13T03:30:15Z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