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1" r:id="rId3"/>
    <p:sldId id="256" r:id="rId4"/>
    <p:sldId id="268" r:id="rId5"/>
    <p:sldId id="258" r:id="rId6"/>
    <p:sldId id="259" r:id="rId7"/>
    <p:sldId id="260" r:id="rId8"/>
    <p:sldId id="261" r:id="rId9"/>
    <p:sldId id="262" r:id="rId10"/>
    <p:sldId id="272" r:id="rId11"/>
    <p:sldId id="263" r:id="rId12"/>
    <p:sldId id="264" r:id="rId13"/>
    <p:sldId id="265" r:id="rId14"/>
    <p:sldId id="266" r:id="rId15"/>
    <p:sldId id="267" r:id="rId16"/>
    <p:sldId id="269" r:id="rId17"/>
    <p:sldId id="2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2FBD5F-8293-485C-85E8-7CAC81D925DE}" v="13" dt="2026-05-04T14:36:32.8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9D91D-D637-2B51-0DA5-8BE5C9830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065414-A672-0189-A993-6755BAC9D0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893DE-B5F1-B756-4D88-06026DF56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52685-DBD7-4BB7-B0B6-2D9C7C4B636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0F45A4-BA24-1F48-4C04-452B72EF1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76B96-5943-3C1B-26D6-784392747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2DDEB-E5D6-46A1-BF80-9C07C0AB2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340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E9883-3F3B-199F-FA16-BDE9666B9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0508B4-DD9B-2A9E-621A-1A752C0236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A76D88-3B0B-683C-A3EF-640744700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52685-DBD7-4BB7-B0B6-2D9C7C4B636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A3CB09-B113-8FD7-EA1C-8E95F239C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600CED-4F2A-2788-C5F6-D2EC521CA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2DDEB-E5D6-46A1-BF80-9C07C0AB2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235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9AA314-8D13-20F3-DC2E-B8F04F4CBA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073F01-1AFE-3380-927C-9C66645A5E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F1A5-4742-D494-2475-4F8E87830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52685-DBD7-4BB7-B0B6-2D9C7C4B636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BFA64-EE0D-743E-DA54-11048A218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EF39D4-0856-8AC1-7D46-C53218E0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2DDEB-E5D6-46A1-BF80-9C07C0AB2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874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3008B-CE41-D3A5-66BB-D93D294D0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AE162-ACAA-3115-AE01-0000F85ED2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2AB7F-4ED7-D533-D85D-6BE3C6AB0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52685-DBD7-4BB7-B0B6-2D9C7C4B636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155428-5D9A-175A-27BB-5DB6F74D9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19753-262E-C5E4-79AF-1FDF252D5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2DDEB-E5D6-46A1-BF80-9C07C0AB2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00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8B64A-669D-DA80-58A3-E3D2135AA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27B24F-1D68-C441-8331-9A9FFFA77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1583F-DB56-08F2-5B21-4ED9F0BB5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52685-DBD7-4BB7-B0B6-2D9C7C4B636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60BCA-88A9-F336-4109-46F79D02A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244D7-A690-7A66-A0A7-2016FAAFE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2DDEB-E5D6-46A1-BF80-9C07C0AB2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574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4987E-709E-0109-8DBC-41C727684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AF090-318C-CFA2-D3DE-AD7D636EAB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3C8DA7-E3E0-341F-0041-49BD6C17F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A4423D-44E4-E7CF-AC59-A4E4F71A3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52685-DBD7-4BB7-B0B6-2D9C7C4B636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7033DE-4A52-524A-F02A-D6E5E1625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8A5F8-0CF9-897D-BB33-14BE469AD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2DDEB-E5D6-46A1-BF80-9C07C0AB2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764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30361-68E2-3D85-2B88-8C83E2393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2A776-808C-7786-1508-35B5420614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5A5EBF-7D7B-B2B6-C851-63A6E2533F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F04ADC-19A8-594D-8BE2-98C62222B5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C32F02-C5CC-E08E-FC99-74B44CE50E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7F43DE-5FB1-CE53-9077-37D305F97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52685-DBD7-4BB7-B0B6-2D9C7C4B636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5D5A0C-8B1B-A67C-4C1A-3692D47B5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C1D0A5-D332-2A0D-D4A3-72C118852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2DDEB-E5D6-46A1-BF80-9C07C0AB2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244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F837D-5A69-9743-CEB4-D09128BBB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48A8A8-8034-3423-E885-7181A74B7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52685-DBD7-4BB7-B0B6-2D9C7C4B636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8822AF-79D5-BA28-5993-E1DA31680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7E06E2-0D86-0D1B-2A21-5BC419786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2DDEB-E5D6-46A1-BF80-9C07C0AB2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964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C4ED6F-4D7F-0111-4986-83962EFDF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52685-DBD7-4BB7-B0B6-2D9C7C4B636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BEE0C5-6433-ABB6-D21C-F097894C9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61F1DC-B791-AD86-6063-DE12BD3FB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2DDEB-E5D6-46A1-BF80-9C07C0AB2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05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16872-BFA5-820A-E7D3-F7BA7469C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FE588-F2BE-5673-97EE-08CC163CF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643E89-DA04-889C-E8E7-8ACF7B7579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4640CA-5943-7CFE-F456-838D5DA87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52685-DBD7-4BB7-B0B6-2D9C7C4B636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7B59D5-7813-725C-C074-F4AD4AFDA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9CC358-933D-1025-27D0-F6C59ADB4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2DDEB-E5D6-46A1-BF80-9C07C0AB2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95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4F32D-4342-EBE1-F700-F3C1C1512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1F527C-5094-FA90-A46D-A69FB94FE7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F81C23-2803-9514-B5B0-2CA2A58AA3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CA740D-019C-0556-28B5-3521B52DB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52685-DBD7-4BB7-B0B6-2D9C7C4B636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E799AB-A197-DAAD-9478-5DDB1E0CA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FA5E00-54E8-9F6F-7347-9BF6A2B0C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2DDEB-E5D6-46A1-BF80-9C07C0AB2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70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F01BDB-7531-E67D-F503-30ED7B73E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62DD0A-A0A6-10A0-7FA2-1DF086C16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D1219-01CA-2BEC-7400-096E60725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252685-DBD7-4BB7-B0B6-2D9C7C4B636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FE6D9-F42F-DD2F-56DC-CE1FF3147E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B0EAEE-FA4A-B069-7AD6-003566FC0C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F2DDEB-E5D6-46A1-BF80-9C07C0AB2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6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myworkday.wisconsin.ed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918BA3-C5A6-C3EB-44F2-5A3A645AC5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2314" r="2827" b="1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B24C34-4EDD-279C-6804-04E0003D0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/>
              <a:t>Getting to know your WRS Statement of Benefits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8B4E55-8F51-BB73-08BE-6B1893336B21}"/>
              </a:ext>
            </a:extLst>
          </p:cNvPr>
          <p:cNvSpPr txBox="1"/>
          <p:nvPr/>
        </p:nvSpPr>
        <p:spPr>
          <a:xfrm>
            <a:off x="609737" y="4705350"/>
            <a:ext cx="3822189" cy="1252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b="1" dirty="0"/>
              <a:t>Presented By: Steve Marshall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Director of Human Resources -         UW Whitewater</a:t>
            </a:r>
          </a:p>
        </p:txBody>
      </p:sp>
    </p:spTree>
    <p:extLst>
      <p:ext uri="{BB962C8B-B14F-4D97-AF65-F5344CB8AC3E}">
        <p14:creationId xmlns:p14="http://schemas.microsoft.com/office/powerpoint/2010/main" val="2274308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8CE22-BCF6-46B5-4C5F-730314F59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6BA1A-C9A9-6AD2-94EE-825E3A858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D7BAB8-E771-559F-F992-DE2D9A593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92" y="132920"/>
            <a:ext cx="11503391" cy="655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683530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764F1-BA67-F56F-DB92-39D1692C0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049C7-9CB8-0D56-908C-8456192B7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1E1E5B-6645-4690-83C1-AECCC5B5F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955" y="0"/>
            <a:ext cx="12223955" cy="684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33788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792F1-2CFC-B190-AFC6-B624718A1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BE89166-0E84-6E3D-10B0-FE786DBDC8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43353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5878DF5-0354-5C73-6EBF-14FBD58EA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80" y="4335333"/>
            <a:ext cx="11935319" cy="245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42769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5A0A9-747B-C148-F3E8-1ADF1D5FD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563BE93-A1F8-F7C4-12A8-AC7D0F9B0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5BE1887-542F-1BFC-F3A6-F6386C246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65851"/>
            <a:ext cx="12192000" cy="8920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04C73D-E2BB-FEA7-DBEC-9401E4F5F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2828"/>
            <a:ext cx="12192000" cy="61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363379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1D1F3-CF66-E9B2-5A5E-D683BA7F6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3041BC6-0842-066C-3F56-D37433A442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1820" y="64352"/>
            <a:ext cx="11605127" cy="642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500230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048EA-58B4-EA19-5EBC-D46E94F4B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52C39-F50C-8CBB-3E63-EE9BE361A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0528E6-0080-5427-CF4C-B33994300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85" y="186311"/>
            <a:ext cx="11709030" cy="16393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54F91D1-698C-DF6E-F5BA-96E56C662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58" y="1589087"/>
            <a:ext cx="11960042" cy="12580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4BE25C7-CEB0-018F-442A-62A93139F3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553" y="2914650"/>
            <a:ext cx="11660435" cy="35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650343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21ED0E-EF76-6CBE-E897-C380AB50C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Contact ETF: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41D3724-FA19-937B-56FA-34099310C1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97672" y="643466"/>
            <a:ext cx="5939987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803093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B0DB11-7F2E-E792-80A8-23D00EAE4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113" y="643467"/>
            <a:ext cx="6366932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BE6BD1-9E28-FEFD-4354-B01EEB8016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741" r="1801" b="-2"/>
          <a:stretch>
            <a:fillRect/>
          </a:stretch>
        </p:blipFill>
        <p:spPr>
          <a:xfrm>
            <a:off x="6975783" y="2446837"/>
            <a:ext cx="4431366" cy="2831848"/>
          </a:xfrm>
          <a:custGeom>
            <a:avLst/>
            <a:gdLst/>
            <a:ahLst/>
            <a:cxnLst/>
            <a:rect l="l" t="t" r="r" b="b"/>
            <a:pathLst>
              <a:path w="5625013" h="3594644">
                <a:moveTo>
                  <a:pt x="0" y="0"/>
                </a:moveTo>
                <a:lnTo>
                  <a:pt x="5625013" y="0"/>
                </a:lnTo>
                <a:lnTo>
                  <a:pt x="5625013" y="3182785"/>
                </a:lnTo>
                <a:lnTo>
                  <a:pt x="5369916" y="3223724"/>
                </a:lnTo>
                <a:lnTo>
                  <a:pt x="5115940" y="3262739"/>
                </a:lnTo>
                <a:lnTo>
                  <a:pt x="4860842" y="3300930"/>
                </a:lnTo>
                <a:lnTo>
                  <a:pt x="4604619" y="3333626"/>
                </a:lnTo>
                <a:lnTo>
                  <a:pt x="4349520" y="3366596"/>
                </a:lnTo>
                <a:lnTo>
                  <a:pt x="4093297" y="3397369"/>
                </a:lnTo>
                <a:lnTo>
                  <a:pt x="3840446" y="3423746"/>
                </a:lnTo>
                <a:lnTo>
                  <a:pt x="3584223" y="3448748"/>
                </a:lnTo>
                <a:lnTo>
                  <a:pt x="3329125" y="3471553"/>
                </a:lnTo>
                <a:lnTo>
                  <a:pt x="3078521" y="3491336"/>
                </a:lnTo>
                <a:lnTo>
                  <a:pt x="2824547" y="3511118"/>
                </a:lnTo>
                <a:lnTo>
                  <a:pt x="2573942" y="3527604"/>
                </a:lnTo>
                <a:lnTo>
                  <a:pt x="2323339" y="3540517"/>
                </a:lnTo>
                <a:lnTo>
                  <a:pt x="2073860" y="3553980"/>
                </a:lnTo>
                <a:lnTo>
                  <a:pt x="1826627" y="3565245"/>
                </a:lnTo>
                <a:lnTo>
                  <a:pt x="1581642" y="3573213"/>
                </a:lnTo>
                <a:lnTo>
                  <a:pt x="1336657" y="3580082"/>
                </a:lnTo>
                <a:lnTo>
                  <a:pt x="1093921" y="3586676"/>
                </a:lnTo>
                <a:lnTo>
                  <a:pt x="854555" y="3589699"/>
                </a:lnTo>
                <a:lnTo>
                  <a:pt x="615189" y="3592995"/>
                </a:lnTo>
                <a:lnTo>
                  <a:pt x="379194" y="3594644"/>
                </a:lnTo>
                <a:lnTo>
                  <a:pt x="145448" y="3592995"/>
                </a:lnTo>
                <a:lnTo>
                  <a:pt x="0" y="3592995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923A21-11BF-C685-1689-ED8660AFDF4E}"/>
              </a:ext>
            </a:extLst>
          </p:cNvPr>
          <p:cNvSpPr txBox="1"/>
          <p:nvPr/>
        </p:nvSpPr>
        <p:spPr>
          <a:xfrm>
            <a:off x="6521285" y="5359323"/>
            <a:ext cx="5524039" cy="774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rgbClr val="7030A0"/>
                </a:solidFill>
              </a:rPr>
              <a:t>Steve Marshall</a:t>
            </a:r>
          </a:p>
          <a:p>
            <a:pPr algn="ctr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rgbClr val="7030A0"/>
                </a:solidFill>
              </a:rPr>
              <a:t>marshals@uww.edu </a:t>
            </a:r>
          </a:p>
        </p:txBody>
      </p:sp>
    </p:spTree>
    <p:extLst>
      <p:ext uri="{BB962C8B-B14F-4D97-AF65-F5344CB8AC3E}">
        <p14:creationId xmlns:p14="http://schemas.microsoft.com/office/powerpoint/2010/main" val="296637547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E73F0-5152-E8A9-77DB-6A71330EF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"/>
            <a:ext cx="10515600" cy="660082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/>
              <a:t>You can access your ETF Annual Statement of Benefits directly from Workday following the directions below, or you can access at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etf.wi.gov/my-benefits</a:t>
            </a:r>
            <a:r>
              <a:rPr lang="en-US" dirty="0"/>
              <a:t>, then follow the last bullet point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Universities of Wisconsin employees covered by the Wisconsin Retirement System (WRS) can view their WRS Statement of Benefits by logging into Workday (</a:t>
            </a:r>
            <a:r>
              <a:rPr lang="en-US" dirty="0">
                <a:hlinkClick r:id="rId2"/>
              </a:rPr>
              <a:t>myworkday.wisconsin.edu</a:t>
            </a:r>
            <a:r>
              <a:rPr lang="en-US" dirty="0"/>
              <a:t>).</a:t>
            </a:r>
          </a:p>
          <a:p>
            <a:r>
              <a:rPr lang="en-US" dirty="0"/>
              <a:t> Once in Workday, from the Menu in the left go to Personal, then select Benefits and Pay. </a:t>
            </a:r>
          </a:p>
          <a:p>
            <a:r>
              <a:rPr lang="en-US" dirty="0"/>
              <a:t>In the Suggested Links select, </a:t>
            </a:r>
            <a:r>
              <a:rPr lang="en-US" i="1" dirty="0"/>
              <a:t>My Benefits</a:t>
            </a:r>
            <a:r>
              <a:rPr lang="en-US" dirty="0"/>
              <a:t> which will take you to the My Benefits for Members web page. </a:t>
            </a:r>
          </a:p>
          <a:p>
            <a:r>
              <a:rPr lang="en-US" dirty="0"/>
              <a:t>From the My Benefits for Members web page go to My Annual Statement of Benefits then select Go to Annual Statement.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Updated WRS Statement of Benefits are provided annually, typically in April of each year.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939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0F04E32-48F7-313D-E8AF-359CCFDFD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488" y="3563285"/>
            <a:ext cx="6168615" cy="32267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CE02A4B-E323-7436-CF97-54042725C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489" y="67984"/>
            <a:ext cx="6168614" cy="34953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48F5B26-A600-4057-50D3-2CAB758868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2643" y="67985"/>
            <a:ext cx="5879357" cy="249233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9F3E802-E7B7-DE03-1DD6-7A97F946B9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5844" y="2560321"/>
            <a:ext cx="5512954" cy="429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95959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83856-685E-2D50-5536-321946FAC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E48ACC-A16A-AAE4-70D3-C365EA1ED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52450"/>
            <a:ext cx="12287250" cy="50863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8CCC36-314A-5E40-29FD-F8E201FB6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" y="4533900"/>
            <a:ext cx="12192000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830296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93C7C-BDCF-CC25-A133-10D7592CD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161620"/>
            <a:ext cx="10515600" cy="705154"/>
          </a:xfrm>
        </p:spPr>
        <p:txBody>
          <a:bodyPr>
            <a:normAutofit/>
          </a:bodyPr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586EE4-B01B-8417-0AD0-6D54BFEC6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444" y="3810000"/>
            <a:ext cx="8073061" cy="28863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27DCD9-9F01-7BAB-F729-DD56E4AAC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675"/>
            <a:ext cx="11553825" cy="371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076303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25F77-86E6-47AC-9F21-5A4AD33A9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D605D9-A353-F82E-6A4F-25640178A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46" y="233396"/>
            <a:ext cx="11945579" cy="662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058658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EFA34-C4E1-CCA6-83C2-83D9702BA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496BA3B-C32B-9629-1370-852D6D1CA0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8546" y="3990975"/>
            <a:ext cx="9554908" cy="28670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D4A212-D8F6-7DD5-16EC-F00499B99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11" y="1"/>
            <a:ext cx="121920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165515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01434-DEB4-82E7-7A1A-AC6D8B98F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6F952-0D4E-7D73-61AB-41E92739A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5BA487-E5EA-787E-C727-AABF4405D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2194"/>
            <a:ext cx="12192000" cy="392284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F9F4D73-40B1-1BE4-8BB5-2F4C2BAE4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6862" y="2773346"/>
            <a:ext cx="4711849" cy="4184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C2F2FF-3827-A2D5-9BFF-AF9FA358F1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3208"/>
            <a:ext cx="12192000" cy="679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130937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D384C8D-C180-CCAC-9949-C561BB5B1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700" y="132234"/>
            <a:ext cx="10951285" cy="650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535724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8699</TotalTime>
  <Words>177</Words>
  <Application>Microsoft Office PowerPoint</Application>
  <PresentationFormat>Widescreen</PresentationFormat>
  <Paragraphs>14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Wingdings 3</vt:lpstr>
      <vt:lpstr>Office Theme</vt:lpstr>
      <vt:lpstr>Getting to know your WRS Statement of Benefits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Contact ETF:</vt:lpstr>
      <vt:lpstr>PowerPoint Presentation</vt:lpstr>
    </vt:vector>
  </TitlesOfParts>
  <Company>UW-Whitewater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Marshall, Steven</dc:creator>
  <cp:lastModifiedBy>Fu, Yu</cp:lastModifiedBy>
  <cp:revision>2</cp:revision>
  <dcterms:created xsi:type="dcterms:W3CDTF">2026-04-22T18:02:13Z</dcterms:created>
  <dcterms:modified xsi:type="dcterms:W3CDTF">2026-06-11T20:40:32Z</dcterms:modified>
</cp:coreProperties>
</file>